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6400800" cy="1752600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chemeClr val="bg1"/>
                </a:solidFill>
              </a:rPr>
              <a:t>Vytvoril Martin Šuhajda 7.c</a:t>
            </a:r>
            <a:endParaRPr lang="sk-SK" sz="4400" b="1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r>
              <a:rPr lang="sk-SK" b="1" dirty="0" smtClean="0"/>
              <a:t>Percentá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293" y="5181600"/>
            <a:ext cx="2657707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10134600" cy="4038600"/>
          </a:xfrm>
        </p:spPr>
        <p:txBody>
          <a:bodyPr>
            <a:normAutofit fontScale="92500" lnSpcReduction="20000"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1% z 100 =          </a:t>
            </a:r>
          </a:p>
          <a:p>
            <a:r>
              <a:rPr lang="sk-SK" sz="4000" b="1" dirty="0" smtClean="0">
                <a:solidFill>
                  <a:srgbClr val="FF0000"/>
                </a:solidFill>
              </a:rPr>
              <a:t>2% z 56 =</a:t>
            </a:r>
          </a:p>
          <a:p>
            <a:endParaRPr lang="sk-SK" sz="4000" b="1" dirty="0" smtClean="0">
              <a:solidFill>
                <a:srgbClr val="FFFF00"/>
              </a:solidFill>
            </a:endParaRPr>
          </a:p>
          <a:p>
            <a:r>
              <a:rPr lang="sk-SK" sz="4000" b="1" dirty="0" smtClean="0">
                <a:solidFill>
                  <a:srgbClr val="FFFF00"/>
                </a:solidFill>
              </a:rPr>
              <a:t>4% z 85 =              </a:t>
            </a:r>
          </a:p>
          <a:p>
            <a:r>
              <a:rPr lang="sk-SK" sz="4000" b="1" dirty="0" smtClean="0">
                <a:solidFill>
                  <a:srgbClr val="FFFF00"/>
                </a:solidFill>
              </a:rPr>
              <a:t>6% z 43 =</a:t>
            </a:r>
          </a:p>
          <a:p>
            <a:r>
              <a:rPr lang="sk-SK" sz="4000" b="1" dirty="0" smtClean="0">
                <a:solidFill>
                  <a:srgbClr val="FFFF00"/>
                </a:solidFill>
              </a:rPr>
              <a:t>3% z 66 =</a:t>
            </a:r>
          </a:p>
        </p:txBody>
      </p:sp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4343400" cy="1012825"/>
          </a:xfrm>
        </p:spPr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</a:rPr>
              <a:t>Vypočítaj :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629400" y="1066800"/>
            <a:ext cx="29942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1</a:t>
            </a:r>
          </a:p>
          <a:p>
            <a:r>
              <a:rPr lang="sk-SK" sz="3600" b="1" dirty="0" smtClean="0">
                <a:solidFill>
                  <a:srgbClr val="FFFF00"/>
                </a:solidFill>
              </a:rPr>
              <a:t>1,12</a:t>
            </a:r>
          </a:p>
          <a:p>
            <a:r>
              <a:rPr lang="sk-SK" sz="3600" b="1" dirty="0" smtClean="0">
                <a:solidFill>
                  <a:srgbClr val="FFFF00"/>
                </a:solidFill>
              </a:rPr>
              <a:t>                      </a:t>
            </a:r>
          </a:p>
          <a:p>
            <a:endParaRPr lang="sk-SK" sz="3600" b="1" dirty="0" smtClean="0">
              <a:solidFill>
                <a:srgbClr val="FFFF00"/>
              </a:solidFill>
            </a:endParaRPr>
          </a:p>
          <a:p>
            <a:r>
              <a:rPr lang="sk-SK" sz="3600" b="1" dirty="0" smtClean="0">
                <a:solidFill>
                  <a:srgbClr val="FF0000"/>
                </a:solidFill>
              </a:rPr>
              <a:t>3,4</a:t>
            </a:r>
          </a:p>
          <a:p>
            <a:r>
              <a:rPr lang="sk-SK" sz="3600" b="1" dirty="0" smtClean="0">
                <a:solidFill>
                  <a:srgbClr val="FF0000"/>
                </a:solidFill>
              </a:rPr>
              <a:t>2,58</a:t>
            </a:r>
          </a:p>
          <a:p>
            <a:r>
              <a:rPr lang="sk-SK" sz="3600" b="1" dirty="0" smtClean="0">
                <a:solidFill>
                  <a:srgbClr val="FF0000"/>
                </a:solidFill>
              </a:rPr>
              <a:t>1,89</a:t>
            </a:r>
            <a:endParaRPr lang="sk-SK" sz="3600" b="1" dirty="0">
              <a:solidFill>
                <a:srgbClr val="FF0000"/>
              </a:solidFill>
            </a:endParaRPr>
          </a:p>
        </p:txBody>
      </p:sp>
      <p:pic>
        <p:nvPicPr>
          <p:cNvPr id="1035" name="Picture 11" descr="http://www.dt-eldorado.cz/images/h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29047"/>
            <a:ext cx="3505200" cy="3505200"/>
          </a:xfrm>
          <a:prstGeom prst="rect">
            <a:avLst/>
          </a:prstGeom>
          <a:noFill/>
        </p:spPr>
      </p:pic>
      <p:pic>
        <p:nvPicPr>
          <p:cNvPr id="205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228600"/>
            <a:ext cx="114792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9157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10% z 250 =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smtClean="0">
                <a:solidFill>
                  <a:srgbClr val="FF0000"/>
                </a:solidFill>
              </a:rPr>
              <a:t>10% z 189 =</a:t>
            </a:r>
            <a:r>
              <a:rPr lang="sk-SK" sz="4000" b="1" dirty="0" smtClean="0">
                <a:solidFill>
                  <a:srgbClr val="FFFF00"/>
                </a:solidFill>
              </a:rPr>
              <a:t/>
            </a:r>
            <a:br>
              <a:rPr lang="sk-SK" sz="4000" b="1" dirty="0" smtClean="0">
                <a:solidFill>
                  <a:srgbClr val="FFFF00"/>
                </a:solidFill>
              </a:rPr>
            </a:br>
            <a:r>
              <a:rPr lang="sk-SK" sz="3600" b="1" dirty="0" smtClean="0">
                <a:solidFill>
                  <a:srgbClr val="FFFF00"/>
                </a:solidFill>
              </a:rPr>
              <a:t/>
            </a:r>
            <a:br>
              <a:rPr lang="sk-SK" sz="3600" b="1" dirty="0" smtClean="0">
                <a:solidFill>
                  <a:srgbClr val="FFFF00"/>
                </a:solidFill>
              </a:rPr>
            </a:br>
            <a:endParaRPr lang="sk-SK" sz="3600" b="1" dirty="0">
              <a:solidFill>
                <a:srgbClr val="FFFF00"/>
              </a:solidFill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28232"/>
            <a:ext cx="2366963" cy="111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628" y="2590800"/>
            <a:ext cx="2288771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9144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20% z 20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20% z 15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75% z 20 =</a:t>
            </a:r>
            <a:br>
              <a:rPr lang="sk-SK" sz="3600" b="1" dirty="0" smtClean="0">
                <a:solidFill>
                  <a:srgbClr val="FFFF00"/>
                </a:solidFill>
              </a:rPr>
            </a:br>
            <a:r>
              <a:rPr lang="sk-SK" sz="3600" b="1" dirty="0" smtClean="0">
                <a:solidFill>
                  <a:srgbClr val="FFFF00"/>
                </a:solidFill>
              </a:rPr>
              <a:t>75 % z 24 =</a:t>
            </a:r>
            <a:br>
              <a:rPr lang="sk-SK" sz="3600" b="1" dirty="0" smtClean="0">
                <a:solidFill>
                  <a:srgbClr val="FFFF00"/>
                </a:solidFill>
              </a:rPr>
            </a:br>
            <a:r>
              <a:rPr lang="sk-SK" sz="3600" b="1" dirty="0" smtClean="0">
                <a:solidFill>
                  <a:srgbClr val="FFFF00"/>
                </a:solidFill>
              </a:rPr>
              <a:t>75% z 400 =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6"/>
          <p:cNvSpPr txBox="1">
            <a:spLocks/>
          </p:cNvSpPr>
          <p:nvPr/>
        </p:nvSpPr>
        <p:spPr>
          <a:xfrm>
            <a:off x="-228600" y="-2893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Vypočítaj :</a:t>
            </a:r>
          </a:p>
        </p:txBody>
      </p:sp>
      <p:sp>
        <p:nvSpPr>
          <p:cNvPr id="9" name="Nadpis 6"/>
          <p:cNvSpPr txBox="1">
            <a:spLocks/>
          </p:cNvSpPr>
          <p:nvPr/>
        </p:nvSpPr>
        <p:spPr>
          <a:xfrm>
            <a:off x="5029200" y="1295400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25</a:t>
            </a:r>
          </a:p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18,9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6858000" y="2057400"/>
            <a:ext cx="814647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sk-SK" sz="3600" b="1" dirty="0" smtClean="0">
              <a:solidFill>
                <a:srgbClr val="FFFF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2</a:t>
            </a:r>
          </a:p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3</a:t>
            </a:r>
          </a:p>
          <a:p>
            <a:pPr lvl="0" algn="ctr">
              <a:spcBef>
                <a:spcPct val="0"/>
              </a:spcBef>
              <a:defRPr/>
            </a:pPr>
            <a:endParaRPr lang="sk-SK" sz="3600" b="1" dirty="0" smtClean="0">
              <a:solidFill>
                <a:srgbClr val="FFFF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sk-SK" sz="3600" b="1" dirty="0" smtClean="0">
              <a:solidFill>
                <a:srgbClr val="FFFF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15</a:t>
            </a:r>
          </a:p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30</a:t>
            </a:r>
          </a:p>
          <a:p>
            <a:pPr lvl="0" algn="ctr">
              <a:spcBef>
                <a:spcPct val="0"/>
              </a:spcBef>
              <a:defRPr/>
            </a:pPr>
            <a:r>
              <a:rPr lang="sk-SK" sz="3600" b="1" dirty="0" smtClean="0">
                <a:solidFill>
                  <a:srgbClr val="FFFF00"/>
                </a:solidFill>
              </a:rPr>
              <a:t>300</a:t>
            </a:r>
          </a:p>
          <a:p>
            <a:pPr lvl="0" algn="ctr">
              <a:spcBef>
                <a:spcPct val="0"/>
              </a:spcBef>
              <a:defRPr/>
            </a:pPr>
            <a:endParaRPr lang="sk-SK" sz="3600" b="1" dirty="0" smtClean="0">
              <a:solidFill>
                <a:srgbClr val="FFFF0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sk-SK" b="1" dirty="0" smtClean="0"/>
          </a:p>
        </p:txBody>
      </p:sp>
      <p:pic>
        <p:nvPicPr>
          <p:cNvPr id="41991" name="Picture 7" descr="http://www.dt-eldorado.cz/images/h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429000"/>
            <a:ext cx="1371600" cy="1371600"/>
          </a:xfrm>
          <a:prstGeom prst="rect">
            <a:avLst/>
          </a:prstGeom>
          <a:noFill/>
        </p:spPr>
      </p:pic>
      <p:pic>
        <p:nvPicPr>
          <p:cNvPr id="11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228600"/>
            <a:ext cx="114792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876800"/>
            <a:ext cx="2401399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0" y="-152400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</a:rPr>
              <a:t>7% z koľko je 3,5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-1981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20% z koľko je 40</a:t>
            </a:r>
            <a:endParaRPr kumimoji="0" lang="sk-SK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0"/>
            <a:ext cx="228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-1905000" y="213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20% .... 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1%.....40:20=2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100%....2.100=200</a:t>
            </a:r>
            <a:endParaRPr kumimoji="0" lang="sk-SK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14600" y="2057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7% .... 3,5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1%.....3,5:7=0.5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100%....0,5.100=50</a:t>
            </a:r>
            <a:endParaRPr kumimoji="0" lang="sk-SK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1" descr="http://www.dt-eldorado.cz/images/h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590800" cy="2590800"/>
          </a:xfrm>
          <a:prstGeom prst="rect">
            <a:avLst/>
          </a:prstGeom>
          <a:noFill/>
        </p:spPr>
      </p:pic>
      <p:pic>
        <p:nvPicPr>
          <p:cNvPr id="10" name="Picture 11" descr="http://www.dt-eldorado.cz/images/h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86200"/>
            <a:ext cx="2590800" cy="2590800"/>
          </a:xfrm>
          <a:prstGeom prst="rect">
            <a:avLst/>
          </a:prstGeom>
          <a:noFill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441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295400"/>
            <a:ext cx="441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657600"/>
            <a:ext cx="114792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X% je 20m z 200m</a:t>
            </a:r>
            <a:endParaRPr lang="sk-SK" sz="3600" b="1" dirty="0">
              <a:solidFill>
                <a:srgbClr val="FFFF00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19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X% je 12m z 36m</a:t>
            </a:r>
            <a:endParaRPr kumimoji="0" lang="sk-SK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0"/>
            <a:ext cx="228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441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95400"/>
            <a:ext cx="441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-1676400" y="2057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100%.....200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1%....200:100=2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X%....20:2=10%</a:t>
            </a:r>
            <a:endParaRPr kumimoji="0" lang="sk-SK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514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100%.....12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1%....36:100=0,36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X%....12:0,36=33,3</a:t>
            </a:r>
            <a:endParaRPr kumimoji="0" lang="sk-SK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1" descr="http://www.dt-eldorado.cz/images/h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267200"/>
            <a:ext cx="6858000" cy="2133600"/>
          </a:xfrm>
          <a:prstGeom prst="rect">
            <a:avLst/>
          </a:prstGeom>
          <a:noFill/>
        </p:spPr>
      </p:pic>
      <p:pic>
        <p:nvPicPr>
          <p:cNvPr id="11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4800600"/>
            <a:ext cx="114792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Slovné </a:t>
            </a:r>
            <a:r>
              <a:rPr lang="sk-SK" dirty="0" smtClean="0">
                <a:solidFill>
                  <a:srgbClr val="FF0000"/>
                </a:solidFill>
              </a:rPr>
              <a:t>úlohy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 smtClean="0">
                <a:solidFill>
                  <a:srgbClr val="FF0000"/>
                </a:solidFill>
              </a:rPr>
              <a:t>Z 3820 výrobkov bolo 10% nepodarkov. Koľko bolo bezchybných výrobkov ? </a:t>
            </a:r>
          </a:p>
          <a:p>
            <a:pPr marL="0" indent="0">
              <a:buNone/>
            </a:pPr>
            <a:endParaRPr lang="sk-SK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4000" dirty="0" smtClean="0">
                <a:solidFill>
                  <a:srgbClr val="FFFF00"/>
                </a:solidFill>
              </a:rPr>
              <a:t>Z 36 žiakov triedy je 27 chlapcov.</a:t>
            </a:r>
          </a:p>
          <a:p>
            <a:pPr marL="0" indent="0">
              <a:buNone/>
            </a:pPr>
            <a:r>
              <a:rPr lang="sk-SK" sz="4000" dirty="0" smtClean="0">
                <a:solidFill>
                  <a:srgbClr val="FFFF00"/>
                </a:solidFill>
              </a:rPr>
              <a:t>Koľko % sú chlapci?</a:t>
            </a:r>
            <a:endParaRPr lang="sk-SK" sz="4000" dirty="0">
              <a:solidFill>
                <a:srgbClr val="FFFF00"/>
              </a:solidFill>
            </a:endParaRP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105400"/>
            <a:ext cx="267192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160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906" y="1752600"/>
            <a:ext cx="8229600" cy="1143000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FFFF00"/>
                </a:solidFill>
              </a:rPr>
              <a:t>Sára mala našporených 840 eur.</a:t>
            </a:r>
            <a:br>
              <a:rPr lang="sk-SK" sz="3200" b="1" dirty="0" smtClean="0">
                <a:solidFill>
                  <a:srgbClr val="FFFF00"/>
                </a:solidFill>
              </a:rPr>
            </a:br>
            <a:r>
              <a:rPr lang="sk-SK" sz="3200" b="1" dirty="0" smtClean="0">
                <a:solidFill>
                  <a:srgbClr val="FFFF00"/>
                </a:solidFill>
              </a:rPr>
              <a:t>Chcela si kúpiť mobil, ktorý stál 75% z tejto sumy. Ale bol v zľave,  a tak stal o 20% menej. Koľko stál mobil, a koľko jej ostalo ?</a:t>
            </a:r>
            <a:endParaRPr lang="sk-SK" sz="3200" b="1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00400"/>
            <a:ext cx="1953358" cy="88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dpis 6"/>
          <p:cNvSpPr txBox="1">
            <a:spLocks/>
          </p:cNvSpPr>
          <p:nvPr/>
        </p:nvSpPr>
        <p:spPr>
          <a:xfrm>
            <a:off x="4495800" y="3352800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Z 840 = 840:4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=630 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419600"/>
            <a:ext cx="1981200" cy="86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Nadpis 6"/>
          <p:cNvSpPr txBox="1">
            <a:spLocks/>
          </p:cNvSpPr>
          <p:nvPr/>
        </p:nvSpPr>
        <p:spPr>
          <a:xfrm>
            <a:off x="4572000" y="4648200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Z 630 = 630 : 5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=126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6019800"/>
            <a:ext cx="267192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Nadpis 6"/>
          <p:cNvSpPr txBox="1">
            <a:spLocks/>
          </p:cNvSpPr>
          <p:nvPr/>
        </p:nvSpPr>
        <p:spPr>
          <a:xfrm>
            <a:off x="0" y="0"/>
            <a:ext cx="21717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Vypočítaj :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971800"/>
            <a:ext cx="899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Nadpis 6"/>
          <p:cNvSpPr txBox="1">
            <a:spLocks/>
          </p:cNvSpPr>
          <p:nvPr/>
        </p:nvSpPr>
        <p:spPr>
          <a:xfrm>
            <a:off x="304800" y="5334000"/>
            <a:ext cx="21717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630-126</a:t>
            </a:r>
            <a:r>
              <a:rPr kumimoji="0" lang="sk-SK" sz="3600" b="1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504 – cena telefónu.</a:t>
            </a:r>
            <a:endParaRPr kumimoji="0" lang="sk-SK" sz="3600" b="1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2895600" y="3200400"/>
            <a:ext cx="22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5334000"/>
            <a:ext cx="2971800" cy="186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Nadpis 6"/>
          <p:cNvSpPr txBox="1">
            <a:spLocks/>
          </p:cNvSpPr>
          <p:nvPr/>
        </p:nvSpPr>
        <p:spPr>
          <a:xfrm>
            <a:off x="3200400" y="6019800"/>
            <a:ext cx="27813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latin typeface="+mj-lt"/>
                <a:ea typeface="+mj-ea"/>
                <a:cs typeface="+mj-cs"/>
              </a:rPr>
              <a:t>840 – 504 = 336 – ostalo.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 descr="http://www.pouzdranamobily.cz/171-thickbox/kozene-pouzdro-na-mobil-smil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200400"/>
            <a:ext cx="14478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1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4512" y="3028950"/>
            <a:ext cx="6477000" cy="1143000"/>
          </a:xfrm>
        </p:spPr>
        <p:txBody>
          <a:bodyPr>
            <a:noAutofit/>
          </a:bodyPr>
          <a:lstStyle/>
          <a:p>
            <a:r>
              <a:rPr lang="sk-SK" sz="2800" b="1" dirty="0" err="1" smtClean="0">
                <a:solidFill>
                  <a:srgbClr val="FFFF00"/>
                </a:solidFill>
              </a:rPr>
              <a:t>Miky</a:t>
            </a:r>
            <a:r>
              <a:rPr lang="sk-SK" sz="2800" b="1" dirty="0" smtClean="0">
                <a:solidFill>
                  <a:srgbClr val="FFFF00"/>
                </a:solidFill>
              </a:rPr>
              <a:t> robil koláčovú oslavu.</a:t>
            </a:r>
            <a:br>
              <a:rPr lang="sk-SK" sz="2800" b="1" dirty="0" smtClean="0">
                <a:solidFill>
                  <a:srgbClr val="FFFF00"/>
                </a:solidFill>
              </a:rPr>
            </a:br>
            <a:r>
              <a:rPr lang="sk-SK" sz="2800" b="1" dirty="0" smtClean="0">
                <a:solidFill>
                  <a:srgbClr val="FFFF00"/>
                </a:solidFill>
              </a:rPr>
              <a:t>Ale mal problém nevedel koľko koláčov ma urobiť. Malo prísť až 50 hosti, ale z toho mu 6 % ľudí povedalo že ide na inú oslavu, 20% povedalo že má niečo iné, a 18% nemôže prísť.</a:t>
            </a:r>
            <a:br>
              <a:rPr lang="sk-SK" sz="2800" b="1" dirty="0" smtClean="0">
                <a:solidFill>
                  <a:srgbClr val="FFFF00"/>
                </a:solidFill>
              </a:rPr>
            </a:br>
            <a:r>
              <a:rPr lang="sk-SK" sz="2800" b="1" dirty="0" smtClean="0">
                <a:solidFill>
                  <a:srgbClr val="FFFF00"/>
                </a:solidFill>
              </a:rPr>
              <a:t/>
            </a:r>
            <a:br>
              <a:rPr lang="sk-SK" sz="2800" b="1" dirty="0" smtClean="0">
                <a:solidFill>
                  <a:srgbClr val="FFFF00"/>
                </a:solidFill>
              </a:rPr>
            </a:br>
            <a:r>
              <a:rPr lang="sk-SK" sz="2800" b="1" dirty="0" smtClean="0"/>
              <a:t>Koľko</a:t>
            </a:r>
            <a:r>
              <a:rPr lang="sk-SK" sz="2800" b="1" dirty="0" smtClean="0">
                <a:solidFill>
                  <a:srgbClr val="FFFF00"/>
                </a:solidFill>
              </a:rPr>
              <a:t> koláčov ma urobiť ?</a:t>
            </a:r>
            <a:endParaRPr lang="sk-SK" sz="2800" b="1" dirty="0">
              <a:solidFill>
                <a:srgbClr val="FFFF00"/>
              </a:solidFill>
            </a:endParaRPr>
          </a:p>
        </p:txBody>
      </p:sp>
      <p:sp>
        <p:nvSpPr>
          <p:cNvPr id="4" name="Nadpis 6"/>
          <p:cNvSpPr txBox="1">
            <a:spLocks/>
          </p:cNvSpPr>
          <p:nvPr/>
        </p:nvSpPr>
        <p:spPr>
          <a:xfrm>
            <a:off x="-1754084" y="16183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6% =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"/>
            <a:ext cx="639489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dpis 6"/>
          <p:cNvSpPr txBox="1">
            <a:spLocks/>
          </p:cNvSpPr>
          <p:nvPr/>
        </p:nvSpPr>
        <p:spPr>
          <a:xfrm>
            <a:off x="914400" y="838200"/>
            <a:ext cx="22098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z 50 </a:t>
            </a:r>
            <a:r>
              <a:rPr lang="sk-SK" sz="3600" b="1" dirty="0" smtClean="0">
                <a:latin typeface="+mj-lt"/>
                <a:ea typeface="+mj-ea"/>
                <a:cs typeface="+mj-cs"/>
              </a:rPr>
              <a:t>= </a:t>
            </a: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50:100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 0,5 . 6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latin typeface="+mj-lt"/>
                <a:ea typeface="+mj-ea"/>
                <a:cs typeface="+mj-cs"/>
              </a:rPr>
              <a:t>= 3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899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743200" y="0"/>
            <a:ext cx="15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2514600"/>
            <a:ext cx="1047404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Nadpis 6"/>
          <p:cNvSpPr txBox="1">
            <a:spLocks/>
          </p:cNvSpPr>
          <p:nvPr/>
        </p:nvSpPr>
        <p:spPr>
          <a:xfrm>
            <a:off x="-1600200" y="2286000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20% =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2971800" cy="186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Nadpis 6"/>
          <p:cNvSpPr txBox="1">
            <a:spLocks/>
          </p:cNvSpPr>
          <p:nvPr/>
        </p:nvSpPr>
        <p:spPr>
          <a:xfrm>
            <a:off x="0" y="3200400"/>
            <a:ext cx="26670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z 50 = </a:t>
            </a:r>
            <a:r>
              <a:rPr lang="sk-SK" sz="3600" b="1" dirty="0" smtClean="0">
                <a:latin typeface="+mj-lt"/>
                <a:ea typeface="+mj-ea"/>
                <a:cs typeface="+mj-cs"/>
              </a:rPr>
              <a:t>50:5 = 10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4648200"/>
            <a:ext cx="73162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Nadpis 6"/>
          <p:cNvSpPr txBox="1">
            <a:spLocks/>
          </p:cNvSpPr>
          <p:nvPr/>
        </p:nvSpPr>
        <p:spPr>
          <a:xfrm>
            <a:off x="-1600200" y="4419600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18% =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Nadpis 6"/>
          <p:cNvSpPr txBox="1">
            <a:spLocks/>
          </p:cNvSpPr>
          <p:nvPr/>
        </p:nvSpPr>
        <p:spPr>
          <a:xfrm>
            <a:off x="1828800" y="4495800"/>
            <a:ext cx="4343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latin typeface="+mj-lt"/>
                <a:ea typeface="+mj-ea"/>
                <a:cs typeface="+mj-cs"/>
              </a:rPr>
              <a:t>z 50:100 = 0,5 . 18 = 9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Nadpis 6"/>
          <p:cNvSpPr txBox="1">
            <a:spLocks/>
          </p:cNvSpPr>
          <p:nvPr/>
        </p:nvSpPr>
        <p:spPr>
          <a:xfrm>
            <a:off x="228600" y="5715000"/>
            <a:ext cx="7848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3+10+9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= 22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50</a:t>
            </a:r>
            <a:r>
              <a:rPr lang="sk-SK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22 =  28- koláčov musí urobiť.</a:t>
            </a: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0"/>
            <a:ext cx="899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4724400"/>
            <a:ext cx="236712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http://i712.photobucket.com/albums/ww123/LOLLY_flowers/DIDDL%20E%20DISNEY/mickey-mous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43800" y="5562600"/>
            <a:ext cx="16002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  <p:bldP spid="14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>
            <a:noAutofit/>
          </a:bodyPr>
          <a:lstStyle/>
          <a:p>
            <a:r>
              <a:rPr lang="sk-SK" sz="9600" b="1" dirty="0" smtClean="0">
                <a:solidFill>
                  <a:srgbClr val="FF0000"/>
                </a:solidFill>
              </a:rPr>
              <a:t>Dúfam že sa vám páčilo.</a:t>
            </a:r>
            <a:endParaRPr lang="sk-SK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245</TotalTime>
  <Words>251</Words>
  <Application>Microsoft Office PowerPoint</Application>
  <PresentationFormat>Prezentácia na obrazovke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Horizont</vt:lpstr>
      <vt:lpstr>Percentá</vt:lpstr>
      <vt:lpstr>Vypočítaj :</vt:lpstr>
      <vt:lpstr>10% z 250 = 10% z 189 =  </vt:lpstr>
      <vt:lpstr>7% z koľko je 3,5</vt:lpstr>
      <vt:lpstr>X% je 20m z 200m</vt:lpstr>
      <vt:lpstr>Slovné úlohy</vt:lpstr>
      <vt:lpstr>Sára mala našporených 840 eur. Chcela si kúpiť mobil, ktorý stál 75% z tejto sumy. Ale bol v zľave,  a tak stal o 20% menej. Koľko stál mobil, a koľko jej ostalo ?</vt:lpstr>
      <vt:lpstr>Miky robil koláčovú oslavu. Ale mal problém nevedel koľko koláčov ma urobiť. Malo prísť až 50 hosti, ale z toho mu 6 % ľudí povedalo že ide na inú oslavu, 20% povedalo že má niečo iné, a 18% nemôže prísť.  Koľko koláčov ma urobiť ?</vt:lpstr>
      <vt:lpstr>Dúfam že sa vám páčilo.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</dc:title>
  <dc:creator>Asus</dc:creator>
  <cp:lastModifiedBy>VI.C</cp:lastModifiedBy>
  <cp:revision>34</cp:revision>
  <dcterms:created xsi:type="dcterms:W3CDTF">2012-12-04T15:44:07Z</dcterms:created>
  <dcterms:modified xsi:type="dcterms:W3CDTF">2013-01-17T20:40:09Z</dcterms:modified>
</cp:coreProperties>
</file>