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095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38" autoAdjust="0"/>
  </p:normalViewPr>
  <p:slideViewPr>
    <p:cSldViewPr>
      <p:cViewPr varScale="1">
        <p:scale>
          <a:sx n="66" d="100"/>
          <a:sy n="66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F013-6678-41E8-BE7F-27A24219BE83}" type="datetimeFigureOut">
              <a:rPr lang="sk-SK" smtClean="0"/>
              <a:t>13. 1. 2013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0841-FBFF-4827-9975-07A0751104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947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F013-6678-41E8-BE7F-27A24219BE83}" type="datetimeFigureOut">
              <a:rPr lang="sk-SK" smtClean="0"/>
              <a:t>13. 1. 2013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0841-FBFF-4827-9975-07A0751104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219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F013-6678-41E8-BE7F-27A24219BE83}" type="datetimeFigureOut">
              <a:rPr lang="sk-SK" smtClean="0"/>
              <a:t>13. 1. 2013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0841-FBFF-4827-9975-07A0751104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738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F013-6678-41E8-BE7F-27A24219BE83}" type="datetimeFigureOut">
              <a:rPr lang="sk-SK" smtClean="0"/>
              <a:t>13. 1. 2013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0841-FBFF-4827-9975-07A0751104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6797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F013-6678-41E8-BE7F-27A24219BE83}" type="datetimeFigureOut">
              <a:rPr lang="sk-SK" smtClean="0"/>
              <a:t>13. 1. 2013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0841-FBFF-4827-9975-07A0751104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1690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F013-6678-41E8-BE7F-27A24219BE83}" type="datetimeFigureOut">
              <a:rPr lang="sk-SK" smtClean="0"/>
              <a:t>13. 1. 2013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0841-FBFF-4827-9975-07A0751104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604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F013-6678-41E8-BE7F-27A24219BE83}" type="datetimeFigureOut">
              <a:rPr lang="sk-SK" smtClean="0"/>
              <a:t>13. 1. 2013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0841-FBFF-4827-9975-07A0751104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2888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F013-6678-41E8-BE7F-27A24219BE83}" type="datetimeFigureOut">
              <a:rPr lang="sk-SK" smtClean="0"/>
              <a:t>13. 1. 2013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0841-FBFF-4827-9975-07A0751104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1562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F013-6678-41E8-BE7F-27A24219BE83}" type="datetimeFigureOut">
              <a:rPr lang="sk-SK" smtClean="0"/>
              <a:t>13. 1. 2013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0841-FBFF-4827-9975-07A0751104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263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F013-6678-41E8-BE7F-27A24219BE83}" type="datetimeFigureOut">
              <a:rPr lang="sk-SK" smtClean="0"/>
              <a:t>13. 1. 2013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0841-FBFF-4827-9975-07A0751104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5260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F013-6678-41E8-BE7F-27A24219BE83}" type="datetimeFigureOut">
              <a:rPr lang="sk-SK" smtClean="0"/>
              <a:t>13. 1. 2013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0841-FBFF-4827-9975-07A0751104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970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1F013-6678-41E8-BE7F-27A24219BE83}" type="datetimeFigureOut">
              <a:rPr lang="sk-SK" smtClean="0"/>
              <a:t>13. 1. 2013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50841-FBFF-4827-9975-07A0751104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812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6024" y="1196752"/>
            <a:ext cx="7772400" cy="1470025"/>
          </a:xfrm>
        </p:spPr>
        <p:txBody>
          <a:bodyPr/>
          <a:lstStyle/>
          <a:p>
            <a:r>
              <a:rPr lang="sk-SK" b="1" dirty="0" smtClean="0">
                <a:solidFill>
                  <a:srgbClr val="0070C0"/>
                </a:solidFill>
              </a:rPr>
              <a:t>PERCENTÁ – slovné úlohy 2</a:t>
            </a:r>
            <a:endParaRPr lang="sk-SK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5805264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sk-SK" sz="1800" dirty="0" smtClean="0"/>
              <a:t>Mgr. Z. Burzová</a:t>
            </a:r>
            <a:endParaRPr lang="sk-SK" sz="1800" dirty="0"/>
          </a:p>
        </p:txBody>
      </p:sp>
      <p:pic>
        <p:nvPicPr>
          <p:cNvPr id="2052" name="Picture 4" descr="http://files.prvacizssintava.webnode.sk/200000372-ae6c2aec64/20000003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068960"/>
            <a:ext cx="7776864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95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200" b="1" dirty="0" smtClean="0">
                <a:solidFill>
                  <a:srgbClr val="970953"/>
                </a:solidFill>
              </a:rPr>
              <a:t>Zuzka si chce kúpiť mobil. Našetrila už 32€, čo je 80% ceny mobilu. Koľko eur stojí nový mobil?</a:t>
            </a:r>
            <a:endParaRPr lang="sk-SK" sz="3200" b="1" dirty="0">
              <a:solidFill>
                <a:srgbClr val="97095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i="1" u="sng" dirty="0" smtClean="0"/>
              <a:t>Riešenie:</a:t>
            </a:r>
          </a:p>
          <a:p>
            <a:pPr marL="0" indent="0">
              <a:buNone/>
            </a:pPr>
            <a:r>
              <a:rPr lang="sk-SK" dirty="0" smtClean="0"/>
              <a:t>80 % .........32€</a:t>
            </a:r>
          </a:p>
          <a:p>
            <a:pPr marL="0" indent="0">
              <a:buNone/>
            </a:pPr>
            <a:r>
              <a:rPr lang="sk-SK" dirty="0" smtClean="0"/>
              <a:t>1% ..........32 : 80 = 0,4€</a:t>
            </a:r>
          </a:p>
          <a:p>
            <a:pPr marL="0" indent="0">
              <a:buNone/>
            </a:pPr>
            <a:r>
              <a:rPr lang="sk-SK" dirty="0" smtClean="0"/>
              <a:t>100%........100 . 0,4 = </a:t>
            </a:r>
            <a:r>
              <a:rPr lang="sk-SK" b="1" dirty="0" smtClean="0">
                <a:solidFill>
                  <a:srgbClr val="970953"/>
                </a:solidFill>
              </a:rPr>
              <a:t>40€ - cena mobilu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970953"/>
                </a:solidFill>
              </a:rPr>
              <a:t>Nový mobil stají 40€.</a:t>
            </a:r>
            <a:endParaRPr lang="sk-SK" b="1" dirty="0">
              <a:solidFill>
                <a:srgbClr val="970953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375398"/>
            <a:ext cx="1798637" cy="188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580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Kontrola D.ú. - nájdi VOTRELCA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24655" y="1288593"/>
            <a:ext cx="396044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b="1" dirty="0" smtClean="0"/>
              <a:t>6%z 500 =</a:t>
            </a:r>
          </a:p>
          <a:p>
            <a:pPr marL="0" indent="0">
              <a:buNone/>
            </a:pPr>
            <a:r>
              <a:rPr lang="sk-SK" b="1" dirty="0" smtClean="0"/>
              <a:t>21% z 20 =</a:t>
            </a:r>
          </a:p>
          <a:p>
            <a:pPr marL="0" indent="0">
              <a:buNone/>
            </a:pPr>
            <a:r>
              <a:rPr lang="sk-SK" b="1" dirty="0" smtClean="0"/>
              <a:t>20% z 45 =</a:t>
            </a:r>
          </a:p>
          <a:p>
            <a:pPr marL="0" indent="0">
              <a:buNone/>
            </a:pPr>
            <a:r>
              <a:rPr lang="sk-SK" b="1" dirty="0" smtClean="0"/>
              <a:t>75% z 48 =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X% je 15 z 500 ?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X% je 6</a:t>
            </a:r>
            <a:r>
              <a:rPr lang="sk-SK" b="1" dirty="0">
                <a:solidFill>
                  <a:srgbClr val="0070C0"/>
                </a:solidFill>
              </a:rPr>
              <a:t>4</a:t>
            </a:r>
            <a:r>
              <a:rPr lang="sk-SK" b="1" dirty="0" smtClean="0">
                <a:solidFill>
                  <a:srgbClr val="0070C0"/>
                </a:solidFill>
              </a:rPr>
              <a:t> z 800 ?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X% je 16 z 40?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27% z akého čísla je 135 ?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46% z akého základu je 92 ?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12% z akého čísla je 4,8 ?</a:t>
            </a:r>
            <a:endParaRPr lang="sk-SK" b="1" dirty="0">
              <a:solidFill>
                <a:srgbClr val="00B050"/>
              </a:solidFill>
            </a:endParaRPr>
          </a:p>
        </p:txBody>
      </p:sp>
      <p:graphicFrame>
        <p:nvGraphicFramePr>
          <p:cNvPr id="6" name="Zástupný symbol obsahu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09673220"/>
              </p:ext>
            </p:extLst>
          </p:nvPr>
        </p:nvGraphicFramePr>
        <p:xfrm>
          <a:off x="179513" y="5805264"/>
          <a:ext cx="8964483" cy="7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953"/>
                <a:gridCol w="814953"/>
                <a:gridCol w="814953"/>
                <a:gridCol w="814953"/>
                <a:gridCol w="814953"/>
                <a:gridCol w="814953"/>
                <a:gridCol w="814953"/>
                <a:gridCol w="814953"/>
                <a:gridCol w="814953"/>
                <a:gridCol w="814953"/>
                <a:gridCol w="814953"/>
              </a:tblGrid>
              <a:tr h="730880">
                <a:tc>
                  <a:txBody>
                    <a:bodyPr/>
                    <a:lstStyle/>
                    <a:p>
                      <a:pPr algn="ctr"/>
                      <a:r>
                        <a:rPr lang="sk-SK" sz="3200" dirty="0" smtClean="0">
                          <a:solidFill>
                            <a:schemeClr val="tx1"/>
                          </a:solidFill>
                        </a:rPr>
                        <a:t>4,2</a:t>
                      </a:r>
                      <a:endParaRPr lang="sk-SK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20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sk-SK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2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sk-SK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200" dirty="0" smtClean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sk-SK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2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sk-SK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2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sk-SK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sk-SK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200" dirty="0" smtClean="0">
                          <a:solidFill>
                            <a:schemeClr val="tx1"/>
                          </a:solidFill>
                        </a:rPr>
                        <a:t>6,6</a:t>
                      </a:r>
                      <a:endParaRPr lang="sk-SK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20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sk-SK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2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sk-SK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ĺžnik 6"/>
          <p:cNvSpPr/>
          <p:nvPr/>
        </p:nvSpPr>
        <p:spPr>
          <a:xfrm>
            <a:off x="4355976" y="1268760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sz="2800" b="1" dirty="0" smtClean="0"/>
              <a:t>500:100.6 = 30</a:t>
            </a:r>
          </a:p>
          <a:p>
            <a:r>
              <a:rPr lang="sk-SK" sz="2800" b="1" dirty="0" smtClean="0"/>
              <a:t>20 : 100 . 21 = 4,2</a:t>
            </a:r>
          </a:p>
          <a:p>
            <a:r>
              <a:rPr lang="sk-SK" sz="2800" b="1" dirty="0" smtClean="0"/>
              <a:t>45 : 5 = 9</a:t>
            </a:r>
          </a:p>
          <a:p>
            <a:r>
              <a:rPr lang="sk-SK" sz="2800" b="1" dirty="0" smtClean="0"/>
              <a:t>48 : 4 . 3 = 36</a:t>
            </a:r>
          </a:p>
          <a:p>
            <a:r>
              <a:rPr lang="sk-SK" sz="2800" b="1" dirty="0" smtClean="0">
                <a:solidFill>
                  <a:srgbClr val="0070C0"/>
                </a:solidFill>
              </a:rPr>
              <a:t>15 : ( 500 : 100) = 3%</a:t>
            </a:r>
          </a:p>
          <a:p>
            <a:r>
              <a:rPr lang="sk-SK" sz="2800" b="1" dirty="0" smtClean="0">
                <a:solidFill>
                  <a:srgbClr val="0070C0"/>
                </a:solidFill>
              </a:rPr>
              <a:t>64 : ( 800: 100) = 8%</a:t>
            </a:r>
          </a:p>
          <a:p>
            <a:r>
              <a:rPr lang="sk-SK" sz="2800" b="1" dirty="0" smtClean="0">
                <a:solidFill>
                  <a:srgbClr val="0070C0"/>
                </a:solidFill>
              </a:rPr>
              <a:t>16 : (40 : 100) = 40%</a:t>
            </a:r>
          </a:p>
          <a:p>
            <a:r>
              <a:rPr lang="sk-SK" sz="2800" b="1" dirty="0" smtClean="0">
                <a:solidFill>
                  <a:srgbClr val="00B050"/>
                </a:solidFill>
              </a:rPr>
              <a:t>135 : 27 . 100 = 500</a:t>
            </a:r>
          </a:p>
          <a:p>
            <a:r>
              <a:rPr lang="sk-SK" sz="2800" b="1" dirty="0" smtClean="0">
                <a:solidFill>
                  <a:srgbClr val="00B050"/>
                </a:solidFill>
              </a:rPr>
              <a:t>92 : 46 . 100 = 200</a:t>
            </a:r>
          </a:p>
          <a:p>
            <a:r>
              <a:rPr lang="sk-SK" sz="2800" b="1" dirty="0" smtClean="0">
                <a:solidFill>
                  <a:srgbClr val="00B050"/>
                </a:solidFill>
              </a:rPr>
              <a:t>4,8 : 12 . 100 = 40</a:t>
            </a:r>
            <a:endParaRPr lang="sk-SK" sz="2800" b="1" dirty="0">
              <a:solidFill>
                <a:srgbClr val="00B050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5868144" y="5669965"/>
            <a:ext cx="773832" cy="85537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5" name="Rovná spojnica 4"/>
          <p:cNvCxnSpPr/>
          <p:nvPr/>
        </p:nvCxnSpPr>
        <p:spPr>
          <a:xfrm>
            <a:off x="4355976" y="5901906"/>
            <a:ext cx="604529" cy="5760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>
            <a:off x="323528" y="5901906"/>
            <a:ext cx="604529" cy="5760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5148064" y="5809622"/>
            <a:ext cx="604529" cy="5760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1082135" y="5901906"/>
            <a:ext cx="604529" cy="5760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8390439" y="5901501"/>
            <a:ext cx="604529" cy="5760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1979712" y="5900901"/>
            <a:ext cx="604529" cy="5760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>
            <a:off x="3491880" y="5809622"/>
            <a:ext cx="604529" cy="5760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>
            <a:off x="2771800" y="5901906"/>
            <a:ext cx="604529" cy="5760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>
            <a:off x="6804248" y="5900901"/>
            <a:ext cx="604529" cy="5760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nica 17"/>
          <p:cNvCxnSpPr/>
          <p:nvPr/>
        </p:nvCxnSpPr>
        <p:spPr>
          <a:xfrm>
            <a:off x="7668344" y="5894816"/>
            <a:ext cx="604529" cy="5760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07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b="1" dirty="0" smtClean="0"/>
              <a:t>V triede je 30 žiakov. Chlapcov je </a:t>
            </a:r>
            <a:r>
              <a:rPr lang="sk-SK" sz="3600" b="1" dirty="0"/>
              <a:t>3</a:t>
            </a:r>
            <a:r>
              <a:rPr lang="sk-SK" sz="3600" b="1" dirty="0" smtClean="0"/>
              <a:t>0%. Koľko je dievčat v triede?</a:t>
            </a:r>
            <a:endParaRPr lang="sk-SK" sz="36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marL="0" indent="0">
              <a:buNone/>
            </a:pPr>
            <a:r>
              <a:rPr lang="sk-SK" i="1" u="sng" dirty="0" smtClean="0"/>
              <a:t>Riešenie:</a:t>
            </a:r>
          </a:p>
          <a:p>
            <a:pPr marL="0" indent="0">
              <a:buNone/>
            </a:pPr>
            <a:r>
              <a:rPr lang="sk-SK" sz="2800" dirty="0" smtClean="0"/>
              <a:t>a</a:t>
            </a:r>
            <a:r>
              <a:rPr lang="sk-SK" sz="2800" b="1" dirty="0" smtClean="0">
                <a:solidFill>
                  <a:srgbClr val="0070C0"/>
                </a:solidFill>
              </a:rPr>
              <a:t>)  Chlapcov......30% z 30 = 3/10 z 30 = </a:t>
            </a:r>
            <a:r>
              <a:rPr lang="sk-SK" sz="2800" b="1" dirty="0" smtClean="0">
                <a:solidFill>
                  <a:srgbClr val="002060"/>
                </a:solidFill>
              </a:rPr>
              <a:t>9ch.</a:t>
            </a:r>
          </a:p>
          <a:p>
            <a:pPr marL="0" indent="0">
              <a:buNone/>
            </a:pPr>
            <a:r>
              <a:rPr lang="sk-SK" sz="2800" dirty="0" smtClean="0"/>
              <a:t>      </a:t>
            </a:r>
            <a:r>
              <a:rPr lang="sk-SK" sz="2800" b="1" dirty="0" smtClean="0">
                <a:solidFill>
                  <a:srgbClr val="FF0000"/>
                </a:solidFill>
              </a:rPr>
              <a:t>Dievčat......30 – 9 = 21 d.</a:t>
            </a:r>
          </a:p>
          <a:p>
            <a:pPr marL="0" indent="0">
              <a:buNone/>
            </a:pPr>
            <a:r>
              <a:rPr lang="sk-SK" sz="2800" b="1" dirty="0" smtClean="0">
                <a:solidFill>
                  <a:srgbClr val="FF0000"/>
                </a:solidFill>
              </a:rPr>
              <a:t>		V triede je 21 dievčat.</a:t>
            </a:r>
          </a:p>
          <a:p>
            <a:pPr marL="0" indent="0">
              <a:buNone/>
            </a:pPr>
            <a:endParaRPr lang="sk-SK" sz="2800" dirty="0"/>
          </a:p>
          <a:p>
            <a:pPr marL="0" indent="0">
              <a:buNone/>
            </a:pPr>
            <a:r>
              <a:rPr lang="sk-SK" sz="2800" dirty="0" smtClean="0"/>
              <a:t>b)  </a:t>
            </a:r>
            <a:r>
              <a:rPr lang="sk-SK" sz="2800" dirty="0" smtClean="0">
                <a:solidFill>
                  <a:srgbClr val="FF0000"/>
                </a:solidFill>
              </a:rPr>
              <a:t>Dievčat.......100-30 = 70% z 30= 7/10  z 30 = </a:t>
            </a:r>
            <a:r>
              <a:rPr lang="sk-SK" sz="2800" b="1" dirty="0" smtClean="0">
                <a:solidFill>
                  <a:srgbClr val="FF0000"/>
                </a:solidFill>
              </a:rPr>
              <a:t>21d</a:t>
            </a:r>
            <a:r>
              <a:rPr lang="sk-SK" b="1" dirty="0" smtClean="0">
                <a:solidFill>
                  <a:srgbClr val="FF0000"/>
                </a:solidFill>
              </a:rPr>
              <a:t>.</a:t>
            </a:r>
            <a:endParaRPr lang="sk-SK" b="1" dirty="0">
              <a:solidFill>
                <a:srgbClr val="FF0000"/>
              </a:solidFill>
            </a:endParaRPr>
          </a:p>
        </p:txBody>
      </p:sp>
      <p:pic>
        <p:nvPicPr>
          <p:cNvPr id="9218" name="Picture 2" descr="http://www.hlavnespravy.sk/wp-content/uploads/2012/08/Rozdiel-medzi-20-a-40-de%C5%A5mi-v-triede-nec%C3%ADtia-len-u%C4%8Ditelia-ale-aj-samotn%C3%AD-%C5%BEiaci.-Kto-never%C3%AD-nech-si-pr%C3%ADde-odu%C4%8Di%C5%A5-jedin%C3%BD-de%C5%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085184"/>
            <a:ext cx="2160240" cy="143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63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>
                <a:solidFill>
                  <a:srgbClr val="002060"/>
                </a:solidFill>
              </a:rPr>
              <a:t>Na štadióne je 20 000 divákov, pričom 5 000 divákov stálo. Koľko to bolo percent?</a:t>
            </a:r>
            <a:endParaRPr lang="sk-SK" sz="32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i="1" u="sng" dirty="0" smtClean="0"/>
              <a:t>Riešenie:</a:t>
            </a:r>
          </a:p>
          <a:p>
            <a:pPr marL="514350" indent="-514350">
              <a:buAutoNum type="alphaLcParenR"/>
            </a:pPr>
            <a:r>
              <a:rPr lang="sk-SK" b="1" u="sng" dirty="0" smtClean="0">
                <a:solidFill>
                  <a:srgbClr val="002060"/>
                </a:solidFill>
              </a:rPr>
              <a:t>x% je 5 000 z 20 000 divákov?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2060"/>
                </a:solidFill>
              </a:rPr>
              <a:t> </a:t>
            </a:r>
            <a:r>
              <a:rPr lang="sk-SK" b="1" dirty="0" smtClean="0">
                <a:solidFill>
                  <a:srgbClr val="002060"/>
                </a:solidFill>
              </a:rPr>
              <a:t>     100%........20 000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2060"/>
                </a:solidFill>
              </a:rPr>
              <a:t> </a:t>
            </a:r>
            <a:r>
              <a:rPr lang="sk-SK" b="1" dirty="0" smtClean="0">
                <a:solidFill>
                  <a:srgbClr val="002060"/>
                </a:solidFill>
              </a:rPr>
              <a:t>         1%.........200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2060"/>
                </a:solidFill>
              </a:rPr>
              <a:t> </a:t>
            </a:r>
            <a:r>
              <a:rPr lang="sk-SK" b="1" dirty="0" smtClean="0">
                <a:solidFill>
                  <a:srgbClr val="002060"/>
                </a:solidFill>
              </a:rPr>
              <a:t>     x% ..........5 000:200 = </a:t>
            </a:r>
            <a:r>
              <a:rPr lang="sk-SK" b="1" dirty="0" smtClean="0">
                <a:solidFill>
                  <a:srgbClr val="FF0000"/>
                </a:solidFill>
              </a:rPr>
              <a:t>25%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    </a:t>
            </a:r>
            <a:r>
              <a:rPr lang="sk-SK" b="1" dirty="0" smtClean="0">
                <a:solidFill>
                  <a:srgbClr val="FF0000"/>
                </a:solidFill>
              </a:rPr>
              <a:t>Na štadióne stálo 25% divákov.</a:t>
            </a:r>
          </a:p>
          <a:p>
            <a:pPr marL="0" indent="0">
              <a:buNone/>
            </a:pPr>
            <a:endParaRPr lang="sk-SK" b="1" dirty="0" smtClean="0">
              <a:solidFill>
                <a:srgbClr val="CC0099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CC0099"/>
                </a:solidFill>
              </a:rPr>
              <a:t>b) 5000 z 20 000 divákov je ¼ = 25 %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CC0099"/>
                </a:solidFill>
              </a:rPr>
              <a:t>    Na štadióne stálo 25 % divákov.</a:t>
            </a:r>
          </a:p>
          <a:p>
            <a:pPr marL="0" indent="0">
              <a:buNone/>
            </a:pPr>
            <a:endParaRPr lang="sk-SK" b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http://3.bp.blogspot.com/_pyTgD9ComRU/TKHeDeDfJCI/AAAAAAAAAHg/DC00hwsEnt8/s1600/Nou+Camp+stadion+Barcelon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72816"/>
            <a:ext cx="3096344" cy="2537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09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200" b="1" dirty="0" smtClean="0">
                <a:solidFill>
                  <a:srgbClr val="970953"/>
                </a:solidFill>
              </a:rPr>
              <a:t>Zo všetkých žiakov ZŠ sa 375 učí anglický jazyk, čo je 75% všetkých žiakov školy. Koľko žiakov sa neučí anglický jazyk?</a:t>
            </a:r>
            <a:endParaRPr lang="sk-SK" sz="3200" b="1" dirty="0">
              <a:solidFill>
                <a:srgbClr val="97095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i="1" u="sng" dirty="0" smtClean="0"/>
              <a:t>Riešenie: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      75%........375 učiacich sa angl. j.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70C0"/>
                </a:solidFill>
              </a:rPr>
              <a:t> </a:t>
            </a:r>
            <a:r>
              <a:rPr lang="sk-SK" b="1" dirty="0" smtClean="0">
                <a:solidFill>
                  <a:srgbClr val="0070C0"/>
                </a:solidFill>
              </a:rPr>
              <a:t>         1%........375:75 = 5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70C0"/>
                </a:solidFill>
              </a:rPr>
              <a:t> </a:t>
            </a:r>
            <a:r>
              <a:rPr lang="sk-SK" b="1" dirty="0" smtClean="0">
                <a:solidFill>
                  <a:srgbClr val="0070C0"/>
                </a:solidFill>
              </a:rPr>
              <a:t>     100%..........100.5 = </a:t>
            </a:r>
            <a:r>
              <a:rPr lang="sk-SK" b="1" dirty="0" smtClean="0">
                <a:solidFill>
                  <a:srgbClr val="CC0099"/>
                </a:solidFill>
              </a:rPr>
              <a:t>500 – všetci žiaci školy</a:t>
            </a:r>
          </a:p>
          <a:p>
            <a:pPr marL="0" indent="0">
              <a:buNone/>
            </a:pPr>
            <a:endParaRPr lang="sk-SK" b="1" dirty="0" smtClean="0">
              <a:solidFill>
                <a:srgbClr val="CC0099"/>
              </a:solidFill>
            </a:endParaRPr>
          </a:p>
          <a:p>
            <a:pPr marL="0" indent="0">
              <a:buNone/>
            </a:pPr>
            <a:r>
              <a:rPr lang="sk-SK" b="1" dirty="0">
                <a:solidFill>
                  <a:srgbClr val="CC0099"/>
                </a:solidFill>
              </a:rPr>
              <a:t> </a:t>
            </a:r>
            <a:r>
              <a:rPr lang="sk-SK" b="1" dirty="0" smtClean="0">
                <a:solidFill>
                  <a:srgbClr val="CC0099"/>
                </a:solidFill>
              </a:rPr>
              <a:t>       500 – 375 = 125 sa neučí angl. jazyk</a:t>
            </a:r>
          </a:p>
          <a:p>
            <a:pPr marL="0" indent="0">
              <a:buNone/>
            </a:pPr>
            <a:endParaRPr lang="sk-SK" b="1" dirty="0" smtClean="0">
              <a:solidFill>
                <a:srgbClr val="CC0099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CC0099"/>
                </a:solidFill>
              </a:rPr>
              <a:t>    Anglický jazyk sa neučí 125 žiakov školy</a:t>
            </a:r>
          </a:p>
          <a:p>
            <a:pPr marL="0" indent="0">
              <a:buNone/>
            </a:pPr>
            <a:endParaRPr lang="sk-SK" b="1" dirty="0">
              <a:solidFill>
                <a:srgbClr val="0070C0"/>
              </a:solidFill>
            </a:endParaRPr>
          </a:p>
        </p:txBody>
      </p:sp>
      <p:pic>
        <p:nvPicPr>
          <p:cNvPr id="3074" name="Picture 2" descr="http://kmen.uhk.cz/kmen/projekt/2003-2004/zstat/zstat-d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7" y="1340768"/>
            <a:ext cx="2625291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86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200" b="1" dirty="0" smtClean="0">
                <a:solidFill>
                  <a:srgbClr val="002060"/>
                </a:solidFill>
              </a:rPr>
              <a:t>V prvej etape  pretekov prešli cyklisti 204 km, čo je 12% z celkovej dĺžky pretekov. Koľko km musia prejsť cyklisti počas celých pretekov?</a:t>
            </a:r>
            <a:endParaRPr lang="sk-SK" sz="32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i="1" u="sng" dirty="0" smtClean="0"/>
              <a:t>Riešenie:</a:t>
            </a:r>
          </a:p>
          <a:p>
            <a:pPr marL="514350" indent="-514350">
              <a:buAutoNum type="alphaLcParenR"/>
            </a:pPr>
            <a:r>
              <a:rPr lang="sk-SK" b="1" dirty="0" smtClean="0">
                <a:solidFill>
                  <a:srgbClr val="0070C0"/>
                </a:solidFill>
              </a:rPr>
              <a:t>12%........204 km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       1%.........204 : 12 = 17 km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70C0"/>
                </a:solidFill>
              </a:rPr>
              <a:t> </a:t>
            </a:r>
            <a:r>
              <a:rPr lang="sk-SK" b="1" dirty="0" smtClean="0">
                <a:solidFill>
                  <a:srgbClr val="0070C0"/>
                </a:solidFill>
              </a:rPr>
              <a:t>     100% .......100 . 17  = </a:t>
            </a:r>
            <a:r>
              <a:rPr lang="sk-SK" b="1" dirty="0" smtClean="0">
                <a:solidFill>
                  <a:srgbClr val="CC0099"/>
                </a:solidFill>
              </a:rPr>
              <a:t>1 700 km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CC0099"/>
                </a:solidFill>
              </a:rPr>
              <a:t>    </a:t>
            </a:r>
            <a:r>
              <a:rPr lang="sk-SK" b="1" dirty="0" smtClean="0">
                <a:solidFill>
                  <a:srgbClr val="00B050"/>
                </a:solidFill>
              </a:rPr>
              <a:t>Počas celých pretekov musia cyklisti prejsť     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B050"/>
                </a:solidFill>
              </a:rPr>
              <a:t> </a:t>
            </a:r>
            <a:r>
              <a:rPr lang="sk-SK" b="1" dirty="0" smtClean="0">
                <a:solidFill>
                  <a:srgbClr val="00B050"/>
                </a:solidFill>
              </a:rPr>
              <a:t>                                                            </a:t>
            </a:r>
            <a:r>
              <a:rPr lang="sk-SK" b="1" dirty="0" smtClean="0">
                <a:solidFill>
                  <a:srgbClr val="CC0099"/>
                </a:solidFill>
              </a:rPr>
              <a:t>1 700 km.</a:t>
            </a:r>
          </a:p>
          <a:p>
            <a:pPr marL="0" indent="0">
              <a:buNone/>
            </a:pPr>
            <a:endParaRPr lang="sk-SK" b="1" dirty="0">
              <a:solidFill>
                <a:srgbClr val="0070C0"/>
              </a:solidFill>
            </a:endParaRPr>
          </a:p>
        </p:txBody>
      </p:sp>
      <p:pic>
        <p:nvPicPr>
          <p:cNvPr id="11266" name="Picture 2" descr="http://img.cas.sk/img/4/article/1332640_slova-sport-cyklistika-slovacika-preteky-tour-de-france-6-etapa-vitaz-bel-abbevil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700808"/>
            <a:ext cx="3384376" cy="1988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10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k-SK" b="1" dirty="0" smtClean="0">
                <a:solidFill>
                  <a:srgbClr val="002060"/>
                </a:solidFill>
              </a:rPr>
              <a:t>Koľko semien z 1000 vyklíčilo, ak </a:t>
            </a:r>
            <a:r>
              <a:rPr lang="sk-SK" b="1" dirty="0" smtClean="0">
                <a:solidFill>
                  <a:srgbClr val="002060"/>
                </a:solidFill>
              </a:rPr>
              <a:t>36% nevyklíčilo</a:t>
            </a:r>
            <a:r>
              <a:rPr lang="sk-SK" b="1" dirty="0" smtClean="0">
                <a:solidFill>
                  <a:srgbClr val="002060"/>
                </a:solidFill>
              </a:rPr>
              <a:t>?</a:t>
            </a:r>
            <a:endParaRPr lang="sk-SK" b="1" dirty="0">
              <a:solidFill>
                <a:srgbClr val="00206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98884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sk-SK" i="1" u="sng" dirty="0" smtClean="0"/>
              <a:t>Riešenie:</a:t>
            </a:r>
          </a:p>
          <a:p>
            <a:pPr marL="0" indent="0">
              <a:buNone/>
            </a:pPr>
            <a:r>
              <a:rPr lang="sk-SK" dirty="0" smtClean="0"/>
              <a:t>Nevyklíčilo ......36% z 1000</a:t>
            </a:r>
          </a:p>
          <a:p>
            <a:pPr marL="0" indent="0">
              <a:buNone/>
            </a:pPr>
            <a:r>
              <a:rPr lang="sk-SK" dirty="0" smtClean="0"/>
              <a:t>Vyklíčilo........100-36 = 64% z 1000 = </a:t>
            </a:r>
            <a:r>
              <a:rPr lang="sk-SK" dirty="0" smtClean="0">
                <a:solidFill>
                  <a:srgbClr val="002060"/>
                </a:solidFill>
              </a:rPr>
              <a:t>64/100 z 1000 				= 1000 : 100 . 64 = </a:t>
            </a:r>
            <a:r>
              <a:rPr lang="sk-SK" b="1" dirty="0" smtClean="0">
                <a:solidFill>
                  <a:srgbClr val="002060"/>
                </a:solidFill>
              </a:rPr>
              <a:t>640 							semien vyklíčilo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Z 1000 semien 640vvyklíčilo</a:t>
            </a:r>
            <a:endParaRPr lang="sk-SK" b="1" dirty="0">
              <a:solidFill>
                <a:srgbClr val="002060"/>
              </a:solidFill>
            </a:endParaRPr>
          </a:p>
        </p:txBody>
      </p:sp>
      <p:pic>
        <p:nvPicPr>
          <p:cNvPr id="5122" name="Picture 2" descr="dozreté pšeničné pole, výhľad, jesenná krajina, pahorkat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836712"/>
            <a:ext cx="3528392" cy="22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833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002060"/>
                </a:solidFill>
              </a:rPr>
              <a:t>Koľko eur ušetril Peter, ak 5% z jeho úspor je 35€ ?</a:t>
            </a:r>
            <a:endParaRPr lang="sk-SK" b="1" dirty="0">
              <a:solidFill>
                <a:srgbClr val="00206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i="1" u="sng" dirty="0" smtClean="0"/>
              <a:t>Riešenie:</a:t>
            </a:r>
          </a:p>
          <a:p>
            <a:pPr marL="0" indent="0">
              <a:buNone/>
            </a:pPr>
            <a:r>
              <a:rPr lang="sk-SK" dirty="0" smtClean="0"/>
              <a:t>5% ...........35€</a:t>
            </a:r>
          </a:p>
          <a:p>
            <a:pPr marL="0" indent="0">
              <a:buNone/>
            </a:pPr>
            <a:r>
              <a:rPr lang="sk-SK" dirty="0" smtClean="0"/>
              <a:t>1%............35 : 5 = 7€</a:t>
            </a:r>
          </a:p>
          <a:p>
            <a:pPr marL="0" indent="0">
              <a:buNone/>
            </a:pPr>
            <a:r>
              <a:rPr lang="sk-SK" dirty="0" smtClean="0"/>
              <a:t>100% ........100 . 7 = </a:t>
            </a:r>
            <a:r>
              <a:rPr lang="sk-SK" b="1" dirty="0" smtClean="0">
                <a:solidFill>
                  <a:srgbClr val="002060"/>
                </a:solidFill>
              </a:rPr>
              <a:t>700€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Peter ušetril 700 €</a:t>
            </a:r>
            <a:endParaRPr lang="sk-SK" b="1" dirty="0">
              <a:solidFill>
                <a:srgbClr val="002060"/>
              </a:solidFill>
            </a:endParaRPr>
          </a:p>
        </p:txBody>
      </p:sp>
      <p:sp>
        <p:nvSpPr>
          <p:cNvPr id="4" name="AutoShape 4" descr="data:image/jpeg;base64,/9j/4AAQSkZJRgABAQAAAQABAAD/2wCEAAkGBhQSERUTEhQVFRUWGR0WGRYYFxgXHxgYGhYVFxoYGhwaGyYgFxkvGRcYHy8gIycpLCwsGB8xNTAqNSYsLCkBCQoKDgwOGg8PGiwfHBwsKSwpKSwpKSwqLCkpKSwsLCwpKSksKSkpKSkpKSwpNSwpKSksKSwpKSkpLCwpLCkpLP/AABEIAI8A8AMBIgACEQEDEQH/xAAbAAACAwEBAQAAAAAAAAAAAAAABQMEBgIBB//EADwQAAIBAgQDBgQEBQMEAwAAAAECEQADBBIhMQVBURMiYXGBkQYyobFCUtHwFCNicsGCkuEVotLxM0Oy/8QAGgEBAAMBAQEAAAAAAAAAAAAAAAEDBAIFBv/EACkRAAICAgICAAQHAQAAAAAAAAABAhEDEiExBEFRUmFxExQiIzKRsQX/2gAMAwEAAhEDEQA/APuNFFFAFFFFAFFFFAFFFFAFFVcbicuUCBmMSRMaEz9KiGJcfitt6lf1qLBfoqmMW3NJ8mB+8V1/Hjmrj/ST9ppYLVclx1qD/qFv8wHnp96p3r6ks7QU+Uc511I8Z09KiUlFWyUrGs0UutXdAbb6Hk0ke+4qdcZHzjL47j3/AFopJ9Bqi1RXKuDqK9Jrog9oqFMWpOUHXX6bx1qWaA9ooooAooooAooooAooooAooooAooooAooooDktFRPjUG7r7iqmLjtDmUMMoOuvNpj6VHhMWHXMgAGvLpVUsii6JSLn/UE5SfJWP+K5biO3cbXaYH3Ncq561n/iPFurpBO06dfDqfCq556VnSjY3xeIJuKGXKApO4MnQcvP6Uv4QDlYvMzsekeZ60s4z8VNhwXVQ7FVUST8xZoPlqKoDF8Qc5mvWp/LkEeUxtVEvIi2Vy4dGutKPpSbjnFHBKBjAgRO/OqWF+KmRxbxNtFMgFlJAIJgmm3EOGJfk2yJ0lcwGm0g+nOunPZfpOWypw7jjLbg6iDAOus+/pTF8VZKKovIo2ykhCfQ+9IsXhwrhFYNlGsbSeU8/wDms9wnA2bt66uJE3s5jMSJX8IX0ry8vmtZHjfKj39z0cPj3DZ8H0qxlCKBqI36nz5n1qW9iMizPh1r522JGDvZcPcLD8ds6qPCeR+oraWcYuIQG2QdJKzJGmwrTHK3C49kSx1Lnoms4vUfh6ldJ/06ip73ETESIjMXEjKvl+bpFKsZdyAaQSdB+xqBTbBWkywCGO5IOpPWtfhSyzvboozKMeinwviSXlZQjBUOnIjVhI5gyp08qaWcWV0fUHQP/wCXQ+OxqqmHFsEBYBJPmSZJ8zUijTwPLrXpNL0UIaUUutXSny95fy818uo8PrV21dDCQZFVkklFVLnEFBIEmNyNh51aU0B7RRRQBRRRQBRRRQBRNcXbgUEnYVVe+55BB1bU+231oC27gCSYFVLnEREqJH5jovud/Sq5CzJlz1bl5DYegqrxu+3Z+omKmjuMLJcQzdopYqZVhA23B56nalN74gw2Em292W/KJdhpzgeuutV8PebMupyz5xII38qzuAxQwudL1m52pdiboXN2kmQZ8o0rxfMyvHmr6Gj8OkbLhvxTh7zZFuEMdgylZ8uvlVji9q0QC51EgSD68tDWPfGNedCttkVGDF3EHQ7CmvE8dmTc6Gashk2jyVtUxbxy7YfPmIFrRNdPlAGnjNJcHjivdtYwZeQuIdvOD/iusdaJFm7k7RFZmZAJ+bYxTC3xjBusMFHgbcH6CsV3JsyvlirjisqhnuB2YwCPljeocBevIpZSGAEHUjbURBHWuOIERC6IWJXNrpEf5FMeB8H7VwynQDMeh1hd/wB6Va8mkdkRCG86PeJXGy2rOaLl5hJnYTJM+cD0rr4mvW5W2Fl0jM3MCNAT1507xfAEuaXkk8jsR5GlvFuBrYwxXMW7S4DmbdQqnQ9dAfevL8WLlNbJ3zZ7zkoxpCvh+GDGCwXz3pqeGPZ/mW3II5jut9NG8jVPh/D84MAkgTpGg6mdKY2cK6W2ugOwAJROp11IH08J8K9nD42Sc1q6Rmy5YxXJ3xPEXxhnuOxa6F3/ACieUaTH1qrhPh221pb1i46PE9oGJ70a5ue/jXD8GvCz2/aubuXOUPyxElI6RUWFw9xVFzDGUcBjaY6A8wPCa+mjFRhrFnkttu2jQ8A+J7rObOIjtFHkHXr568q0OM79pshO23MbHl+9aw+FS4bwvXFCFVyqsydTqSemtdN8TsH7gZn/ACzHn4R51zKC7R1G3whraxJTKQxH/vUnXUR4VoLeZgG7yqR3iIBueJH4fPesRxPHlUN1wJnRF0GY/uTV3hnxNiMMFXE21Nk6ZkJJSeR11Fedm8qN6o3x8Oajt7+BpuF48uWHZFFXSD7EdJ8p3pnhbuUhfwt8p6dV/Tw8qqpckCNVIkEayKlCfhOx+h5QetVwlRTONjOa9qrhLxPdb5l38ejfvY1arSUhRRRQBRRRQHFxAykHYiPekGNZ1VSpJKNlYdeX2g+taGlHGMSLB7QqWDaQPzDY6+H2FSjuHZxisYqLmZlUdWIUe53qnb+IbLkBXV5MaHQHXcbnbpXz3AY63iScRjLqs+YjsmaBagwFCTP0phYZL9wGwkIgOZwIBO4A6wda71N/5alyanE8Qtaqgh8ySIkRmgkROXnv4UkxFy9iL922l3sbdohTl1ZiRJPgKr4q7C59tJIHIjcdNwOu1HxNatG8uRLrX2XN/KbKcg2LaH7V4H/ThWaMviv8IlHVHmP4abKFv4i4TGzkHN4U2v8AD0t2DdzMWCBoI01Go+tJOHYewc2lw3lBOS8ZMgdNiKZPxzt7VtSACcqGPEgH00pgfSM8ilxXgdzPYNlrirAtuE5cw0E6jrXWM4PetKW7ZLgH5rQn7GtPZtZrpG2VAZ5ak6ecVWxuFdjAKZCIIYEk71sn4sHLZf0ZGj5/xHGlnWTJA3XQb+PkK2XwzhDawyk6PdMiekd0f7df9VZrBcAe7fUQ3Z58rNqAVXVhBPmPWt06B35Qmgjk3MeGkVhmkmovgv8AGh3I5vYdpmaVfEdlnw2VZZswIA18Psa0SpPjVLHWtQifMdSfyr18fCmNSyzUfZrbUVYh4LhCxMgqigB50kj8M9IOp/WtCmomIGw8th5VWFkP3FH8tdzIOZgdQY31Gs9aZqrFYA0r3oY9I0YJS2dlHGDuQB4HyrD4JmZRYMhEYlz+bUkL4Ct9jLJW2x27p1nwpJguBZgbl4m3aicpJBbQb/lXw38q7hkWO0/ZGjkc4Cy18nswQBpnOw8P6j+zFRcY4T/C27jpJJBIaJJY9dPGa1fDlzKMihbYGixl+nLyqS+6hTn2rNmyOcWl0a8H7crPnmGtPdtth72l0AOrH8XPfrTLCcSD2uzcd6MrTz8RRxki4wMQVOh/5ryzw1rkEwPEzJ8YA09a8m5J0j1XJNWx/wDBtybTWifkPd/tP+J+9XcbiWDFQYjccz4+VIsPgbtohrZBK8tp8KfPiLV232jHKw0YEwZ5r1rVjtxr2efkSjLb0yfBXWcTPfU6HaRuQfP6GmtjEBlzbdZ5HmDSHCYsOctoZQNczaeem59SKsJbRi3fLuPmHKQPyjSf+N6147SpmPJV2hk3EUmAZjcjUDzNWqR4a8WLKywu2m0Hb108N6Z4G5Kwd17p9OftFXFZZooooAqnxXB9raZOZGnmNRVyvDQlOuT41xi1bRliwly/cbKoI5jct4CmGG4XcCzdxJWBsgCqv6j0q98dcDHa58zW4m6txd1MQ2nMRyrN38L/ACkuNefEdoVFsHuoS2xIG9W+j24S3imhlhLhe0xbbU5zoOhknRRpPvWg4dwgtdw+IVwUewLb9ZEFSu4Os9NqSfwDG5aXEZXU91Muiq28FdATGxrW8PeLNvKwhLhT2ZhGnmKwedjU0m/RlzuuiTifw1bvJHyuNUuCMyn21G2lRWeF9jYtWSc0PMxG0tt9KeBxVLFibiDwJ+w/zWXHBRkqMbfAqst37rCSAQvhooOhn/A2q0iyJ6615hVzK5mQzt7TtrHSprlshdNyQo8zt6Vsi2UIqWQFDuANJCjqdzuebfau7eAbKo21liPHeJnrQcVh+0Fg3QGtkSG7uYgTvseZim94hVLHYCZ8Kyzwz2bkjTGaUaRRxF4IIA12A6npS+4rfKpBuNBdug/egHjNccX43/Cw5XNdf5UP4Lc6k/1H97Vc4PjLWIRrlnRvxqdwY59dNjW3xfH/AAlu12VZMmzpEFq2VZVUQoH/ALjxq9/EgCBJOsKNSf3zNQyWJywAvzO3yr+p8KpYP4msC92Nv8WnbH8Tchr+GJH+K1St9IrX1Jr+I1GfvOT3bY1APXx8SfSvLFos6m78wmAJhZ8ObRpNNLHDhaG5YndiZM/42Gwr2zhACWAE9ecedee02+TWpJLg5XeKU8WJB125U1xGIVNWIE6f+hz9KXcQvdquVVjozaR5Dc/SplBtUiYzSdsz9uC5J2UZj9APrU1nEdo2ksB0mPU7E1PZ4aimGJuMeW//AGjT3pjhmKsMyQB+E/oDAqqHjfMd5PJ+UWlHnQ5P7dCfM7ewqLHWmto7KoLgEjNPejrzOxppeYZsw05+QFJ7t84i8XOiLoOUjf3MVfol0Znkb7FOFwbYm12t+6+Vv/rTurA3zQZbpHM9a0/BrRS6pOi5e6oOwBjrqfE+dJcJwJTnUXH7OWZFXujrqYk89tPeu8Ir2biKGZkaWAYyVI3HtXS4KzcFNSNY5eXKpsPchx0cQf7ht7j7VXuXYQHmNPPn+tV/4htiOcg/1Tp9dPI1cQaGio7N3MoYcxNSUAUUUUAl+KsD2lktElNfTYj2r5Nc4dft2uzJAsLdHZkDM5LNKASQF1MCYr7hcQEEHY6VkeI4cKVDIHCuFIPIfheOo015TVkX6NvjZtP0mKxOKxuIAtjD9kNzcYyRKwAIEB95A22rUfCuFNrB3LcybdyZYTvkc6axv502w+DEZVEjf/n7V5aXW6sDVAQPRxH0HvVedXEnLm2VUMsCYzBtuXlVPiePFoXbxGbs1UAbSSTpPLcVZw7d1Z0MD3ilXHsLcu4a4LSli10SAQNFAHOOlUYscdlZkm+Dj4f42t89lbtshVS2sRv4eJ6U1u3GTO5UnslJAGsuRoNPD70i+COGPYa8922yQoAzDfUkx7D3rUKCqgHc94+JPLT29Ktz643aRXHk+X8LwZxWJVW3dsz9d5Yn6+9fTHcGDH8tSAoA+Zth5gbeflr1bwKks+UByMueBmjoSN9aju2ge6whwO6J0Mfl/c7edWPKstBJow3GuAYh8RP/AMguNo40y/0sPwQI9tK1nDcAti0EByodzs1xjzn8Knlz8qa4WyQCTMmJnWI2G2tQXMMoPZuJQ/JPIxqv6GusuSTjSEEk+TP/ABFbfEWAtsFIBdUBlbijdSAPmG8edLfh74Ma5Fy/KJ8wXYt5/kH18q2WD4WEIJJJE8yBrpMbTG9S4tRmTNqpJEeJ2n2j1quGaUY6o7nFXaA4pflQFyNIXWPM7Cl+Nx62hN68toflXVj9PsPWrwfdWBA1UQIA8j18q+Y4nhlxb722JzKxBZjEidCWJ6V3hxKb5ZzKTXR9DwGKtvaFywmYNIk6HQwcxOvjS3FYZwSGP+lf13Oorz4eUYK2UvXU7/fVVBMSIOvPYVd4nxC0UF1WlZykid9xUSxO+FwEyphMMyrmCwB47V27knXWuLPEQ1tiCQoOs6b1VTiqMYGY6E7bwKLHJ9LoWd460WRlGs6bx+xS11GlpflElj1IgkfvlVvE46bWcaTp5daqdsq2ljefrOs+9Hhm+l9BaJOD2rhclUztGi5soUddvLarGDwsXcz/ADRIA2AMzE8+s1WwHEntOrLqTpGwMwOXj9qt8UxT22RnQKxLNlBkQeXuDULBN8E2OsImYFCeft005iKktYXKesHbqetZO9xAhg6MS3MxsOQHU+FaPheKe5bVmjUbAyTA3PQnoKOLiuSBzgngsvL5h5Hcf7vuKu0pV8sH8h1/taQftPpTUGoB7RRRQBSPj+DDb7OMh8+R8Of0p5VfHYfOjLzO3mNqlOmSnTsyWAxTgiQRurCdoiPPaZ8atupPaCSC1l4PRhBB+9V7SZb2ikC4JJ6MsAzA0Me8VfsJ/NTmJKnwzKdD0qyXVluR2Y74SxrfxlrMztMr3iTup61ssU4yJMCSza6gSTusGdKV8P8AhuxauowDZ1bQMxBHjsBt51pBhWAAi2wUQJBBj6/aqc+SOX+JRq6OOF25tmZ1J8By+XTQVP2br8pzDo3+G/Wa5R2Uf/GI/pYf5Arv+M6o4/0z9pqtJJUTTQJi1GjDIfHb32qW9ZDCCJH71B5GoTjbZ3YeTSP/ANAVylsb2nA8iGXeNvPoRUkhnNvR9V5P0/u/WpbtsMsHY/uRUN7HFIFxTDGMygsOe43A+leKMvet95OagzH9v/jXal8SDvDXTqjfMOfUcm/fOusTZzKRz5HoeX1FRNFxQ6HUag/dT08uWlTWLwYSNORHQjcGuZKjpMjsw4DHfpOx2OlZzi+EZL1y4OyuAgEq51A8p8K0Nvuuy8m7489mHvB9TUWK4NZuNndAW69avw5NXbOWjPYjEl7uGdLYJNuAh20LDn4a1zjuGvbwzs4AL3FbKNhv+prUHAW8ytlEpop6eVS3rCuIYBh0OtW/mEqSXBGpi7rs9kqHDwwJA006eNd2+II0IAQYOkRGlOsZgltt3VCg9NNagZtIgewqHni7TX2Gpn97Cjq8V42Di4VO2seo0+taNymQADve9L+J3QLW0GZn0/WK6flOuERqJ2AyLO4JBHhoRXOLx2ZVX8g09dfTWaLga5GgEeHjM+f78a6t8MJ0/wCSarflN+iVEpI/XetV8JsxtspU5RqDGnp9qOE/CrBgxUCPz6/9talOHD8ZLeGw/wBo0qqWSWRJS9E1QswSkSBNydOuhGxbQTvTnDIQoB3Aiu1SNtK6qAFFFFAFeRXtFAZX4pwB7K6bZKsP5ggxK7OP8+tZf4P4lkvdmdnZSJP4gYn1DEegr6NxBNA2+Xf+06N9NfSs7b4JasMRbta8mYZzHWZ7o1jQct6ujNaOLGrkxlewTwx0iSQpMc5BJ568jTBsYg3dfcVFYwtsgMFGuskT96nW2BsAPIRWRY6OyP8A6gnKT5K36VzcxpAJW050kDuifDU10cUNllz/AE8vM7CvRYdvmIQdF1Pvy9B611oiLKqcQuFQXtC2T+FrgY/9gMnyos8NzLqlpJJMBD133FMbOFVdhr1OpPqamip1RFlCzwoCe80noSPpNB4UJnO4PWRPvEmr9FdECy9hLinMhBPPlP8AcNj56HzqqD2bPch8zQbiTmMABQyDw3031509qG/hg413GxG48jQGa458RdjetqbZyd09t+HMxICeqBteuUc60ANUMXw1CjWbozWrkjXkTrHh1HT2qvYvmzhWCTcNlYBfdlA0Yxv3efOK46LG00q7HFeMwGpMDx0pIeLns27O4Ltwd6MhXuSAcgO8DXc/aocVgXvSHJKsMyjnoZymNAQGZfGR0pZwMcTiEuBlUyya7HkYME766GOdK3ugVeXhwXvMQMwgmTrIk6fmJg6eNR2eCsToIH5m0+g194oCgXJ2Fcpw03SIBeOm3qTpWkw3BEX5u+fHb2piqgaARXZAgw/wwDBcx/Sv+T+lOMLw9LYhFA8efvViKKigFFFFSAooooAooooAooooDx1kQaR4jDAiGYAr3DIkkCCsAHUx9zT2uOzEzAnrQlOijYRoi2sCZl5EeS7x7VMuAn5yW8Nh7D/M1aiigs8VQNBpXVFFCAooooAooooAooooDxlneqeLSGVuR7jeux95H+qrtcugIg6igEfZl7wcw2TMqKgJ0bQl2Og0G1XrOCaAJCL0Gp/3HQeg9avKgAgaCuqhKgQWcIq6ga9Tqfc1PRRUgKKKKAKKKKAKKKKAKKKK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4102" name="Picture 6" descr="http://img.aktuality.sk/stories/2005/Ekon/Peniaze/euro_bankovky_vejar_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00808"/>
            <a:ext cx="3672408" cy="254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32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Z 250 detí v škole je 150 dievčat. Koľko percent je dievčat ?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pPr marL="514350" indent="-514350">
              <a:buAutoNum type="alphaLcParenR"/>
            </a:pPr>
            <a:r>
              <a:rPr lang="sk-SK" u="sng" dirty="0" smtClean="0"/>
              <a:t>X% je 150 dievčat z 250 detí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100%......250 detí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1% .....2,5</a:t>
            </a:r>
          </a:p>
          <a:p>
            <a:pPr marL="0" indent="0">
              <a:buNone/>
            </a:pPr>
            <a:r>
              <a:rPr lang="sk-SK" dirty="0" smtClean="0"/>
              <a:t>X%......150 : 2,5 = </a:t>
            </a:r>
            <a:r>
              <a:rPr lang="sk-SK" b="1" dirty="0" smtClean="0">
                <a:solidFill>
                  <a:srgbClr val="FF0000"/>
                </a:solidFill>
              </a:rPr>
              <a:t>60% dievčat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b)    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057550"/>
              </p:ext>
            </p:extLst>
          </p:nvPr>
        </p:nvGraphicFramePr>
        <p:xfrm>
          <a:off x="1259632" y="4797152"/>
          <a:ext cx="6324410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Rovnica" r:id="rId3" imgW="2641600" imgH="393700" progId="Equation.3">
                  <p:embed/>
                </p:oleObj>
              </mc:Choice>
              <mc:Fallback>
                <p:oleObj name="Rovnica" r:id="rId3" imgW="2641600" imgH="393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797152"/>
                        <a:ext cx="6324410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797152"/>
            <a:ext cx="811213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206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593</Words>
  <Application>Microsoft Office PowerPoint</Application>
  <PresentationFormat>Prezentácia na obrazovke (4:3)</PresentationFormat>
  <Paragraphs>91</Paragraphs>
  <Slides>10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2" baseType="lpstr">
      <vt:lpstr>Motív Office</vt:lpstr>
      <vt:lpstr>Rovnica</vt:lpstr>
      <vt:lpstr>PERCENTÁ – slovné úlohy 2</vt:lpstr>
      <vt:lpstr>Kontrola D.ú. - nájdi VOTRELCA</vt:lpstr>
      <vt:lpstr>V triede je 30 žiakov. Chlapcov je 30%. Koľko je dievčat v triede?</vt:lpstr>
      <vt:lpstr>Na štadióne je 20 000 divákov, pričom 5 000 divákov stálo. Koľko to bolo percent?</vt:lpstr>
      <vt:lpstr>Zo všetkých žiakov ZŠ sa 375 učí anglický jazyk, čo je 75% všetkých žiakov školy. Koľko žiakov sa neučí anglický jazyk?</vt:lpstr>
      <vt:lpstr>V prvej etape  pretekov prešli cyklisti 204 km, čo je 12% z celkovej dĺžky pretekov. Koľko km musia prejsť cyklisti počas celých pretekov?</vt:lpstr>
      <vt:lpstr>Koľko semien z 1000 vyklíčilo, ak 36% nevyklíčilo?</vt:lpstr>
      <vt:lpstr>Koľko eur ušetril Peter, ak 5% z jeho úspor je 35€ ?</vt:lpstr>
      <vt:lpstr>Z 250 detí v škole je 150 dievčat. Koľko percent je dievčat ?</vt:lpstr>
      <vt:lpstr>Zuzka si chce kúpiť mobil. Našetrila už 32€, čo je 80% ceny mobilu. Koľko eur stojí nový mobil?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PERCENTÁ – slovné úlohy</dc:title>
  <dc:creator>VI.C</dc:creator>
  <cp:lastModifiedBy>VI.C</cp:lastModifiedBy>
  <cp:revision>20</cp:revision>
  <dcterms:created xsi:type="dcterms:W3CDTF">2013-01-13T15:04:18Z</dcterms:created>
  <dcterms:modified xsi:type="dcterms:W3CDTF">2013-01-13T20:56:58Z</dcterms:modified>
</cp:coreProperties>
</file>