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CE73-C9FD-4770-A851-7515688DF02E}" type="datetimeFigureOut">
              <a:rPr lang="sk-SK" smtClean="0"/>
              <a:t>8. 5. 2013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10D0-AC33-4423-A70C-2D67418C8F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1111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CE73-C9FD-4770-A851-7515688DF02E}" type="datetimeFigureOut">
              <a:rPr lang="sk-SK" smtClean="0"/>
              <a:t>8. 5. 2013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10D0-AC33-4423-A70C-2D67418C8F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7798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CE73-C9FD-4770-A851-7515688DF02E}" type="datetimeFigureOut">
              <a:rPr lang="sk-SK" smtClean="0"/>
              <a:t>8. 5. 2013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10D0-AC33-4423-A70C-2D67418C8F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2932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CE73-C9FD-4770-A851-7515688DF02E}" type="datetimeFigureOut">
              <a:rPr lang="sk-SK" smtClean="0"/>
              <a:t>8. 5. 2013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10D0-AC33-4423-A70C-2D67418C8F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809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CE73-C9FD-4770-A851-7515688DF02E}" type="datetimeFigureOut">
              <a:rPr lang="sk-SK" smtClean="0"/>
              <a:t>8. 5. 2013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10D0-AC33-4423-A70C-2D67418C8F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112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CE73-C9FD-4770-A851-7515688DF02E}" type="datetimeFigureOut">
              <a:rPr lang="sk-SK" smtClean="0"/>
              <a:t>8. 5. 2013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10D0-AC33-4423-A70C-2D67418C8F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487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CE73-C9FD-4770-A851-7515688DF02E}" type="datetimeFigureOut">
              <a:rPr lang="sk-SK" smtClean="0"/>
              <a:t>8. 5. 2013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10D0-AC33-4423-A70C-2D67418C8F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4172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CE73-C9FD-4770-A851-7515688DF02E}" type="datetimeFigureOut">
              <a:rPr lang="sk-SK" smtClean="0"/>
              <a:t>8. 5. 2013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10D0-AC33-4423-A70C-2D67418C8F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206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CE73-C9FD-4770-A851-7515688DF02E}" type="datetimeFigureOut">
              <a:rPr lang="sk-SK" smtClean="0"/>
              <a:t>8. 5. 2013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10D0-AC33-4423-A70C-2D67418C8F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7648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CE73-C9FD-4770-A851-7515688DF02E}" type="datetimeFigureOut">
              <a:rPr lang="sk-SK" smtClean="0"/>
              <a:t>8. 5. 2013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10D0-AC33-4423-A70C-2D67418C8F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496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CE73-C9FD-4770-A851-7515688DF02E}" type="datetimeFigureOut">
              <a:rPr lang="sk-SK" smtClean="0"/>
              <a:t>8. 5. 2013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10D0-AC33-4423-A70C-2D67418C8F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86106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ACE73-C9FD-4770-A851-7515688DF02E}" type="datetimeFigureOut">
              <a:rPr lang="sk-SK" smtClean="0"/>
              <a:t>8. 5. 2013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510D0-AC33-4423-A70C-2D67418C8F6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3772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Graf nepriamej úmernosti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1116632" y="5981700"/>
            <a:ext cx="6400800" cy="1752600"/>
          </a:xfrm>
        </p:spPr>
        <p:txBody>
          <a:bodyPr/>
          <a:lstStyle/>
          <a:p>
            <a:r>
              <a:rPr lang="sk-SK" dirty="0" smtClean="0"/>
              <a:t>Mgr. Z. Burzová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0068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 algn="ctr">
              <a:buNone/>
            </a:pPr>
            <a:r>
              <a:rPr lang="sk-SK" dirty="0" smtClean="0"/>
              <a:t>Opakovanie</a:t>
            </a:r>
          </a:p>
          <a:p>
            <a:pPr marL="514350" lvl="0" indent="-514350">
              <a:buAutoNum type="arabicPeriod"/>
            </a:pPr>
            <a:r>
              <a:rPr lang="sk-SK" sz="2800" dirty="0">
                <a:solidFill>
                  <a:srgbClr val="002060"/>
                </a:solidFill>
              </a:rPr>
              <a:t>7</a:t>
            </a:r>
            <a:r>
              <a:rPr lang="sk-SK" sz="2800" dirty="0" smtClean="0">
                <a:solidFill>
                  <a:srgbClr val="002060"/>
                </a:solidFill>
              </a:rPr>
              <a:t> áut rozvezie 315 ton materiálu za 9 dní. Koľko ton materiálu rozvezie 10 áut za 9 dní?</a:t>
            </a:r>
          </a:p>
          <a:p>
            <a:pPr marL="0" indent="0">
              <a:buNone/>
            </a:pPr>
            <a:r>
              <a:rPr lang="sk-SK" sz="2800" dirty="0" smtClean="0">
                <a:solidFill>
                  <a:srgbClr val="FF0000"/>
                </a:solidFill>
              </a:rPr>
              <a:t>2. Mama </a:t>
            </a:r>
            <a:r>
              <a:rPr lang="sk-SK" sz="2800" dirty="0">
                <a:solidFill>
                  <a:srgbClr val="FF0000"/>
                </a:solidFill>
              </a:rPr>
              <a:t>pletie Zuzke sveter. Keby denne plietla pol hodiny, dokončila by ho za deväť dní. Koľko musí denne pliesť, aby ho dokončila o tri dni skôr? </a:t>
            </a:r>
            <a:endParaRPr lang="sk-SK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sz="2800" b="1" dirty="0" smtClean="0">
                <a:solidFill>
                  <a:srgbClr val="002060"/>
                </a:solidFill>
              </a:rPr>
              <a:t>3. Vypočítaj : 49 : 14 = 7 : x</a:t>
            </a:r>
            <a:endParaRPr lang="sk-SK" sz="2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k-SK" sz="2800" b="1" dirty="0" smtClean="0">
                <a:solidFill>
                  <a:srgbClr val="00B050"/>
                </a:solidFill>
              </a:rPr>
              <a:t>4. Plná </a:t>
            </a:r>
            <a:r>
              <a:rPr lang="sk-SK" sz="2800" b="1" dirty="0">
                <a:solidFill>
                  <a:srgbClr val="00B050"/>
                </a:solidFill>
              </a:rPr>
              <a:t>tuba zubnej pasty vystačí jednému členovi rodiny 6 týždňov. Ako dlho vydrží 3 členom rodiny? </a:t>
            </a:r>
            <a:endParaRPr lang="sk-SK" sz="28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k-SK" sz="2800" b="1" dirty="0" smtClean="0">
                <a:solidFill>
                  <a:srgbClr val="7030A0"/>
                </a:solidFill>
              </a:rPr>
              <a:t>5. Nakresli graf priamej úmernosti daný rovnicou : </a:t>
            </a:r>
          </a:p>
          <a:p>
            <a:pPr marL="0" indent="0">
              <a:buNone/>
            </a:pPr>
            <a:r>
              <a:rPr lang="sk-SK" sz="2800" b="1" dirty="0">
                <a:solidFill>
                  <a:srgbClr val="7030A0"/>
                </a:solidFill>
              </a:rPr>
              <a:t> </a:t>
            </a:r>
            <a:r>
              <a:rPr lang="sk-SK" sz="2800" b="1" dirty="0" smtClean="0">
                <a:solidFill>
                  <a:srgbClr val="7030A0"/>
                </a:solidFill>
              </a:rPr>
              <a:t>   y = 2,5 . X   ak x = (1; 2; 3; 4; 5)</a:t>
            </a:r>
            <a:endParaRPr lang="sk-SK" sz="28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sk-SK" sz="2800" dirty="0" smtClean="0"/>
          </a:p>
          <a:p>
            <a:pPr marL="0" indent="0">
              <a:buNone/>
            </a:pPr>
            <a:endParaRPr lang="sk-SK" sz="2800" dirty="0"/>
          </a:p>
          <a:p>
            <a:pPr marL="0" indent="0">
              <a:buNone/>
            </a:pPr>
            <a:endParaRPr lang="sk-SK" sz="2800" dirty="0" smtClean="0"/>
          </a:p>
          <a:p>
            <a:pPr marL="0" indent="0">
              <a:buNone/>
            </a:pPr>
            <a:endParaRPr lang="sk-SK" sz="2800" dirty="0"/>
          </a:p>
          <a:p>
            <a:pPr marL="514350" lvl="0" indent="-514350">
              <a:buAutoNum type="arabicPeriod"/>
            </a:pPr>
            <a:endParaRPr lang="sk-SK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0386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9925"/>
            <a:ext cx="8229600" cy="1143000"/>
          </a:xfrm>
        </p:spPr>
        <p:txBody>
          <a:bodyPr/>
          <a:lstStyle/>
          <a:p>
            <a:r>
              <a:rPr lang="sk-SK" dirty="0" smtClean="0"/>
              <a:t>Graf nepriamej úmernosti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504" y="836712"/>
            <a:ext cx="9155360" cy="669674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sk-SK" b="1" dirty="0" smtClean="0">
                <a:solidFill>
                  <a:srgbClr val="00B050"/>
                </a:solidFill>
              </a:rPr>
              <a:t>Plná tuba zubnej pasty vystačí </a:t>
            </a:r>
            <a:r>
              <a:rPr lang="sk-SK" b="1" dirty="0" smtClean="0">
                <a:solidFill>
                  <a:srgbClr val="00B050"/>
                </a:solidFill>
              </a:rPr>
              <a:t>trom členom </a:t>
            </a:r>
            <a:r>
              <a:rPr lang="sk-SK" b="1" dirty="0" smtClean="0">
                <a:solidFill>
                  <a:srgbClr val="00B050"/>
                </a:solidFill>
              </a:rPr>
              <a:t>rodiny 2 týždne. </a:t>
            </a:r>
            <a:r>
              <a:rPr lang="sk-SK" b="1" dirty="0" smtClean="0">
                <a:solidFill>
                  <a:srgbClr val="00B050"/>
                </a:solidFill>
              </a:rPr>
              <a:t>Ako dlho vydrží </a:t>
            </a:r>
            <a:r>
              <a:rPr lang="sk-SK" b="1" dirty="0" smtClean="0">
                <a:solidFill>
                  <a:srgbClr val="00B050"/>
                </a:solidFill>
              </a:rPr>
              <a:t>1,2</a:t>
            </a:r>
            <a:r>
              <a:rPr lang="sk-SK" b="1" dirty="0" smtClean="0">
                <a:solidFill>
                  <a:srgbClr val="00B050"/>
                </a:solidFill>
              </a:rPr>
              <a:t>, </a:t>
            </a:r>
            <a:r>
              <a:rPr lang="sk-SK" b="1" dirty="0" smtClean="0">
                <a:solidFill>
                  <a:srgbClr val="00B050"/>
                </a:solidFill>
              </a:rPr>
              <a:t>4</a:t>
            </a:r>
            <a:r>
              <a:rPr lang="sk-SK" b="1" dirty="0" smtClean="0">
                <a:solidFill>
                  <a:srgbClr val="00B050"/>
                </a:solidFill>
              </a:rPr>
              <a:t>, 5, 6-tim  členom rodiny ? Zostav tabuľku i graf.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	</a:t>
            </a:r>
            <a:r>
              <a:rPr lang="sk-SK" sz="2400" b="1" dirty="0" smtClean="0">
                <a:solidFill>
                  <a:srgbClr val="00B050"/>
                </a:solidFill>
              </a:rPr>
              <a:t>x - počet členov rodiny           </a:t>
            </a:r>
            <a:r>
              <a:rPr lang="sk-SK" sz="2400" b="1" dirty="0" smtClean="0"/>
              <a:t> Y </a:t>
            </a:r>
            <a:r>
              <a:rPr lang="sk-SK" sz="2400" b="1" dirty="0" smtClean="0">
                <a:solidFill>
                  <a:srgbClr val="00B050"/>
                </a:solidFill>
              </a:rPr>
              <a:t>– čas v týždňoch</a:t>
            </a:r>
          </a:p>
          <a:p>
            <a:pPr marL="0" indent="0">
              <a:buNone/>
            </a:pPr>
            <a:endParaRPr lang="sk-SK" sz="2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k-SK" sz="24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k-SK" sz="24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k-SK" sz="24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k-SK" sz="2400" b="1" dirty="0" smtClean="0">
                <a:solidFill>
                  <a:srgbClr val="00B050"/>
                </a:solidFill>
              </a:rPr>
              <a:t>Rovnica nepriamej úmernosti :   y  =  </a:t>
            </a:r>
            <a:r>
              <a:rPr lang="sk-SK" sz="2400" b="1" dirty="0" smtClean="0">
                <a:solidFill>
                  <a:srgbClr val="FF0000"/>
                </a:solidFill>
              </a:rPr>
              <a:t>k : x                   </a:t>
            </a:r>
            <a:r>
              <a:rPr lang="sk-SK" sz="2400" b="1" dirty="0" smtClean="0">
                <a:solidFill>
                  <a:srgbClr val="00B050"/>
                </a:solidFill>
              </a:rPr>
              <a:t>k = y . X</a:t>
            </a:r>
          </a:p>
          <a:p>
            <a:pPr marL="0" indent="0">
              <a:buNone/>
            </a:pPr>
            <a:r>
              <a:rPr lang="sk-SK" sz="2400" b="1" dirty="0" smtClean="0">
                <a:solidFill>
                  <a:srgbClr val="00B050"/>
                </a:solidFill>
              </a:rPr>
              <a:t>					</a:t>
            </a:r>
            <a:r>
              <a:rPr lang="sk-SK" sz="2400" b="1" dirty="0">
                <a:solidFill>
                  <a:srgbClr val="00B050"/>
                </a:solidFill>
              </a:rPr>
              <a:t> </a:t>
            </a:r>
            <a:r>
              <a:rPr lang="sk-SK" sz="2400" b="1" dirty="0" smtClean="0">
                <a:solidFill>
                  <a:srgbClr val="00B050"/>
                </a:solidFill>
              </a:rPr>
              <a:t>                           </a:t>
            </a:r>
            <a:r>
              <a:rPr lang="sk-SK" sz="2400" b="1" dirty="0" smtClean="0">
                <a:solidFill>
                  <a:srgbClr val="FF0000"/>
                </a:solidFill>
              </a:rPr>
              <a:t>2 </a:t>
            </a:r>
            <a:r>
              <a:rPr lang="sk-SK" sz="2400" b="1" dirty="0" smtClean="0">
                <a:solidFill>
                  <a:srgbClr val="FF0000"/>
                </a:solidFill>
              </a:rPr>
              <a:t>. </a:t>
            </a:r>
            <a:r>
              <a:rPr lang="sk-SK" sz="2400" b="1" dirty="0" smtClean="0">
                <a:solidFill>
                  <a:srgbClr val="FF0000"/>
                </a:solidFill>
              </a:rPr>
              <a:t>3 </a:t>
            </a:r>
            <a:r>
              <a:rPr lang="sk-SK" sz="2400" b="1" dirty="0" smtClean="0">
                <a:solidFill>
                  <a:srgbClr val="FF0000"/>
                </a:solidFill>
              </a:rPr>
              <a:t>= 6 = k</a:t>
            </a:r>
          </a:p>
          <a:p>
            <a:pPr marL="0" indent="0">
              <a:buNone/>
            </a:pPr>
            <a:r>
              <a:rPr lang="sk-SK" sz="2400" b="1" dirty="0">
                <a:solidFill>
                  <a:srgbClr val="00B050"/>
                </a:solidFill>
              </a:rPr>
              <a:t>	</a:t>
            </a:r>
            <a:r>
              <a:rPr lang="sk-SK" sz="2400" b="1" dirty="0" smtClean="0">
                <a:solidFill>
                  <a:srgbClr val="00B050"/>
                </a:solidFill>
              </a:rPr>
              <a:t>			      y = </a:t>
            </a:r>
            <a:r>
              <a:rPr lang="sk-SK" sz="2400" b="1" dirty="0" smtClean="0">
                <a:solidFill>
                  <a:srgbClr val="FF0000"/>
                </a:solidFill>
              </a:rPr>
              <a:t>6 : </a:t>
            </a:r>
            <a:r>
              <a:rPr lang="sk-SK" sz="2400" b="1" dirty="0" smtClean="0">
                <a:solidFill>
                  <a:srgbClr val="FF0000"/>
                </a:solidFill>
              </a:rPr>
              <a:t>1 </a:t>
            </a:r>
            <a:r>
              <a:rPr lang="sk-SK" sz="2400" b="1" dirty="0" smtClean="0">
                <a:solidFill>
                  <a:srgbClr val="00B050"/>
                </a:solidFill>
              </a:rPr>
              <a:t>= </a:t>
            </a:r>
            <a:r>
              <a:rPr lang="sk-SK" sz="2400" b="1" dirty="0" smtClean="0">
                <a:solidFill>
                  <a:srgbClr val="00B050"/>
                </a:solidFill>
              </a:rPr>
              <a:t>6</a:t>
            </a:r>
            <a:endParaRPr lang="sk-SK" sz="24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k-SK" sz="2400" b="1" dirty="0">
                <a:solidFill>
                  <a:srgbClr val="00B050"/>
                </a:solidFill>
              </a:rPr>
              <a:t>	</a:t>
            </a:r>
            <a:r>
              <a:rPr lang="sk-SK" sz="2400" b="1" dirty="0" smtClean="0">
                <a:solidFill>
                  <a:srgbClr val="00B050"/>
                </a:solidFill>
              </a:rPr>
              <a:t>			      y = </a:t>
            </a:r>
            <a:r>
              <a:rPr lang="sk-SK" sz="2400" b="1" dirty="0" smtClean="0">
                <a:solidFill>
                  <a:srgbClr val="FF0000"/>
                </a:solidFill>
              </a:rPr>
              <a:t>6 : </a:t>
            </a:r>
            <a:r>
              <a:rPr lang="sk-SK" sz="2400" b="1" dirty="0" smtClean="0">
                <a:solidFill>
                  <a:srgbClr val="FF0000"/>
                </a:solidFill>
              </a:rPr>
              <a:t>2 </a:t>
            </a:r>
            <a:r>
              <a:rPr lang="sk-SK" sz="2400" b="1" dirty="0" smtClean="0">
                <a:solidFill>
                  <a:srgbClr val="00B050"/>
                </a:solidFill>
              </a:rPr>
              <a:t>= </a:t>
            </a:r>
            <a:r>
              <a:rPr lang="sk-SK" sz="2400" b="1" dirty="0" smtClean="0">
                <a:solidFill>
                  <a:srgbClr val="00B050"/>
                </a:solidFill>
              </a:rPr>
              <a:t>3</a:t>
            </a:r>
            <a:endParaRPr lang="sk-SK" sz="24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k-SK" sz="2400" b="1" dirty="0">
                <a:solidFill>
                  <a:srgbClr val="00B050"/>
                </a:solidFill>
              </a:rPr>
              <a:t>	</a:t>
            </a:r>
            <a:r>
              <a:rPr lang="sk-SK" sz="2400" b="1" dirty="0" smtClean="0">
                <a:solidFill>
                  <a:srgbClr val="00B050"/>
                </a:solidFill>
              </a:rPr>
              <a:t>			      y =  </a:t>
            </a:r>
            <a:r>
              <a:rPr lang="sk-SK" sz="2400" b="1" dirty="0" smtClean="0">
                <a:solidFill>
                  <a:srgbClr val="FF0000"/>
                </a:solidFill>
              </a:rPr>
              <a:t>6 : </a:t>
            </a:r>
            <a:r>
              <a:rPr lang="sk-SK" sz="2400" b="1" dirty="0" smtClean="0">
                <a:solidFill>
                  <a:srgbClr val="FF0000"/>
                </a:solidFill>
              </a:rPr>
              <a:t>3 </a:t>
            </a:r>
            <a:r>
              <a:rPr lang="sk-SK" sz="2400" b="1" dirty="0" smtClean="0">
                <a:solidFill>
                  <a:srgbClr val="00B050"/>
                </a:solidFill>
              </a:rPr>
              <a:t>= </a:t>
            </a:r>
            <a:r>
              <a:rPr lang="sk-SK" sz="2400" b="1" dirty="0">
                <a:solidFill>
                  <a:srgbClr val="00B050"/>
                </a:solidFill>
              </a:rPr>
              <a:t>2</a:t>
            </a:r>
            <a:endParaRPr lang="sk-SK" sz="24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k-SK" sz="2400" b="1" dirty="0">
                <a:solidFill>
                  <a:srgbClr val="00B050"/>
                </a:solidFill>
              </a:rPr>
              <a:t>	</a:t>
            </a:r>
            <a:r>
              <a:rPr lang="sk-SK" sz="2400" b="1" dirty="0" smtClean="0">
                <a:solidFill>
                  <a:srgbClr val="00B050"/>
                </a:solidFill>
              </a:rPr>
              <a:t>			      y = </a:t>
            </a:r>
            <a:r>
              <a:rPr lang="sk-SK" sz="2400" b="1" dirty="0" smtClean="0">
                <a:solidFill>
                  <a:srgbClr val="FF0000"/>
                </a:solidFill>
              </a:rPr>
              <a:t>6 : </a:t>
            </a:r>
            <a:r>
              <a:rPr lang="sk-SK" sz="2400" b="1" dirty="0" smtClean="0">
                <a:solidFill>
                  <a:srgbClr val="FF0000"/>
                </a:solidFill>
              </a:rPr>
              <a:t>4 </a:t>
            </a:r>
            <a:r>
              <a:rPr lang="sk-SK" sz="2400" b="1" dirty="0" smtClean="0">
                <a:solidFill>
                  <a:srgbClr val="00B050"/>
                </a:solidFill>
              </a:rPr>
              <a:t>= </a:t>
            </a:r>
            <a:r>
              <a:rPr lang="sk-SK" sz="2400" b="1" dirty="0" smtClean="0">
                <a:solidFill>
                  <a:srgbClr val="00B050"/>
                </a:solidFill>
              </a:rPr>
              <a:t>1,5</a:t>
            </a:r>
          </a:p>
          <a:p>
            <a:pPr marL="0" indent="0">
              <a:buNone/>
            </a:pPr>
            <a:r>
              <a:rPr lang="sk-SK" sz="2400" b="1" dirty="0">
                <a:solidFill>
                  <a:srgbClr val="00B050"/>
                </a:solidFill>
              </a:rPr>
              <a:t>	</a:t>
            </a:r>
            <a:r>
              <a:rPr lang="sk-SK" sz="2400" b="1" dirty="0" smtClean="0">
                <a:solidFill>
                  <a:srgbClr val="00B050"/>
                </a:solidFill>
              </a:rPr>
              <a:t>			       y = </a:t>
            </a:r>
            <a:r>
              <a:rPr lang="sk-SK" sz="2400" b="1" dirty="0" smtClean="0">
                <a:solidFill>
                  <a:srgbClr val="FF0000"/>
                </a:solidFill>
              </a:rPr>
              <a:t>6 : 5 </a:t>
            </a:r>
            <a:r>
              <a:rPr lang="sk-SK" sz="2400" b="1" dirty="0" smtClean="0">
                <a:solidFill>
                  <a:srgbClr val="00B050"/>
                </a:solidFill>
              </a:rPr>
              <a:t>=1,2</a:t>
            </a:r>
            <a:endParaRPr lang="sk-SK" sz="24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k-SK" sz="24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sk-SK" sz="2400" b="1" dirty="0">
                <a:solidFill>
                  <a:srgbClr val="00B050"/>
                </a:solidFill>
              </a:rPr>
              <a:t>	</a:t>
            </a:r>
            <a:r>
              <a:rPr lang="sk-SK" sz="2400" b="1" dirty="0" smtClean="0">
                <a:solidFill>
                  <a:srgbClr val="00B050"/>
                </a:solidFill>
              </a:rPr>
              <a:t>				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724552"/>
              </p:ext>
            </p:extLst>
          </p:nvPr>
        </p:nvGraphicFramePr>
        <p:xfrm>
          <a:off x="1115616" y="2780928"/>
          <a:ext cx="6095999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x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1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2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3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4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5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6</a:t>
                      </a:r>
                      <a:endParaRPr lang="sk-SK" sz="2400" b="1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y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2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Rovná spojovacia šípka 5"/>
          <p:cNvCxnSpPr/>
          <p:nvPr/>
        </p:nvCxnSpPr>
        <p:spPr>
          <a:xfrm>
            <a:off x="5076056" y="4293096"/>
            <a:ext cx="936104" cy="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BlokTextu 4"/>
          <p:cNvSpPr txBox="1"/>
          <p:nvPr/>
        </p:nvSpPr>
        <p:spPr>
          <a:xfrm>
            <a:off x="2267744" y="3314031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B050"/>
                </a:solidFill>
              </a:rPr>
              <a:t>6</a:t>
            </a:r>
            <a:endParaRPr lang="sk-SK" sz="3200" b="1" dirty="0">
              <a:solidFill>
                <a:srgbClr val="00B050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3059832" y="334520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00B050"/>
                </a:solidFill>
              </a:rPr>
              <a:t>3</a:t>
            </a:r>
            <a:endParaRPr lang="sk-SK" sz="3200" b="1" dirty="0">
              <a:solidFill>
                <a:srgbClr val="00B050"/>
              </a:solidFill>
            </a:endParaRPr>
          </a:p>
        </p:txBody>
      </p:sp>
      <p:sp>
        <p:nvSpPr>
          <p:cNvPr id="8" name="BlokTextu 7"/>
          <p:cNvSpPr txBox="1"/>
          <p:nvPr/>
        </p:nvSpPr>
        <p:spPr>
          <a:xfrm>
            <a:off x="4644008" y="3314031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B050"/>
                </a:solidFill>
              </a:rPr>
              <a:t>1,5</a:t>
            </a:r>
            <a:endParaRPr lang="sk-SK" sz="3200" b="1" dirty="0">
              <a:solidFill>
                <a:srgbClr val="00B05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5544108" y="3314030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 smtClean="0">
                <a:solidFill>
                  <a:srgbClr val="00B050"/>
                </a:solidFill>
              </a:rPr>
              <a:t>1,2</a:t>
            </a:r>
            <a:endParaRPr lang="sk-SK" sz="3200" b="1" dirty="0">
              <a:solidFill>
                <a:srgbClr val="00B05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6516216" y="334520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b="1" dirty="0">
                <a:solidFill>
                  <a:srgbClr val="00B050"/>
                </a:solidFill>
              </a:rPr>
              <a:t>1</a:t>
            </a:r>
            <a:endParaRPr lang="sk-SK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43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lvl="1"/>
            <a:r>
              <a:rPr lang="sk-SK" dirty="0" smtClean="0"/>
              <a:t>Grafom ne</a:t>
            </a: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92" y="260648"/>
            <a:ext cx="6764213" cy="6275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ál 3"/>
          <p:cNvSpPr/>
          <p:nvPr/>
        </p:nvSpPr>
        <p:spPr>
          <a:xfrm>
            <a:off x="1619672" y="2276872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vál 4"/>
          <p:cNvSpPr/>
          <p:nvPr/>
        </p:nvSpPr>
        <p:spPr>
          <a:xfrm>
            <a:off x="2220888" y="4005064"/>
            <a:ext cx="19087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Ovál 11"/>
          <p:cNvSpPr/>
          <p:nvPr/>
        </p:nvSpPr>
        <p:spPr>
          <a:xfrm>
            <a:off x="2915816" y="4581128"/>
            <a:ext cx="19087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vál 12"/>
          <p:cNvSpPr/>
          <p:nvPr/>
        </p:nvSpPr>
        <p:spPr>
          <a:xfrm>
            <a:off x="3536826" y="4869160"/>
            <a:ext cx="19087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vál 13"/>
          <p:cNvSpPr/>
          <p:nvPr/>
        </p:nvSpPr>
        <p:spPr>
          <a:xfrm>
            <a:off x="4932040" y="5157192"/>
            <a:ext cx="19087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vál 14"/>
          <p:cNvSpPr/>
          <p:nvPr/>
        </p:nvSpPr>
        <p:spPr>
          <a:xfrm>
            <a:off x="4211960" y="5013176"/>
            <a:ext cx="19087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BlokTextu 10"/>
          <p:cNvSpPr txBox="1"/>
          <p:nvPr/>
        </p:nvSpPr>
        <p:spPr>
          <a:xfrm>
            <a:off x="1259632" y="241077"/>
            <a:ext cx="6840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solidFill>
                  <a:srgbClr val="FF0000"/>
                </a:solidFill>
              </a:rPr>
              <a:t>Grafom nepriamej úmernosti je vždy krivka 		zvaná  HYPERBOLA </a:t>
            </a:r>
            <a:endParaRPr lang="sk-SK" sz="2800" b="1" dirty="0">
              <a:solidFill>
                <a:srgbClr val="FF0000"/>
              </a:solidFill>
            </a:endParaRPr>
          </a:p>
        </p:txBody>
      </p:sp>
      <p:sp>
        <p:nvSpPr>
          <p:cNvPr id="16" name="Oblúk 15"/>
          <p:cNvSpPr/>
          <p:nvPr/>
        </p:nvSpPr>
        <p:spPr>
          <a:xfrm rot="10800000">
            <a:off x="1682151" y="-387424"/>
            <a:ext cx="6624737" cy="5616624"/>
          </a:xfrm>
          <a:prstGeom prst="arc">
            <a:avLst>
              <a:gd name="adj1" fmla="val 15893111"/>
              <a:gd name="adj2" fmla="val 198732"/>
            </a:avLst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81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2" grpId="0" animBg="1"/>
      <p:bldP spid="13" grpId="0" animBg="1"/>
      <p:bldP spid="14" grpId="0" animBg="1"/>
      <p:bldP spid="15" grpId="0" animBg="1"/>
      <p:bldP spid="11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sk-SK" dirty="0"/>
              <a:t>2</a:t>
            </a:r>
            <a:r>
              <a:rPr lang="sk-SK" dirty="0" smtClean="0"/>
              <a:t> </a:t>
            </a:r>
            <a:r>
              <a:rPr lang="sk-SK" b="1" dirty="0" smtClean="0">
                <a:solidFill>
                  <a:srgbClr val="7030A0"/>
                </a:solidFill>
              </a:rPr>
              <a:t>. Nakresli graf nepriamej úmernosti daný rovnicou :   y = 12/X   ak x = (12; </a:t>
            </a:r>
            <a:r>
              <a:rPr lang="sk-SK" b="1" dirty="0">
                <a:solidFill>
                  <a:srgbClr val="7030A0"/>
                </a:solidFill>
              </a:rPr>
              <a:t>9</a:t>
            </a:r>
            <a:r>
              <a:rPr lang="sk-SK" b="1" dirty="0" smtClean="0">
                <a:solidFill>
                  <a:srgbClr val="7030A0"/>
                </a:solidFill>
              </a:rPr>
              <a:t>; </a:t>
            </a:r>
            <a:r>
              <a:rPr lang="sk-SK" b="1" dirty="0">
                <a:solidFill>
                  <a:srgbClr val="7030A0"/>
                </a:solidFill>
              </a:rPr>
              <a:t>6</a:t>
            </a:r>
            <a:r>
              <a:rPr lang="sk-SK" b="1" dirty="0" smtClean="0">
                <a:solidFill>
                  <a:srgbClr val="7030A0"/>
                </a:solidFill>
              </a:rPr>
              <a:t>; </a:t>
            </a:r>
            <a:r>
              <a:rPr lang="sk-SK" b="1" dirty="0">
                <a:solidFill>
                  <a:srgbClr val="7030A0"/>
                </a:solidFill>
              </a:rPr>
              <a:t>3</a:t>
            </a:r>
            <a:r>
              <a:rPr lang="sk-SK" b="1" dirty="0" smtClean="0">
                <a:solidFill>
                  <a:srgbClr val="7030A0"/>
                </a:solidFill>
              </a:rPr>
              <a:t>; </a:t>
            </a:r>
            <a:r>
              <a:rPr lang="sk-SK" b="1" dirty="0">
                <a:solidFill>
                  <a:srgbClr val="7030A0"/>
                </a:solidFill>
              </a:rPr>
              <a:t>1</a:t>
            </a:r>
            <a:r>
              <a:rPr lang="sk-SK" b="1" dirty="0" smtClean="0">
                <a:solidFill>
                  <a:srgbClr val="7030A0"/>
                </a:solidFill>
              </a:rPr>
              <a:t>)</a:t>
            </a:r>
          </a:p>
          <a:p>
            <a:pPr marL="0" indent="0">
              <a:buNone/>
            </a:pPr>
            <a:endParaRPr lang="sk-SK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sk-SK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sk-SK" b="1" dirty="0" smtClean="0">
                <a:solidFill>
                  <a:srgbClr val="7030A0"/>
                </a:solidFill>
              </a:rPr>
              <a:t>Y = 12:1 = 12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7030A0"/>
                </a:solidFill>
              </a:rPr>
              <a:t>Y = 12:3 = 4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7030A0"/>
                </a:solidFill>
              </a:rPr>
              <a:t>Y = 12:6= 2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7030A0"/>
                </a:solidFill>
              </a:rPr>
              <a:t>Y = 12: 9 =1,33</a:t>
            </a:r>
          </a:p>
          <a:p>
            <a:pPr marL="0" indent="0">
              <a:buNone/>
            </a:pPr>
            <a:r>
              <a:rPr lang="sk-SK" b="1" dirty="0" smtClean="0">
                <a:solidFill>
                  <a:srgbClr val="7030A0"/>
                </a:solidFill>
              </a:rPr>
              <a:t>Y = 12 : 12 =1</a:t>
            </a:r>
          </a:p>
          <a:p>
            <a:pPr marL="0" indent="0">
              <a:buNone/>
            </a:pPr>
            <a:endParaRPr lang="sk-SK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sk-SK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249119"/>
              </p:ext>
            </p:extLst>
          </p:nvPr>
        </p:nvGraphicFramePr>
        <p:xfrm>
          <a:off x="1524000" y="1397000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x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1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3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6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9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12</a:t>
                      </a:r>
                      <a:endParaRPr lang="sk-SK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y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k-SK" sz="2400" b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348880"/>
            <a:ext cx="5040560" cy="4506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BlokTextu 5"/>
          <p:cNvSpPr txBox="1"/>
          <p:nvPr/>
        </p:nvSpPr>
        <p:spPr>
          <a:xfrm>
            <a:off x="2843808" y="1916832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12</a:t>
            </a:r>
            <a:endParaRPr lang="sk-SK" sz="2000" b="1" dirty="0">
              <a:solidFill>
                <a:srgbClr val="FF0000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3851920" y="191683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FF0000"/>
                </a:solidFill>
              </a:rPr>
              <a:t>4</a:t>
            </a:r>
            <a:endParaRPr lang="sk-SK" sz="2400" b="1" dirty="0">
              <a:solidFill>
                <a:srgbClr val="FF0000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4860032" y="191683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FF0000"/>
                </a:solidFill>
              </a:rPr>
              <a:t>2</a:t>
            </a:r>
            <a:endParaRPr lang="sk-SK" sz="2400" b="1" dirty="0">
              <a:solidFill>
                <a:srgbClr val="FF0000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5868144" y="191683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>
                <a:solidFill>
                  <a:srgbClr val="FF0000"/>
                </a:solidFill>
              </a:rPr>
              <a:t>1,33</a:t>
            </a:r>
            <a:endParaRPr lang="sk-SK" sz="2000" b="1" dirty="0">
              <a:solidFill>
                <a:srgbClr val="FF0000"/>
              </a:solidFill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6954462" y="191683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solidFill>
                  <a:srgbClr val="FF0000"/>
                </a:solidFill>
              </a:rPr>
              <a:t>1</a:t>
            </a:r>
            <a:endParaRPr lang="sk-SK" sz="2400" b="1" dirty="0">
              <a:solidFill>
                <a:srgbClr val="FF0000"/>
              </a:solidFill>
            </a:endParaRPr>
          </a:p>
        </p:txBody>
      </p:sp>
      <p:sp>
        <p:nvSpPr>
          <p:cNvPr id="13" name="Ovál 12"/>
          <p:cNvSpPr/>
          <p:nvPr/>
        </p:nvSpPr>
        <p:spPr>
          <a:xfrm>
            <a:off x="3972508" y="3789040"/>
            <a:ext cx="19087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vál 13"/>
          <p:cNvSpPr/>
          <p:nvPr/>
        </p:nvSpPr>
        <p:spPr>
          <a:xfrm>
            <a:off x="4902543" y="5373216"/>
            <a:ext cx="19087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vál 14"/>
          <p:cNvSpPr/>
          <p:nvPr/>
        </p:nvSpPr>
        <p:spPr>
          <a:xfrm>
            <a:off x="6444208" y="5877272"/>
            <a:ext cx="19087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Ovál 15"/>
          <p:cNvSpPr/>
          <p:nvPr/>
        </p:nvSpPr>
        <p:spPr>
          <a:xfrm>
            <a:off x="7909520" y="6021288"/>
            <a:ext cx="190872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447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>
              <a:buNone/>
            </a:pPr>
            <a:r>
              <a:rPr lang="sk-SK" b="1" dirty="0" smtClean="0">
                <a:solidFill>
                  <a:srgbClr val="00B050"/>
                </a:solidFill>
              </a:rPr>
              <a:t>3. </a:t>
            </a:r>
            <a:r>
              <a:rPr lang="sk-SK" sz="2800" b="1" dirty="0" smtClean="0">
                <a:solidFill>
                  <a:srgbClr val="00B050"/>
                </a:solidFill>
              </a:rPr>
              <a:t>Narysuj trojuholník ABC do pravouhlej sústavy súradníc, ak jeho body majú tieto súradnice:  A[1;2]</a:t>
            </a:r>
          </a:p>
          <a:p>
            <a:pPr marL="0" indent="0">
              <a:buNone/>
            </a:pPr>
            <a:r>
              <a:rPr lang="sk-SK" sz="2800" b="1" dirty="0" smtClean="0">
                <a:solidFill>
                  <a:srgbClr val="00B050"/>
                </a:solidFill>
              </a:rPr>
              <a:t>B[4;6] , C[6;1]</a:t>
            </a:r>
            <a:endParaRPr lang="sk-SK" sz="2800" b="1" dirty="0">
              <a:solidFill>
                <a:srgbClr val="00B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60043"/>
            <a:ext cx="5688632" cy="5074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ál 5"/>
          <p:cNvSpPr/>
          <p:nvPr/>
        </p:nvSpPr>
        <p:spPr>
          <a:xfrm>
            <a:off x="1331640" y="5157192"/>
            <a:ext cx="190872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vál 6"/>
          <p:cNvSpPr/>
          <p:nvPr/>
        </p:nvSpPr>
        <p:spPr>
          <a:xfrm>
            <a:off x="3072408" y="3140968"/>
            <a:ext cx="190872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vál 7"/>
          <p:cNvSpPr/>
          <p:nvPr/>
        </p:nvSpPr>
        <p:spPr>
          <a:xfrm>
            <a:off x="4211960" y="5661248"/>
            <a:ext cx="190872" cy="14401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9" name="Rovná spojnica 8"/>
          <p:cNvCxnSpPr>
            <a:stCxn id="6" idx="7"/>
            <a:endCxn id="8" idx="5"/>
          </p:cNvCxnSpPr>
          <p:nvPr/>
        </p:nvCxnSpPr>
        <p:spPr>
          <a:xfrm>
            <a:off x="1494559" y="5178283"/>
            <a:ext cx="2880320" cy="6058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>
            <a:stCxn id="8" idx="4"/>
            <a:endCxn id="7" idx="4"/>
          </p:cNvCxnSpPr>
          <p:nvPr/>
        </p:nvCxnSpPr>
        <p:spPr>
          <a:xfrm flipH="1" flipV="1">
            <a:off x="3167844" y="3284984"/>
            <a:ext cx="1139552" cy="2520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>
            <a:stCxn id="7" idx="4"/>
            <a:endCxn id="6" idx="0"/>
          </p:cNvCxnSpPr>
          <p:nvPr/>
        </p:nvCxnSpPr>
        <p:spPr>
          <a:xfrm flipH="1">
            <a:off x="1427076" y="3284984"/>
            <a:ext cx="1740768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BlokTextu 17"/>
          <p:cNvSpPr txBox="1"/>
          <p:nvPr/>
        </p:nvSpPr>
        <p:spPr>
          <a:xfrm>
            <a:off x="1043608" y="5301208"/>
            <a:ext cx="383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A</a:t>
            </a:r>
            <a:endParaRPr lang="sk-SK" sz="2400" b="1" dirty="0"/>
          </a:p>
        </p:txBody>
      </p:sp>
      <p:sp>
        <p:nvSpPr>
          <p:cNvPr id="19" name="BlokTextu 18"/>
          <p:cNvSpPr txBox="1"/>
          <p:nvPr/>
        </p:nvSpPr>
        <p:spPr>
          <a:xfrm>
            <a:off x="4402832" y="5805264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B</a:t>
            </a:r>
            <a:endParaRPr lang="sk-SK" sz="2400" b="1" dirty="0"/>
          </a:p>
        </p:txBody>
      </p:sp>
      <p:sp>
        <p:nvSpPr>
          <p:cNvPr id="20" name="BlokTextu 19"/>
          <p:cNvSpPr txBox="1"/>
          <p:nvPr/>
        </p:nvSpPr>
        <p:spPr>
          <a:xfrm>
            <a:off x="3263280" y="2708920"/>
            <a:ext cx="474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/>
              <a:t>C</a:t>
            </a:r>
            <a:endParaRPr lang="sk-SK" sz="2800" b="1" dirty="0"/>
          </a:p>
        </p:txBody>
      </p:sp>
    </p:spTree>
    <p:extLst>
      <p:ext uri="{BB962C8B-B14F-4D97-AF65-F5344CB8AC3E}">
        <p14:creationId xmlns:p14="http://schemas.microsoft.com/office/powerpoint/2010/main" val="324524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4. Ku každej rovnici napíš o akú úmernosť ide a zostroj aj jej graf : 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a) y = 2/x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b) y = 0,4 / x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c) y = 5 . x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d) y = 0,2 . x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1756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sk-SK" sz="2800" b="1" dirty="0" smtClean="0"/>
              <a:t>5. Zisti, ktorá tabuľka vyjadruje priamu úmernosť:</a:t>
            </a:r>
          </a:p>
          <a:p>
            <a:pPr marL="0" indent="0">
              <a:buNone/>
            </a:pPr>
            <a:r>
              <a:rPr lang="sk-SK" dirty="0" smtClean="0"/>
              <a:t>a)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b)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c) </a:t>
            </a:r>
          </a:p>
          <a:p>
            <a:pPr marL="0" indent="0">
              <a:buNone/>
            </a:pPr>
            <a:endParaRPr lang="sk-SK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860479"/>
              </p:ext>
            </p:extLst>
          </p:nvPr>
        </p:nvGraphicFramePr>
        <p:xfrm>
          <a:off x="1475656" y="980728"/>
          <a:ext cx="6096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x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1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2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3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4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5</a:t>
                      </a:r>
                      <a:endParaRPr lang="sk-SK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y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4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8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12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16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?</a:t>
                      </a:r>
                      <a:endParaRPr lang="sk-SK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832088"/>
              </p:ext>
            </p:extLst>
          </p:nvPr>
        </p:nvGraphicFramePr>
        <p:xfrm>
          <a:off x="1403648" y="2348881"/>
          <a:ext cx="6096000" cy="986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529208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x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3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6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9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12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15</a:t>
                      </a:r>
                      <a:endParaRPr lang="sk-SK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y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6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12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18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?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30</a:t>
                      </a:r>
                      <a:endParaRPr lang="sk-SK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801972"/>
              </p:ext>
            </p:extLst>
          </p:nvPr>
        </p:nvGraphicFramePr>
        <p:xfrm>
          <a:off x="1259632" y="3933056"/>
          <a:ext cx="6096000" cy="986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529208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x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2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4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6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8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10</a:t>
                      </a:r>
                      <a:endParaRPr lang="sk-SK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y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4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8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10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13</a:t>
                      </a:r>
                      <a:endParaRPr lang="sk-SK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400" b="1" dirty="0" smtClean="0"/>
                        <a:t>20</a:t>
                      </a:r>
                      <a:endParaRPr lang="sk-SK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764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338</Words>
  <Application>Microsoft Office PowerPoint</Application>
  <PresentationFormat>Prezentácia na obrazovke (4:3)</PresentationFormat>
  <Paragraphs>121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Graf nepriamej úmernosti</vt:lpstr>
      <vt:lpstr>Prezentácia programu PowerPoint</vt:lpstr>
      <vt:lpstr>Graf nepriamej úmernosti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 nepriamej úmernosti</dc:title>
  <dc:creator>VI.C</dc:creator>
  <cp:lastModifiedBy>VI.C</cp:lastModifiedBy>
  <cp:revision>14</cp:revision>
  <dcterms:created xsi:type="dcterms:W3CDTF">2013-05-05T19:52:34Z</dcterms:created>
  <dcterms:modified xsi:type="dcterms:W3CDTF">2013-05-08T18:40:22Z</dcterms:modified>
</cp:coreProperties>
</file>