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3" r:id="rId4"/>
    <p:sldId id="273" r:id="rId5"/>
    <p:sldId id="264" r:id="rId6"/>
    <p:sldId id="268" r:id="rId7"/>
    <p:sldId id="269" r:id="rId8"/>
    <p:sldId id="267" r:id="rId9"/>
    <p:sldId id="271" r:id="rId10"/>
    <p:sldId id="274" r:id="rId11"/>
    <p:sldId id="272" r:id="rId12"/>
    <p:sldId id="278" r:id="rId13"/>
    <p:sldId id="279" r:id="rId14"/>
    <p:sldId id="277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3BC14F-0020-4E07-BC9A-C0151F2CBD6F}" type="datetimeFigureOut">
              <a:rPr lang="sk-SK" smtClean="0"/>
              <a:t>3. 3. 2013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Jednotky objemu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623731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83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600200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1 hl   má  100 litrov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http://ecavbb.sk/crossroads/wp-content/uploads/pohar-mli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34" y="1879073"/>
            <a:ext cx="3435754" cy="410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donaskapotravintn.sk/fotky21001/fotos/gen320/gen__vyr_766Levmilk-Polotucne-mlieko-1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20888"/>
            <a:ext cx="1512168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://t0.gstatic.com/images?q=tbn:ANd9GcTWNxYTWJ5RWWUKlgFsKUl9LdPjeFIi5imp6LVx0C5HURGAvfwb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82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sk-SK" b="1" dirty="0" smtClean="0"/>
              <a:t>Premeň jednotky objemu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6916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4 hl =         l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5,2 hl =      l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23 hl =       l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5 l =          dl 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6,3 dl =       </a:t>
            </a:r>
            <a:r>
              <a:rPr lang="sk-SK" sz="4000" b="1" dirty="0" err="1" smtClean="0">
                <a:solidFill>
                  <a:srgbClr val="002060"/>
                </a:solidFill>
              </a:rPr>
              <a:t>cl</a:t>
            </a:r>
            <a:endParaRPr lang="sk-SK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12 </a:t>
            </a:r>
            <a:r>
              <a:rPr lang="sk-SK" sz="4000" b="1" dirty="0" err="1" smtClean="0">
                <a:solidFill>
                  <a:srgbClr val="002060"/>
                </a:solidFill>
              </a:rPr>
              <a:t>cl</a:t>
            </a:r>
            <a:r>
              <a:rPr lang="sk-SK" sz="4000" b="1" dirty="0" smtClean="0">
                <a:solidFill>
                  <a:srgbClr val="002060"/>
                </a:solidFill>
              </a:rPr>
              <a:t> =        dl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 400 ml =        dl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  50 ml =          </a:t>
            </a:r>
            <a:r>
              <a:rPr lang="sk-SK" sz="4000" b="1" dirty="0" err="1" smtClean="0">
                <a:solidFill>
                  <a:srgbClr val="002060"/>
                </a:solidFill>
              </a:rPr>
              <a:t>cl</a:t>
            </a:r>
            <a:endParaRPr lang="sk-SK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2060"/>
                </a:solidFill>
              </a:rPr>
              <a:t> </a:t>
            </a:r>
            <a:r>
              <a:rPr lang="sk-SK" sz="4000" b="1" dirty="0" smtClean="0">
                <a:solidFill>
                  <a:srgbClr val="002060"/>
                </a:solidFill>
              </a:rPr>
              <a:t> 3 ml =           </a:t>
            </a:r>
            <a:r>
              <a:rPr lang="sk-SK" sz="4000" b="1" dirty="0" err="1" smtClean="0">
                <a:solidFill>
                  <a:srgbClr val="002060"/>
                </a:solidFill>
              </a:rPr>
              <a:t>cl</a:t>
            </a:r>
            <a:endParaRPr lang="sk-SK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  59 l =            hl</a:t>
            </a:r>
          </a:p>
          <a:p>
            <a:pPr marL="0" indent="0">
              <a:buNone/>
            </a:pPr>
            <a:r>
              <a:rPr lang="sk-SK" sz="4000" b="1" dirty="0">
                <a:solidFill>
                  <a:srgbClr val="002060"/>
                </a:solidFill>
              </a:rPr>
              <a:t> </a:t>
            </a:r>
            <a:r>
              <a:rPr lang="sk-SK" sz="4000" b="1" dirty="0" smtClean="0">
                <a:solidFill>
                  <a:srgbClr val="002060"/>
                </a:solidFill>
              </a:rPr>
              <a:t> 2,3 hl =         l</a:t>
            </a:r>
          </a:p>
          <a:p>
            <a:pPr marL="0" indent="0">
              <a:buNone/>
            </a:pPr>
            <a:r>
              <a:rPr lang="sk-SK" sz="4000" b="1">
                <a:solidFill>
                  <a:srgbClr val="002060"/>
                </a:solidFill>
              </a:rPr>
              <a:t> </a:t>
            </a:r>
            <a:r>
              <a:rPr lang="sk-SK" sz="4000" b="1" smtClean="0">
                <a:solidFill>
                  <a:srgbClr val="002060"/>
                </a:solidFill>
              </a:rPr>
              <a:t>  2 ml =        dl</a:t>
            </a:r>
            <a:endParaRPr lang="sk-SK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9826" y="692696"/>
            <a:ext cx="8568952" cy="1333952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Základná jednotka </a:t>
            </a:r>
            <a:r>
              <a:rPr lang="sk-SK" b="1" dirty="0" smtClean="0"/>
              <a:t>na meranie </a:t>
            </a:r>
            <a:r>
              <a:rPr lang="sk-SK" b="1" dirty="0" smtClean="0">
                <a:solidFill>
                  <a:srgbClr val="FF0000"/>
                </a:solidFill>
              </a:rPr>
              <a:t>objemu </a:t>
            </a:r>
            <a:r>
              <a:rPr lang="sk-SK" b="1" dirty="0" smtClean="0"/>
              <a:t>je </a:t>
            </a:r>
            <a:r>
              <a:rPr lang="sk-SK" b="1" dirty="0" smtClean="0">
                <a:solidFill>
                  <a:srgbClr val="FF0000"/>
                </a:solidFill>
              </a:rPr>
              <a:t>meter kubický - </a:t>
            </a:r>
            <a:r>
              <a:rPr lang="sk-SK" b="1" dirty="0">
                <a:solidFill>
                  <a:srgbClr val="FF0000"/>
                </a:solidFill>
              </a:rPr>
              <a:t>m</a:t>
            </a:r>
            <a:r>
              <a:rPr lang="sk-SK" b="1" baseline="30000" dirty="0">
                <a:solidFill>
                  <a:srgbClr val="FF0000"/>
                </a:solidFill>
              </a:rPr>
              <a:t>3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16016" y="2420888"/>
            <a:ext cx="8496944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 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Meter kubický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objem kocky s</a:t>
            </a: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meter</a:t>
            </a:r>
            <a:r>
              <a:rPr lang="sk-SK" sz="2800" b="1" dirty="0" smtClean="0">
                <a:solidFill>
                  <a:srgbClr val="00B050"/>
                </a:solidFill>
              </a:rPr>
              <a:t>.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4" name="Kocka 3"/>
          <p:cNvSpPr/>
          <p:nvPr/>
        </p:nvSpPr>
        <p:spPr>
          <a:xfrm>
            <a:off x="1077878" y="2780928"/>
            <a:ext cx="3096344" cy="288032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077878" y="566124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k-SK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 = 1 m</a:t>
            </a:r>
            <a:endParaRPr lang="sk-SK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5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692696"/>
            <a:ext cx="4104456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 dm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decimeter kubický</a:t>
            </a:r>
          </a:p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objem kocky s</a:t>
            </a: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decimeter</a:t>
            </a:r>
            <a:r>
              <a:rPr lang="sk-SK" sz="2800" b="1" dirty="0" smtClean="0">
                <a:solidFill>
                  <a:srgbClr val="00B050"/>
                </a:solidFill>
              </a:rPr>
              <a:t>.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4" name="Kocka 3"/>
          <p:cNvSpPr/>
          <p:nvPr/>
        </p:nvSpPr>
        <p:spPr>
          <a:xfrm>
            <a:off x="1119453" y="3037311"/>
            <a:ext cx="2125970" cy="1944216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716513" y="521405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k-SK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 = 1dm</a:t>
            </a:r>
            <a:endParaRPr lang="sk-SK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139952" y="139709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cm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</a:t>
            </a:r>
            <a:r>
              <a:rPr lang="sk-SK" sz="2800" b="1" baseline="30000" dirty="0">
                <a:solidFill>
                  <a:srgbClr val="FF0000"/>
                </a:solidFill>
              </a:rPr>
              <a:t>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centimeter </a:t>
            </a: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kubický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objem kocky s</a:t>
            </a:r>
          </a:p>
          <a:p>
            <a:pPr marL="68580" indent="0">
              <a:buNone/>
            </a:pP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centimeter</a:t>
            </a:r>
            <a:r>
              <a:rPr lang="sk-SK" sz="2800" b="1" dirty="0">
                <a:solidFill>
                  <a:srgbClr val="00B050"/>
                </a:solidFill>
              </a:rPr>
              <a:t>.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8" name="Kocka 7"/>
          <p:cNvSpPr/>
          <p:nvPr/>
        </p:nvSpPr>
        <p:spPr>
          <a:xfrm>
            <a:off x="4860032" y="3455243"/>
            <a:ext cx="632058" cy="637279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102446" y="3717032"/>
            <a:ext cx="2020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k-SK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1cm</a:t>
            </a:r>
            <a:endParaRPr lang="sk-SK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563888" y="461388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mm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</a:t>
            </a:r>
            <a:r>
              <a:rPr lang="sk-SK" sz="2800" b="1" baseline="30000" dirty="0">
                <a:solidFill>
                  <a:srgbClr val="FF0000"/>
                </a:solidFill>
              </a:rPr>
              <a:t>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milimeter </a:t>
            </a: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kubický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objem kocky s</a:t>
            </a:r>
          </a:p>
          <a:p>
            <a:pPr marL="68580" indent="0">
              <a:buNone/>
            </a:pP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milimeter</a:t>
            </a:r>
            <a:r>
              <a:rPr lang="sk-SK" sz="2800" b="1" dirty="0">
                <a:solidFill>
                  <a:srgbClr val="00B050"/>
                </a:solidFill>
              </a:rPr>
              <a:t>.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425952" y="600836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k-SK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sk-SK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1mm</a:t>
            </a:r>
            <a:endParaRPr lang="sk-SK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Kocka 13"/>
          <p:cNvSpPr/>
          <p:nvPr/>
        </p:nvSpPr>
        <p:spPr>
          <a:xfrm>
            <a:off x="6964537" y="5689726"/>
            <a:ext cx="316029" cy="31864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7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8" grpId="0" animBg="1"/>
      <p:bldP spid="10" grpId="0"/>
      <p:bldP spid="12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024744" cy="1143000"/>
          </a:xfrm>
        </p:spPr>
        <p:txBody>
          <a:bodyPr/>
          <a:lstStyle/>
          <a:p>
            <a:r>
              <a:rPr lang="sk-SK" b="1" dirty="0" smtClean="0"/>
              <a:t>Jednotky objemu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2348881"/>
            <a:ext cx="7200800" cy="1152128"/>
          </a:xfrm>
        </p:spPr>
        <p:txBody>
          <a:bodyPr/>
          <a:lstStyle/>
          <a:p>
            <a:pPr marL="68580" indent="0"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m</a:t>
            </a:r>
            <a:r>
              <a:rPr lang="sk-SK" sz="4000" b="1" baseline="30000" dirty="0" smtClean="0">
                <a:solidFill>
                  <a:srgbClr val="FF0000"/>
                </a:solidFill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</a:rPr>
              <a:t>		dm</a:t>
            </a:r>
            <a:r>
              <a:rPr lang="sk-SK" sz="4000" b="1" baseline="30000" dirty="0" smtClean="0">
                <a:solidFill>
                  <a:srgbClr val="FF0000"/>
                </a:solidFill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</a:rPr>
              <a:t>	cm</a:t>
            </a:r>
            <a:r>
              <a:rPr lang="sk-SK" sz="4000" b="1" baseline="30000" dirty="0" smtClean="0">
                <a:solidFill>
                  <a:srgbClr val="FF0000"/>
                </a:solidFill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</a:rPr>
              <a:t>	mm</a:t>
            </a:r>
            <a:r>
              <a:rPr lang="sk-SK" b="1" baseline="30000" dirty="0">
                <a:solidFill>
                  <a:srgbClr val="FF0000"/>
                </a:solidFill>
              </a:rPr>
              <a:t>3</a:t>
            </a:r>
            <a:r>
              <a:rPr lang="sk-SK" b="1" dirty="0" smtClean="0">
                <a:solidFill>
                  <a:srgbClr val="FF0000"/>
                </a:solidFill>
              </a:rPr>
              <a:t> 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043608" y="321297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 dm</a:t>
            </a:r>
            <a:r>
              <a:rPr lang="sk-SK" sz="4000" b="1" baseline="30000" dirty="0">
                <a:solidFill>
                  <a:srgbClr val="FF0000"/>
                </a:solidFill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</a:rPr>
              <a:t>  = </a:t>
            </a:r>
            <a:r>
              <a:rPr lang="sk-SK" sz="4000" b="1" dirty="0">
                <a:solidFill>
                  <a:srgbClr val="FF0000"/>
                </a:solidFill>
              </a:rPr>
              <a:t> </a:t>
            </a:r>
            <a:r>
              <a:rPr lang="sk-SK" sz="4000" b="1" dirty="0" smtClean="0">
                <a:solidFill>
                  <a:srgbClr val="FF0000"/>
                </a:solidFill>
              </a:rPr>
              <a:t>     ?    cm</a:t>
            </a:r>
            <a:r>
              <a:rPr lang="sk-SK" sz="4000" b="1" baseline="30000" dirty="0">
                <a:solidFill>
                  <a:srgbClr val="FF0000"/>
                </a:solidFill>
              </a:rPr>
              <a:t>3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5" name="Kocka 4"/>
          <p:cNvSpPr/>
          <p:nvPr/>
        </p:nvSpPr>
        <p:spPr>
          <a:xfrm>
            <a:off x="1763688" y="4365104"/>
            <a:ext cx="2016224" cy="194421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763688" y="5014046"/>
            <a:ext cx="1745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F0000"/>
                </a:solidFill>
              </a:rPr>
              <a:t>1 dm</a:t>
            </a:r>
            <a:r>
              <a:rPr lang="sk-SK" sz="3600" b="1" baseline="30000" dirty="0">
                <a:solidFill>
                  <a:srgbClr val="FF0000"/>
                </a:solidFill>
              </a:rPr>
              <a:t>3</a:t>
            </a:r>
            <a:endParaRPr lang="sk-SK" sz="3600" dirty="0"/>
          </a:p>
        </p:txBody>
      </p:sp>
      <p:sp>
        <p:nvSpPr>
          <p:cNvPr id="8" name="Rovná sa 7"/>
          <p:cNvSpPr/>
          <p:nvPr/>
        </p:nvSpPr>
        <p:spPr>
          <a:xfrm>
            <a:off x="3316185" y="5101791"/>
            <a:ext cx="1039791" cy="375491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499992" y="4737047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liter </a:t>
            </a:r>
            <a:endParaRPr lang="sk-SK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85242" y="3450463"/>
            <a:ext cx="5094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</a:rPr>
              <a:t>1 dm</a:t>
            </a:r>
            <a:r>
              <a:rPr lang="sk-SK" sz="4000" b="1" baseline="30000" dirty="0">
                <a:solidFill>
                  <a:srgbClr val="FF0000"/>
                </a:solidFill>
              </a:rPr>
              <a:t>3</a:t>
            </a:r>
            <a:r>
              <a:rPr lang="sk-SK" sz="4000" b="1" dirty="0">
                <a:solidFill>
                  <a:srgbClr val="FF0000"/>
                </a:solidFill>
              </a:rPr>
              <a:t>  =   </a:t>
            </a:r>
            <a:r>
              <a:rPr lang="sk-SK" sz="4000" b="1" dirty="0" smtClean="0">
                <a:solidFill>
                  <a:srgbClr val="FF0000"/>
                </a:solidFill>
              </a:rPr>
              <a:t>1 000 cm</a:t>
            </a:r>
            <a:r>
              <a:rPr lang="sk-SK" sz="4000" b="1" baseline="30000" dirty="0" smtClean="0">
                <a:solidFill>
                  <a:srgbClr val="FF0000"/>
                </a:solidFill>
              </a:rPr>
              <a:t>3</a:t>
            </a:r>
            <a:endParaRPr lang="sk-SK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0349"/>
            <a:ext cx="7024744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Samostatná práca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1</a:t>
            </a:r>
            <a:r>
              <a:rPr lang="sk-SK" dirty="0"/>
              <a:t>. </a:t>
            </a:r>
            <a:r>
              <a:rPr lang="sk-SK" dirty="0">
                <a:solidFill>
                  <a:srgbClr val="0070C0"/>
                </a:solidFill>
              </a:rPr>
              <a:t>Vypočítaj objem kocky, ak jej </a:t>
            </a:r>
            <a:r>
              <a:rPr lang="sk-SK" b="1" dirty="0">
                <a:solidFill>
                  <a:srgbClr val="FF0000"/>
                </a:solidFill>
              </a:rPr>
              <a:t>povrch je </a:t>
            </a:r>
            <a:r>
              <a:rPr lang="sk-SK" b="1" dirty="0" smtClean="0">
                <a:solidFill>
                  <a:srgbClr val="FF0000"/>
                </a:solidFill>
              </a:rPr>
              <a:t>384 </a:t>
            </a:r>
            <a:r>
              <a:rPr lang="sk-SK" b="1" dirty="0">
                <a:solidFill>
                  <a:srgbClr val="FF0000"/>
                </a:solidFill>
              </a:rPr>
              <a:t>cm</a:t>
            </a:r>
            <a:r>
              <a:rPr lang="sk-SK" b="1" baseline="30000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 smtClean="0"/>
              <a:t>2. </a:t>
            </a:r>
            <a:r>
              <a:rPr lang="sk-SK" dirty="0">
                <a:solidFill>
                  <a:srgbClr val="0070C0"/>
                </a:solidFill>
              </a:rPr>
              <a:t>Vypočítaj objem kocky, ak jej </a:t>
            </a:r>
            <a:r>
              <a:rPr lang="sk-SK" b="1" dirty="0">
                <a:solidFill>
                  <a:srgbClr val="00B050"/>
                </a:solidFill>
              </a:rPr>
              <a:t>povrch je </a:t>
            </a:r>
            <a:r>
              <a:rPr lang="sk-SK" b="1" dirty="0" smtClean="0">
                <a:solidFill>
                  <a:srgbClr val="00B050"/>
                </a:solidFill>
              </a:rPr>
              <a:t>600 </a:t>
            </a:r>
            <a:r>
              <a:rPr lang="sk-SK" b="1" dirty="0">
                <a:solidFill>
                  <a:srgbClr val="00B050"/>
                </a:solidFill>
              </a:rPr>
              <a:t>cm</a:t>
            </a:r>
            <a:r>
              <a:rPr lang="sk-SK" b="1" baseline="30000" dirty="0">
                <a:solidFill>
                  <a:srgbClr val="00B050"/>
                </a:solidFill>
              </a:rPr>
              <a:t>2</a:t>
            </a:r>
            <a:endParaRPr lang="sk-SK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 smtClean="0"/>
              <a:t>3</a:t>
            </a:r>
            <a:r>
              <a:rPr lang="sk-SK" b="1" dirty="0" smtClean="0">
                <a:solidFill>
                  <a:srgbClr val="7030A0"/>
                </a:solidFill>
              </a:rPr>
              <a:t>. Vypočítaj koľko cm</a:t>
            </a:r>
            <a:r>
              <a:rPr lang="sk-SK" b="1" baseline="30000" dirty="0" smtClean="0">
                <a:solidFill>
                  <a:srgbClr val="7030A0"/>
                </a:solidFill>
              </a:rPr>
              <a:t>2</a:t>
            </a:r>
            <a:r>
              <a:rPr lang="sk-SK" b="1" dirty="0" smtClean="0">
                <a:solidFill>
                  <a:srgbClr val="7030A0"/>
                </a:solidFill>
              </a:rPr>
              <a:t> papiera treba kúpiť na výrobu kocky s hranou dlhou 4 cm.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4.</a:t>
            </a:r>
            <a:r>
              <a:rPr lang="sk-SK" b="1" dirty="0">
                <a:solidFill>
                  <a:srgbClr val="002060"/>
                </a:solidFill>
              </a:rPr>
              <a:t> 	0</a:t>
            </a:r>
            <a:r>
              <a:rPr lang="sk-SK" b="1" dirty="0" smtClean="0">
                <a:solidFill>
                  <a:srgbClr val="002060"/>
                </a:solidFill>
              </a:rPr>
              <a:t>,3 </a:t>
            </a:r>
            <a:r>
              <a:rPr lang="sk-SK" b="1" dirty="0">
                <a:solidFill>
                  <a:srgbClr val="002060"/>
                </a:solidFill>
              </a:rPr>
              <a:t>dl =          </a:t>
            </a:r>
            <a:r>
              <a:rPr lang="sk-SK" b="1" dirty="0" err="1">
                <a:solidFill>
                  <a:srgbClr val="002060"/>
                </a:solidFill>
              </a:rPr>
              <a:t>cl</a:t>
            </a:r>
            <a:endParaRPr lang="sk-SK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	62 </a:t>
            </a:r>
            <a:r>
              <a:rPr lang="sk-SK" b="1" dirty="0" err="1">
                <a:solidFill>
                  <a:srgbClr val="002060"/>
                </a:solidFill>
              </a:rPr>
              <a:t>cl</a:t>
            </a:r>
            <a:r>
              <a:rPr lang="sk-SK" b="1" dirty="0">
                <a:solidFill>
                  <a:srgbClr val="002060"/>
                </a:solidFill>
              </a:rPr>
              <a:t> =           dl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	22,2 </a:t>
            </a:r>
            <a:r>
              <a:rPr lang="sk-SK" b="1" dirty="0">
                <a:solidFill>
                  <a:srgbClr val="002060"/>
                </a:solidFill>
              </a:rPr>
              <a:t>ml =        dl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	10 </a:t>
            </a:r>
            <a:r>
              <a:rPr lang="sk-SK" b="1" dirty="0">
                <a:solidFill>
                  <a:srgbClr val="002060"/>
                </a:solidFill>
              </a:rPr>
              <a:t>ml =          </a:t>
            </a:r>
            <a:r>
              <a:rPr lang="sk-SK" b="1" dirty="0" err="1" smtClean="0">
                <a:solidFill>
                  <a:srgbClr val="002060"/>
                </a:solidFill>
              </a:rPr>
              <a:t>cl</a:t>
            </a:r>
            <a:endParaRPr lang="sk-SK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	</a:t>
            </a:r>
            <a:r>
              <a:rPr lang="sk-SK" b="1" dirty="0" smtClean="0">
                <a:solidFill>
                  <a:srgbClr val="002060"/>
                </a:solidFill>
              </a:rPr>
              <a:t>7,2 hl =          l</a:t>
            </a:r>
            <a:endParaRPr lang="sk-SK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6347048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Vypočítaj úlohy a nájdi VOTRELCA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Vypočítaj 4% z 300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25 % z 20 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75 % z 120 €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5 ‰ z 3 500 ml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Po </a:t>
            </a:r>
            <a:r>
              <a:rPr lang="sk-SK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zlacnení o 15% stál počítač 340 €. </a:t>
            </a:r>
            <a:endParaRPr lang="sk-SK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Koľko </a:t>
            </a:r>
            <a:r>
              <a:rPr lang="sk-SK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stál </a:t>
            </a:r>
            <a:r>
              <a:rPr lang="sk-SK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počítač pred zlacnením ?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kocky s hranou dlhou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0,2cm.</a:t>
            </a: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povrch</a:t>
            </a:r>
            <a:r>
              <a:rPr lang="sk-SK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kocky s hranou dlhou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dm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sk-SK" b="1" dirty="0"/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6940590" y="764704"/>
            <a:ext cx="20162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0,008</a:t>
            </a:r>
          </a:p>
          <a:p>
            <a:r>
              <a:rPr lang="sk-SK" sz="3200" b="1" dirty="0" smtClean="0">
                <a:solidFill>
                  <a:srgbClr val="00B050"/>
                </a:solidFill>
              </a:rPr>
              <a:t>150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17,5</a:t>
            </a:r>
          </a:p>
          <a:p>
            <a:r>
              <a:rPr lang="sk-SK" sz="3200" b="1" dirty="0">
                <a:solidFill>
                  <a:srgbClr val="00B050"/>
                </a:solidFill>
              </a:rPr>
              <a:t>5</a:t>
            </a:r>
            <a:endParaRPr lang="sk-SK" sz="3200" b="1" dirty="0" smtClean="0">
              <a:solidFill>
                <a:srgbClr val="00B050"/>
              </a:solidFill>
            </a:endParaRPr>
          </a:p>
          <a:p>
            <a:r>
              <a:rPr lang="sk-SK" sz="3200" b="1" dirty="0" smtClean="0">
                <a:solidFill>
                  <a:srgbClr val="FF0000"/>
                </a:solidFill>
              </a:rPr>
              <a:t>0,6</a:t>
            </a:r>
          </a:p>
          <a:p>
            <a:r>
              <a:rPr lang="sk-SK" sz="3200" b="1" dirty="0" smtClean="0">
                <a:solidFill>
                  <a:srgbClr val="00B050"/>
                </a:solidFill>
              </a:rPr>
              <a:t>12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90</a:t>
            </a:r>
          </a:p>
          <a:p>
            <a:r>
              <a:rPr lang="sk-SK" sz="3200" b="1" dirty="0" smtClean="0">
                <a:solidFill>
                  <a:srgbClr val="00B050"/>
                </a:solidFill>
              </a:rPr>
              <a:t>400</a:t>
            </a:r>
            <a:endParaRPr lang="sk-SK" sz="3200" b="1" dirty="0">
              <a:solidFill>
                <a:srgbClr val="00B05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6940590" y="2636912"/>
            <a:ext cx="1008112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018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Znázorni 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nárys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bokorys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pôdorys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stavby.</a:t>
            </a:r>
          </a:p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,3dm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 		cm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0,5 mm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	cm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40 ha = 		km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endParaRPr lang="sk-SK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0,42 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 	cm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</a:rPr>
              <a:t>    44 mm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r>
              <a:rPr lang="sk-SK" sz="2800" dirty="0" smtClean="0">
                <a:solidFill>
                  <a:srgbClr val="00B050"/>
                </a:solidFill>
              </a:rPr>
              <a:t> =	 cm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endParaRPr lang="sk-SK" sz="2800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</a:rPr>
              <a:t>   200 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r>
              <a:rPr lang="sk-SK" sz="2800" dirty="0" smtClean="0">
                <a:solidFill>
                  <a:srgbClr val="00B050"/>
                </a:solidFill>
              </a:rPr>
              <a:t> = 		ha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</a:rPr>
              <a:t>  </a:t>
            </a:r>
            <a:r>
              <a:rPr lang="sk-SK" sz="2800" dirty="0">
                <a:solidFill>
                  <a:srgbClr val="00B050"/>
                </a:solidFill>
              </a:rPr>
              <a:t>9</a:t>
            </a:r>
            <a:r>
              <a:rPr lang="sk-SK" sz="2800" dirty="0" smtClean="0">
                <a:solidFill>
                  <a:srgbClr val="00B050"/>
                </a:solidFill>
              </a:rPr>
              <a:t>00 000 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r>
              <a:rPr lang="sk-SK" sz="2800" dirty="0" smtClean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= 		</a:t>
            </a:r>
            <a:r>
              <a:rPr lang="sk-SK" sz="2800" dirty="0" smtClean="0">
                <a:solidFill>
                  <a:srgbClr val="00B050"/>
                </a:solidFill>
              </a:rPr>
              <a:t>km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endParaRPr lang="sk-SK" sz="2800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</a:rPr>
              <a:t>   5,5 dm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r>
              <a:rPr lang="sk-SK" sz="2800" dirty="0" smtClean="0">
                <a:solidFill>
                  <a:srgbClr val="00B050"/>
                </a:solidFill>
              </a:rPr>
              <a:t> =  		cm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endParaRPr lang="sk-SK" sz="2800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 descr="http://hotpot.wbl.sk/s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68760"/>
            <a:ext cx="2808312" cy="2187119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3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Vypočítaj koľko papiera potrebuješ na výrobu krabičky tvaru kocky, ktorej hrana je dlhá 50 mm.</a:t>
            </a: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 = 50mm = 5cm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?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6 . a .a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6. 5 .5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150 cm</a:t>
            </a:r>
            <a:r>
              <a:rPr lang="sk-SK" sz="2800" b="1" baseline="30000" dirty="0">
                <a:solidFill>
                  <a:srgbClr val="0070C0"/>
                </a:solidFill>
              </a:rPr>
              <a:t>2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 výrobu krabičky treba 150 cm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r>
              <a:rPr lang="sk-SK" sz="2800" b="1" dirty="0" smtClean="0">
                <a:solidFill>
                  <a:srgbClr val="0070C0"/>
                </a:solidFill>
              </a:rPr>
              <a:t>  papiera.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1628800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1. </a:t>
            </a:r>
            <a:r>
              <a:rPr lang="sk-SK" sz="2800" dirty="0" smtClean="0">
                <a:solidFill>
                  <a:srgbClr val="0070C0"/>
                </a:solidFill>
              </a:rPr>
              <a:t>Vypočítaj objem kocky, ak jej </a:t>
            </a:r>
            <a:r>
              <a:rPr lang="sk-SK" sz="2800" b="1" dirty="0" smtClean="0"/>
              <a:t>povrch je 24 cm</a:t>
            </a:r>
            <a:r>
              <a:rPr lang="sk-SK" sz="2800" b="1" baseline="30000" dirty="0"/>
              <a:t>2</a:t>
            </a:r>
            <a:endParaRPr lang="sk-SK" sz="2800" b="1" dirty="0"/>
          </a:p>
          <a:p>
            <a:pPr marL="0" indent="0">
              <a:buNone/>
            </a:pPr>
            <a:r>
              <a:rPr lang="sk-SK" sz="2800" dirty="0" smtClean="0"/>
              <a:t>	</a:t>
            </a:r>
            <a:r>
              <a:rPr lang="sk-SK" sz="2800" b="1" dirty="0" smtClean="0"/>
              <a:t>S = 24 cm</a:t>
            </a:r>
            <a:r>
              <a:rPr lang="sk-SK" sz="2800" b="1" baseline="30000" dirty="0"/>
              <a:t>2</a:t>
            </a:r>
            <a:endParaRPr lang="sk-SK" sz="2800" b="1" dirty="0"/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u="sng" dirty="0" smtClean="0"/>
              <a:t>V = ?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b="1" dirty="0" smtClean="0"/>
              <a:t>S = 6 .a. a	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24 = 6.a.a	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24 : 6 = a. a 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4 = a . a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4 = 2 . 2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b="1" dirty="0" smtClean="0"/>
              <a:t>a = 2 cm</a:t>
            </a:r>
            <a:r>
              <a:rPr lang="sk-SK" sz="2800" baseline="30000" dirty="0" smtClean="0"/>
              <a:t>	</a:t>
            </a:r>
            <a:r>
              <a:rPr lang="sk-SK" baseline="30000" dirty="0" smtClean="0"/>
              <a:t>	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			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je 8cm</a:t>
            </a:r>
            <a:r>
              <a:rPr lang="sk-SK" b="1" baseline="30000" dirty="0">
                <a:solidFill>
                  <a:srgbClr val="0070C0"/>
                </a:solidFill>
              </a:rPr>
              <a:t>3</a:t>
            </a: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788024" y="2492896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</a:rPr>
              <a:t>V = a .a . a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= 2 . 2. 2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</a:t>
            </a:r>
            <a:r>
              <a:rPr lang="sk-SK" sz="3200" b="1" dirty="0">
                <a:solidFill>
                  <a:srgbClr val="0070C0"/>
                </a:solidFill>
              </a:rPr>
              <a:t>= 8 cm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endParaRPr lang="sk-SK" sz="3200" b="1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sp>
        <p:nvSpPr>
          <p:cNvPr id="5" name="Kocka 4"/>
          <p:cNvSpPr/>
          <p:nvPr/>
        </p:nvSpPr>
        <p:spPr>
          <a:xfrm>
            <a:off x="3707904" y="1340768"/>
            <a:ext cx="936104" cy="936104"/>
          </a:xfrm>
          <a:prstGeom prst="cub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224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6672" y="476672"/>
            <a:ext cx="8867328" cy="564949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 Vypočítaj objem kocky, ak jej </a:t>
            </a:r>
            <a:r>
              <a:rPr lang="sk-SK" sz="2800" b="1" dirty="0" smtClean="0">
                <a:solidFill>
                  <a:srgbClr val="00B050"/>
                </a:solidFill>
              </a:rPr>
              <a:t>povrch je 150 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800" dirty="0" smtClean="0"/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S = 150cm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u="sng" dirty="0" smtClean="0">
                <a:solidFill>
                  <a:srgbClr val="00B050"/>
                </a:solidFill>
              </a:rPr>
              <a:t>V = ?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S = 6 .a. a	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150 = 6.a.a	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150 : 6 = a. a 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25 = a . a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25 = 5 . 5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a = 5 cm</a:t>
            </a:r>
            <a:r>
              <a:rPr lang="sk-SK" sz="2800" baseline="30000" dirty="0" smtClean="0">
                <a:solidFill>
                  <a:srgbClr val="00B050"/>
                </a:solidFill>
              </a:rPr>
              <a:t>	</a:t>
            </a:r>
            <a:r>
              <a:rPr lang="sk-SK" sz="2800" baseline="30000" dirty="0" smtClean="0"/>
              <a:t>	</a:t>
            </a:r>
            <a:endParaRPr lang="sk-SK" sz="2800" dirty="0"/>
          </a:p>
          <a:p>
            <a:pPr marL="0" indent="0">
              <a:buNone/>
            </a:pPr>
            <a:r>
              <a:rPr lang="sk-SK" sz="2800" dirty="0" smtClean="0"/>
              <a:t>			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Objem </a:t>
            </a:r>
            <a:r>
              <a:rPr lang="sk-SK" b="1" dirty="0">
                <a:solidFill>
                  <a:srgbClr val="FF0000"/>
                </a:solidFill>
              </a:rPr>
              <a:t>kocky je </a:t>
            </a:r>
            <a:r>
              <a:rPr lang="sk-SK" b="1" dirty="0" smtClean="0">
                <a:solidFill>
                  <a:srgbClr val="FF0000"/>
                </a:solidFill>
              </a:rPr>
              <a:t>......  cm</a:t>
            </a:r>
            <a:r>
              <a:rPr lang="sk-SK" b="1" baseline="30000" dirty="0" smtClean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788024" y="2492896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V = a .a . a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V = 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V </a:t>
            </a:r>
            <a:r>
              <a:rPr lang="sk-SK" sz="3200" b="1" dirty="0">
                <a:solidFill>
                  <a:srgbClr val="FF0000"/>
                </a:solidFill>
              </a:rPr>
              <a:t>=  </a:t>
            </a:r>
            <a:r>
              <a:rPr lang="sk-SK" sz="3200" b="1" dirty="0" smtClean="0">
                <a:solidFill>
                  <a:srgbClr val="FF0000"/>
                </a:solidFill>
              </a:rPr>
              <a:t>  cm</a:t>
            </a:r>
            <a:r>
              <a:rPr lang="sk-SK" sz="3200" b="1" baseline="30000" dirty="0" smtClean="0">
                <a:solidFill>
                  <a:srgbClr val="FF0000"/>
                </a:solidFill>
              </a:rPr>
              <a:t>3</a:t>
            </a:r>
            <a:endParaRPr lang="sk-SK" sz="3200" b="1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sp>
        <p:nvSpPr>
          <p:cNvPr id="6" name="Kocka 5"/>
          <p:cNvSpPr/>
          <p:nvPr/>
        </p:nvSpPr>
        <p:spPr>
          <a:xfrm>
            <a:off x="3563888" y="1196752"/>
            <a:ext cx="936104" cy="93610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8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591479"/>
            <a:ext cx="8686800" cy="56494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>
                <a:solidFill>
                  <a:srgbClr val="0070C0"/>
                </a:solidFill>
              </a:rPr>
              <a:t>Vypočítaj objem kocky, ak jej </a:t>
            </a:r>
            <a:r>
              <a:rPr lang="sk-SK" sz="2800" b="1" dirty="0" smtClean="0"/>
              <a:t>povrch je 294 cm</a:t>
            </a:r>
            <a:r>
              <a:rPr lang="sk-SK" sz="2800" b="1" baseline="30000" dirty="0"/>
              <a:t>2</a:t>
            </a:r>
            <a:endParaRPr lang="sk-SK" sz="2800" b="1" dirty="0"/>
          </a:p>
          <a:p>
            <a:pPr marL="0" indent="0">
              <a:buNone/>
            </a:pPr>
            <a:r>
              <a:rPr lang="sk-SK" sz="2800" dirty="0" smtClean="0"/>
              <a:t>	</a:t>
            </a:r>
            <a:r>
              <a:rPr lang="sk-SK" sz="2800" b="1" dirty="0" smtClean="0"/>
              <a:t>S = 294 cm</a:t>
            </a:r>
            <a:r>
              <a:rPr lang="sk-SK" sz="2800" b="1" baseline="30000" dirty="0"/>
              <a:t>2</a:t>
            </a:r>
            <a:endParaRPr lang="sk-SK" sz="2800" b="1" dirty="0"/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u="sng" dirty="0" smtClean="0"/>
              <a:t>V = ?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b="1" dirty="0" smtClean="0"/>
              <a:t>S = 6 .a. a	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294 = 6.a.a		</a:t>
            </a:r>
          </a:p>
          <a:p>
            <a:pPr marL="0" indent="0">
              <a:buNone/>
            </a:pPr>
            <a:r>
              <a:rPr lang="sk-SK" sz="2800" dirty="0"/>
              <a:t>	2</a:t>
            </a:r>
            <a:r>
              <a:rPr lang="sk-SK" sz="2800" dirty="0" smtClean="0"/>
              <a:t>94 : 6 = a. a 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49 = a . a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49 = 7 . 7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b="1" dirty="0" smtClean="0"/>
              <a:t>a = 7 cm</a:t>
            </a:r>
            <a:r>
              <a:rPr lang="sk-SK" sz="2800" baseline="30000" dirty="0" smtClean="0"/>
              <a:t>	</a:t>
            </a:r>
            <a:r>
              <a:rPr lang="sk-SK" baseline="30000" dirty="0" smtClean="0"/>
              <a:t>	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			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</a:t>
            </a:r>
            <a:r>
              <a:rPr lang="sk-SK" b="1" dirty="0" smtClean="0">
                <a:solidFill>
                  <a:srgbClr val="0070C0"/>
                </a:solidFill>
              </a:rPr>
              <a:t>je        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788024" y="2492896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</a:rPr>
              <a:t>V = a .a . a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= 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</a:t>
            </a:r>
            <a:r>
              <a:rPr lang="sk-SK" sz="3200" b="1" dirty="0">
                <a:solidFill>
                  <a:srgbClr val="0070C0"/>
                </a:solidFill>
              </a:rPr>
              <a:t>= </a:t>
            </a:r>
            <a:r>
              <a:rPr lang="sk-SK" sz="3200" b="1" dirty="0" smtClean="0">
                <a:solidFill>
                  <a:srgbClr val="0070C0"/>
                </a:solidFill>
              </a:rPr>
              <a:t>        </a:t>
            </a:r>
            <a:r>
              <a:rPr lang="sk-SK" sz="3200" b="1" dirty="0">
                <a:solidFill>
                  <a:srgbClr val="0070C0"/>
                </a:solidFill>
              </a:rPr>
              <a:t>cm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endParaRPr lang="sk-SK" sz="3200" b="1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sp>
        <p:nvSpPr>
          <p:cNvPr id="5" name="Kocka 4"/>
          <p:cNvSpPr/>
          <p:nvPr/>
        </p:nvSpPr>
        <p:spPr>
          <a:xfrm>
            <a:off x="3707904" y="1340768"/>
            <a:ext cx="936104" cy="936104"/>
          </a:xfrm>
          <a:prstGeom prst="cub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8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591479"/>
            <a:ext cx="8795320" cy="564949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70C0"/>
                </a:solidFill>
              </a:rPr>
              <a:t>Vypočítaj objem kocky, ak jej </a:t>
            </a:r>
            <a:r>
              <a:rPr lang="sk-SK" sz="2800" b="1" dirty="0" smtClean="0">
                <a:solidFill>
                  <a:srgbClr val="00B050"/>
                </a:solidFill>
              </a:rPr>
              <a:t>povrch je 96 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800" dirty="0" smtClean="0"/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S = 96 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u="sng" dirty="0" smtClean="0">
                <a:solidFill>
                  <a:srgbClr val="00B050"/>
                </a:solidFill>
              </a:rPr>
              <a:t>V = ?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S = 6 .a. a	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96 = 6.a.a	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96 : 6 = a. a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16 = a . a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16 = 4 . 4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a = 4 cm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	</a:t>
            </a:r>
            <a:r>
              <a:rPr lang="sk-SK" sz="2800" baseline="30000" dirty="0" smtClean="0"/>
              <a:t>	</a:t>
            </a:r>
            <a:endParaRPr lang="sk-SK" sz="2800" dirty="0"/>
          </a:p>
          <a:p>
            <a:pPr marL="0" indent="0">
              <a:buNone/>
            </a:pPr>
            <a:r>
              <a:rPr lang="sk-SK" sz="2800" dirty="0" smtClean="0"/>
              <a:t>			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je </a:t>
            </a:r>
            <a:r>
              <a:rPr lang="sk-SK" b="1" dirty="0" smtClean="0">
                <a:solidFill>
                  <a:srgbClr val="0070C0"/>
                </a:solidFill>
              </a:rPr>
              <a:t>    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788024" y="2492896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</a:rPr>
              <a:t>V = a .a . a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= 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</a:t>
            </a:r>
            <a:r>
              <a:rPr lang="sk-SK" sz="3200" b="1" dirty="0">
                <a:solidFill>
                  <a:srgbClr val="0070C0"/>
                </a:solidFill>
              </a:rPr>
              <a:t>= </a:t>
            </a:r>
            <a:r>
              <a:rPr lang="sk-SK" sz="3200" b="1" dirty="0" smtClean="0">
                <a:solidFill>
                  <a:srgbClr val="0070C0"/>
                </a:solidFill>
              </a:rPr>
              <a:t>    </a:t>
            </a:r>
            <a:r>
              <a:rPr lang="sk-SK" sz="3200" b="1" dirty="0">
                <a:solidFill>
                  <a:srgbClr val="0070C0"/>
                </a:solidFill>
              </a:rPr>
              <a:t>cm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endParaRPr lang="sk-SK" sz="3200" b="1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sp>
        <p:nvSpPr>
          <p:cNvPr id="5" name="Kocka 4"/>
          <p:cNvSpPr/>
          <p:nvPr/>
        </p:nvSpPr>
        <p:spPr>
          <a:xfrm>
            <a:off x="3707904" y="1340768"/>
            <a:ext cx="936104" cy="93610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8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8229600" cy="1600200"/>
          </a:xfrm>
        </p:spPr>
        <p:txBody>
          <a:bodyPr/>
          <a:lstStyle/>
          <a:p>
            <a:r>
              <a:rPr lang="sk-SK" dirty="0" smtClean="0"/>
              <a:t>Jednotky objemu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b="1" dirty="0" smtClean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sk-SK" sz="4400" b="1" dirty="0">
                <a:solidFill>
                  <a:srgbClr val="0070C0"/>
                </a:solidFill>
              </a:rPr>
              <a:t>	</a:t>
            </a:r>
            <a:r>
              <a:rPr lang="sk-SK" sz="4400" b="1" dirty="0" smtClean="0">
                <a:solidFill>
                  <a:srgbClr val="FF0000"/>
                </a:solidFill>
              </a:rPr>
              <a:t>hl     l   </a:t>
            </a:r>
            <a:r>
              <a:rPr lang="sk-SK" sz="4400" b="1" dirty="0" smtClean="0">
                <a:solidFill>
                  <a:srgbClr val="0070C0"/>
                </a:solidFill>
              </a:rPr>
              <a:t>dl  </a:t>
            </a:r>
            <a:r>
              <a:rPr lang="sk-SK" sz="4400" b="1" dirty="0" err="1" smtClean="0">
                <a:solidFill>
                  <a:srgbClr val="0070C0"/>
                </a:solidFill>
              </a:rPr>
              <a:t>cl</a:t>
            </a:r>
            <a:r>
              <a:rPr lang="sk-SK" sz="4400" b="1" dirty="0" smtClean="0">
                <a:solidFill>
                  <a:srgbClr val="0070C0"/>
                </a:solidFill>
              </a:rPr>
              <a:t>   ml</a:t>
            </a:r>
          </a:p>
          <a:p>
            <a:pPr marL="0" indent="0">
              <a:buNone/>
            </a:pPr>
            <a:endParaRPr lang="sk-SK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4400" b="1" dirty="0" smtClean="0">
                <a:solidFill>
                  <a:srgbClr val="FF0000"/>
                </a:solidFill>
              </a:rPr>
              <a:t>1 hl = 100 l		</a:t>
            </a:r>
            <a:r>
              <a:rPr lang="sk-SK" sz="4400" b="1" dirty="0" smtClean="0">
                <a:solidFill>
                  <a:srgbClr val="0070C0"/>
                </a:solidFill>
              </a:rPr>
              <a:t>1 l = 10 dl</a:t>
            </a:r>
          </a:p>
          <a:p>
            <a:pPr marL="0" indent="0">
              <a:buNone/>
            </a:pPr>
            <a:r>
              <a:rPr lang="sk-SK" sz="4400" b="1" dirty="0" smtClean="0">
                <a:solidFill>
                  <a:srgbClr val="0070C0"/>
                </a:solidFill>
              </a:rPr>
              <a:t>					1 l = 100 </a:t>
            </a:r>
            <a:r>
              <a:rPr lang="sk-SK" sz="4400" b="1" dirty="0" err="1" smtClean="0">
                <a:solidFill>
                  <a:srgbClr val="0070C0"/>
                </a:solidFill>
              </a:rPr>
              <a:t>cl</a:t>
            </a:r>
            <a:endParaRPr lang="sk-SK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4400" b="1" dirty="0" smtClean="0">
                <a:solidFill>
                  <a:srgbClr val="0070C0"/>
                </a:solidFill>
              </a:rPr>
              <a:t>					1 l = 1000 ml</a:t>
            </a:r>
          </a:p>
        </p:txBody>
      </p:sp>
    </p:spTree>
    <p:extLst>
      <p:ext uri="{BB962C8B-B14F-4D97-AF65-F5344CB8AC3E}">
        <p14:creationId xmlns:p14="http://schemas.microsoft.com/office/powerpoint/2010/main" val="25472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538</TotalTime>
  <Words>421</Words>
  <Application>Microsoft Office PowerPoint</Application>
  <PresentationFormat>Prezentácia na obrazovke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Austin</vt:lpstr>
      <vt:lpstr>Jednotky objemu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Jednotky objemu</vt:lpstr>
      <vt:lpstr> 1 hl   má  100 litrov</vt:lpstr>
      <vt:lpstr>Premeň jednotky objemu</vt:lpstr>
      <vt:lpstr>Základná jednotka na meranie objemu je meter kubický - m3</vt:lpstr>
      <vt:lpstr>Prezentácia programu PowerPoint</vt:lpstr>
      <vt:lpstr>Jednotky objemu</vt:lpstr>
      <vt:lpstr>Samostatná práca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KP- Percentá, objem povrch kocky</dc:title>
  <dc:creator>VI.C</dc:creator>
  <cp:lastModifiedBy>VI.C</cp:lastModifiedBy>
  <cp:revision>40</cp:revision>
  <dcterms:created xsi:type="dcterms:W3CDTF">2013-02-14T18:01:35Z</dcterms:created>
  <dcterms:modified xsi:type="dcterms:W3CDTF">2013-03-03T14:17:16Z</dcterms:modified>
</cp:coreProperties>
</file>