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F27AF2-BE95-416C-AA31-494B388D3D14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9B3ECE-6981-4271-858B-1321550C59DE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8460432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JEDNOTKY OBSAHU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sz="4400" b="1" dirty="0">
                <a:solidFill>
                  <a:srgbClr val="FF0000"/>
                </a:solidFill>
              </a:rPr>
              <a:t>km</a:t>
            </a:r>
            <a:r>
              <a:rPr lang="sk-SK" sz="4400" b="1" baseline="30000" dirty="0">
                <a:solidFill>
                  <a:srgbClr val="FF0000"/>
                </a:solidFill>
              </a:rPr>
              <a:t>2</a:t>
            </a:r>
            <a:r>
              <a:rPr lang="sk-SK" sz="4400" b="1" dirty="0">
                <a:solidFill>
                  <a:srgbClr val="FF0000"/>
                </a:solidFill>
              </a:rPr>
              <a:t>  ha   a   m</a:t>
            </a:r>
            <a:r>
              <a:rPr lang="sk-SK" sz="4400" b="1" baseline="30000" dirty="0">
                <a:solidFill>
                  <a:srgbClr val="FF0000"/>
                </a:solidFill>
              </a:rPr>
              <a:t>2</a:t>
            </a:r>
            <a:r>
              <a:rPr lang="sk-SK" sz="4400" b="1" dirty="0">
                <a:solidFill>
                  <a:srgbClr val="FF0000"/>
                </a:solidFill>
              </a:rPr>
              <a:t>	</a:t>
            </a:r>
            <a:r>
              <a:rPr lang="sk-SK" sz="4400" b="1" dirty="0" smtClean="0">
                <a:solidFill>
                  <a:srgbClr val="FF0000"/>
                </a:solidFill>
              </a:rPr>
              <a:t>  </a:t>
            </a:r>
            <a:r>
              <a:rPr lang="sk-SK" sz="4400" b="1" dirty="0">
                <a:solidFill>
                  <a:srgbClr val="FF0000"/>
                </a:solidFill>
              </a:rPr>
              <a:t>dm</a:t>
            </a:r>
            <a:r>
              <a:rPr lang="sk-SK" sz="4400" b="1" baseline="30000" dirty="0">
                <a:solidFill>
                  <a:srgbClr val="FF0000"/>
                </a:solidFill>
              </a:rPr>
              <a:t>2     </a:t>
            </a:r>
            <a:r>
              <a:rPr lang="sk-SK" sz="4400" b="1" dirty="0">
                <a:solidFill>
                  <a:srgbClr val="FF0000"/>
                </a:solidFill>
              </a:rPr>
              <a:t>cm</a:t>
            </a:r>
            <a:r>
              <a:rPr lang="sk-SK" sz="4400" b="1" baseline="30000" dirty="0">
                <a:solidFill>
                  <a:srgbClr val="FF0000"/>
                </a:solidFill>
              </a:rPr>
              <a:t>2</a:t>
            </a:r>
            <a:r>
              <a:rPr lang="sk-SK" sz="4400" b="1" dirty="0">
                <a:solidFill>
                  <a:srgbClr val="FF0000"/>
                </a:solidFill>
              </a:rPr>
              <a:t>	</a:t>
            </a:r>
            <a:r>
              <a:rPr lang="sk-SK" sz="4400" b="1" dirty="0" smtClean="0">
                <a:solidFill>
                  <a:srgbClr val="FF0000"/>
                </a:solidFill>
              </a:rPr>
              <a:t>  </a:t>
            </a:r>
            <a:r>
              <a:rPr lang="sk-SK" sz="4400" b="1" dirty="0">
                <a:solidFill>
                  <a:srgbClr val="FF0000"/>
                </a:solidFill>
              </a:rPr>
              <a:t>mm</a:t>
            </a:r>
            <a:r>
              <a:rPr lang="sk-SK" sz="4400" b="1" baseline="30000" dirty="0">
                <a:solidFill>
                  <a:srgbClr val="FF0000"/>
                </a:solidFill>
              </a:rPr>
              <a:t>2</a:t>
            </a:r>
            <a:r>
              <a:rPr lang="sk-SK" sz="4400" b="1" dirty="0">
                <a:solidFill>
                  <a:srgbClr val="FF0000"/>
                </a:solidFill>
              </a:rPr>
              <a:t/>
            </a:r>
            <a:br>
              <a:rPr lang="sk-SK" sz="4400" b="1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406564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sz="3200" i="1" dirty="0" smtClean="0">
                <a:solidFill>
                  <a:srgbClr val="0070C0"/>
                </a:solidFill>
              </a:rPr>
              <a:t>Opakovanie:</a:t>
            </a:r>
            <a:endParaRPr lang="sk-SK" sz="3200" i="1" dirty="0">
              <a:solidFill>
                <a:srgbClr val="0070C0"/>
              </a:solidFill>
            </a:endParaRPr>
          </a:p>
          <a:p>
            <a:pPr marL="484632" indent="-457200">
              <a:buFont typeface="Wingdings" pitchFamily="2" charset="2"/>
              <a:buChar char="v"/>
            </a:pPr>
            <a:r>
              <a:rPr lang="sk-SK" sz="3200" b="1" dirty="0" smtClean="0">
                <a:solidFill>
                  <a:srgbClr val="0070C0"/>
                </a:solidFill>
              </a:rPr>
              <a:t>Objem a povrch kocky</a:t>
            </a:r>
          </a:p>
          <a:p>
            <a:pPr marL="484632" indent="-457200">
              <a:buFont typeface="Wingdings" pitchFamily="2" charset="2"/>
              <a:buChar char="v"/>
            </a:pPr>
            <a:r>
              <a:rPr lang="sk-SK" sz="3200" b="1" dirty="0" smtClean="0">
                <a:solidFill>
                  <a:srgbClr val="0070C0"/>
                </a:solidFill>
              </a:rPr>
              <a:t>percentá</a:t>
            </a:r>
            <a:endParaRPr lang="sk-SK" sz="3200" b="1" dirty="0">
              <a:solidFill>
                <a:srgbClr val="0070C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15616" y="600619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Mgr. Z.Burzová</a:t>
            </a:r>
            <a:endParaRPr lang="sk-SK" sz="2800" dirty="0">
              <a:solidFill>
                <a:srgbClr val="0070C0"/>
              </a:solidFill>
            </a:endParaRPr>
          </a:p>
        </p:txBody>
      </p:sp>
      <p:pic>
        <p:nvPicPr>
          <p:cNvPr id="6" name="Picture 4" descr="http://www.financnytrh.com/ias/profile2_articles/Najpredavanejsie_veci_vsetkych_cias_clanok_rubikova_koc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2595767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6"/>
          <p:cNvSpPr/>
          <p:nvPr/>
        </p:nvSpPr>
        <p:spPr>
          <a:xfrm>
            <a:off x="3332376" y="4299278"/>
            <a:ext cx="32918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 = 6 . a . a</a:t>
            </a:r>
            <a:endParaRPr lang="sk-SK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550169" y="5104766"/>
            <a:ext cx="3550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 = a . </a:t>
            </a:r>
            <a:r>
              <a:rPr lang="sk-SK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r>
              <a:rPr lang="sk-SK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 a</a:t>
            </a:r>
            <a:endParaRPr lang="sk-SK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352928" cy="994122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Riešenie: </a:t>
            </a:r>
            <a:br>
              <a:rPr lang="sk-SK" sz="2800" dirty="0" smtClean="0">
                <a:solidFill>
                  <a:srgbClr val="FF0000"/>
                </a:solidFill>
              </a:rPr>
            </a:br>
            <a:r>
              <a:rPr lang="sk-SK" sz="2800" dirty="0" smtClean="0">
                <a:solidFill>
                  <a:srgbClr val="FF0000"/>
                </a:solidFill>
              </a:rPr>
              <a:t>Oprav </a:t>
            </a:r>
            <a:r>
              <a:rPr lang="sk-SK" sz="2800" dirty="0">
                <a:solidFill>
                  <a:srgbClr val="FF0000"/>
                </a:solidFill>
              </a:rPr>
              <a:t>svojmu spolužiakovi a zapíš počet chýb.</a:t>
            </a:r>
            <a:br>
              <a:rPr lang="sk-SK" sz="2800" dirty="0">
                <a:solidFill>
                  <a:srgbClr val="FF0000"/>
                </a:solidFill>
              </a:rPr>
            </a:b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1. 	7 </a:t>
            </a:r>
            <a:r>
              <a:rPr lang="sk-SK" dirty="0">
                <a:solidFill>
                  <a:srgbClr val="7030A0"/>
                </a:solidFill>
              </a:rPr>
              <a:t>000 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</a:t>
            </a:r>
            <a:r>
              <a:rPr lang="sk-SK" dirty="0" smtClean="0">
                <a:solidFill>
                  <a:srgbClr val="7030A0"/>
                </a:solidFill>
              </a:rPr>
              <a:t>0,7    </a:t>
            </a:r>
            <a:r>
              <a:rPr lang="sk-SK" dirty="0">
                <a:solidFill>
                  <a:srgbClr val="7030A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	600 </a:t>
            </a:r>
            <a:r>
              <a:rPr lang="sk-SK" dirty="0">
                <a:solidFill>
                  <a:srgbClr val="7030A0"/>
                </a:solidFill>
              </a:rPr>
              <a:t>000 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</a:t>
            </a:r>
            <a:r>
              <a:rPr lang="sk-SK" dirty="0" smtClean="0">
                <a:solidFill>
                  <a:srgbClr val="7030A0"/>
                </a:solidFill>
              </a:rPr>
              <a:t>0,6 </a:t>
            </a:r>
            <a:r>
              <a:rPr lang="sk-SK" dirty="0">
                <a:solidFill>
                  <a:srgbClr val="7030A0"/>
                </a:solidFill>
              </a:rPr>
              <a:t>km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	1200 </a:t>
            </a:r>
            <a:r>
              <a:rPr lang="sk-SK" dirty="0">
                <a:solidFill>
                  <a:srgbClr val="7030A0"/>
                </a:solidFill>
              </a:rPr>
              <a:t>mm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</a:t>
            </a:r>
            <a:r>
              <a:rPr lang="sk-SK" dirty="0" smtClean="0">
                <a:solidFill>
                  <a:srgbClr val="7030A0"/>
                </a:solidFill>
              </a:rPr>
              <a:t>0,12 </a:t>
            </a:r>
            <a:r>
              <a:rPr lang="sk-SK" dirty="0">
                <a:solidFill>
                  <a:srgbClr val="7030A0"/>
                </a:solidFill>
              </a:rPr>
              <a:t>dm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	5,5 </a:t>
            </a:r>
            <a:r>
              <a:rPr lang="sk-SK" dirty="0">
                <a:solidFill>
                  <a:srgbClr val="7030A0"/>
                </a:solidFill>
              </a:rPr>
              <a:t>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  550    dm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i="1" dirty="0" smtClean="0">
                <a:solidFill>
                  <a:srgbClr val="7030A0"/>
                </a:solidFill>
              </a:rPr>
              <a:t>	6</a:t>
            </a:r>
            <a:r>
              <a:rPr lang="sk-SK" dirty="0" smtClean="0">
                <a:solidFill>
                  <a:srgbClr val="7030A0"/>
                </a:solidFill>
              </a:rPr>
              <a:t>0 </a:t>
            </a:r>
            <a:r>
              <a:rPr lang="sk-SK" dirty="0">
                <a:solidFill>
                  <a:srgbClr val="7030A0"/>
                </a:solidFill>
              </a:rPr>
              <a:t>cm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6000  mm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	7 </a:t>
            </a:r>
            <a:r>
              <a:rPr lang="sk-SK" dirty="0">
                <a:solidFill>
                  <a:srgbClr val="7030A0"/>
                </a:solidFill>
              </a:rPr>
              <a:t>ha = 70 000 </a:t>
            </a:r>
            <a:r>
              <a:rPr lang="sk-SK" dirty="0" smtClean="0">
                <a:solidFill>
                  <a:srgbClr val="7030A0"/>
                </a:solidFill>
              </a:rPr>
              <a:t>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endParaRPr lang="sk-SK" dirty="0" smtClean="0">
              <a:solidFill>
                <a:srgbClr val="7030A0"/>
              </a:solidFill>
            </a:endParaRPr>
          </a:p>
          <a:p>
            <a:pPr marL="596646" indent="-514350">
              <a:buAutoNum type="arabicPeriod" startAt="2"/>
            </a:pPr>
            <a:r>
              <a:rPr lang="sk-SK" dirty="0" smtClean="0">
                <a:solidFill>
                  <a:srgbClr val="002060"/>
                </a:solidFill>
              </a:rPr>
              <a:t>Objem kocky je  238,328 cm</a:t>
            </a:r>
            <a:r>
              <a:rPr lang="sk-SK" baseline="30000" dirty="0" smtClean="0">
                <a:solidFill>
                  <a:srgbClr val="002060"/>
                </a:solidFill>
              </a:rPr>
              <a:t>3</a:t>
            </a:r>
            <a:r>
              <a:rPr lang="sk-SK" dirty="0" smtClean="0">
                <a:solidFill>
                  <a:srgbClr val="002060"/>
                </a:solidFill>
              </a:rPr>
              <a:t> .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</a:p>
          <a:p>
            <a:pPr marL="596646" indent="-514350">
              <a:buAutoNum type="arabicPeriod" startAt="2"/>
            </a:pPr>
            <a:r>
              <a:rPr lang="sk-SK" dirty="0" smtClean="0">
                <a:solidFill>
                  <a:srgbClr val="FF0000"/>
                </a:solidFill>
              </a:rPr>
              <a:t>Povrch kocky je 3,84 dm</a:t>
            </a:r>
            <a:r>
              <a:rPr lang="sk-SK" baseline="30000" dirty="0" smtClean="0">
                <a:solidFill>
                  <a:srgbClr val="FF0000"/>
                </a:solidFill>
              </a:rPr>
              <a:t>2.</a:t>
            </a:r>
            <a:endParaRPr lang="sk-SK" baseline="300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004" y="62998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1. Doplň správne, aby platila rovnosť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141440"/>
          </a:xfrm>
        </p:spPr>
        <p:txBody>
          <a:bodyPr numCol="2"/>
          <a:lstStyle/>
          <a:p>
            <a:pPr marL="82296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7,1 </a:t>
            </a:r>
            <a:r>
              <a:rPr lang="sk-SK" dirty="0">
                <a:solidFill>
                  <a:srgbClr val="7030A0"/>
                </a:solidFill>
              </a:rPr>
              <a:t>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 </a:t>
            </a:r>
            <a:r>
              <a:rPr lang="sk-SK" dirty="0" smtClean="0">
                <a:solidFill>
                  <a:srgbClr val="7030A0"/>
                </a:solidFill>
              </a:rPr>
              <a:t>      dm</a:t>
            </a:r>
            <a:endParaRPr lang="sk-SK" dirty="0">
              <a:solidFill>
                <a:srgbClr val="7030A0"/>
              </a:solidFill>
            </a:endParaRPr>
          </a:p>
          <a:p>
            <a:pPr marL="82296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65 mm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=  </a:t>
            </a:r>
            <a:r>
              <a:rPr lang="sk-SK" dirty="0" smtClean="0">
                <a:solidFill>
                  <a:srgbClr val="7030A0"/>
                </a:solidFill>
              </a:rPr>
              <a:t>   cm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3350 </a:t>
            </a:r>
            <a:r>
              <a:rPr lang="sk-SK" dirty="0">
                <a:solidFill>
                  <a:srgbClr val="7030A0"/>
                </a:solidFill>
              </a:rPr>
              <a:t>mm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</a:t>
            </a:r>
            <a:r>
              <a:rPr lang="sk-SK" dirty="0" smtClean="0">
                <a:solidFill>
                  <a:srgbClr val="7030A0"/>
                </a:solidFill>
              </a:rPr>
              <a:t>     </a:t>
            </a:r>
            <a:r>
              <a:rPr lang="sk-SK" dirty="0">
                <a:solidFill>
                  <a:srgbClr val="7030A0"/>
                </a:solidFill>
              </a:rPr>
              <a:t>dm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0,6 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=            dm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endParaRPr lang="sk-SK" dirty="0" smtClean="0">
              <a:solidFill>
                <a:srgbClr val="7030A0"/>
              </a:solidFill>
            </a:endParaRPr>
          </a:p>
          <a:p>
            <a:pPr marL="82296" indent="0" algn="ctr">
              <a:buNone/>
            </a:pPr>
            <a:r>
              <a:rPr lang="sk-SK" i="1" dirty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0 cm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=          mm</a:t>
            </a:r>
            <a:r>
              <a:rPr lang="sk-SK" b="1" baseline="30000" dirty="0">
                <a:solidFill>
                  <a:srgbClr val="7030A0"/>
                </a:solidFill>
              </a:rPr>
              <a:t>2</a:t>
            </a:r>
          </a:p>
          <a:p>
            <a:pPr marL="82296" indent="0" algn="ctr">
              <a:buNone/>
            </a:pPr>
            <a:r>
              <a:rPr lang="sk-SK" dirty="0" smtClean="0">
                <a:solidFill>
                  <a:srgbClr val="7030A0"/>
                </a:solidFill>
              </a:rPr>
              <a:t>9,6 ha =                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87624" y="4941168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00B050"/>
                </a:solidFill>
              </a:rPr>
              <a:t>2. </a:t>
            </a:r>
            <a:r>
              <a:rPr lang="sk-SK" sz="2800" dirty="0" smtClean="0">
                <a:solidFill>
                  <a:srgbClr val="00B050"/>
                </a:solidFill>
              </a:rPr>
              <a:t>Vypočítaj </a:t>
            </a:r>
            <a:r>
              <a:rPr lang="sk-SK" sz="2800" b="1" dirty="0" smtClean="0">
                <a:solidFill>
                  <a:srgbClr val="002060"/>
                </a:solidFill>
              </a:rPr>
              <a:t>objem kocky s</a:t>
            </a:r>
            <a:r>
              <a:rPr lang="sk-SK" sz="2800" dirty="0" smtClean="0">
                <a:solidFill>
                  <a:srgbClr val="00B050"/>
                </a:solidFill>
              </a:rPr>
              <a:t> hranou dlhou </a:t>
            </a:r>
            <a:r>
              <a:rPr lang="sk-SK" sz="2800" b="1" dirty="0">
                <a:solidFill>
                  <a:srgbClr val="00B050"/>
                </a:solidFill>
              </a:rPr>
              <a:t>1</a:t>
            </a:r>
            <a:r>
              <a:rPr lang="sk-SK" sz="2800" b="1" dirty="0" smtClean="0">
                <a:solidFill>
                  <a:srgbClr val="00B050"/>
                </a:solidFill>
              </a:rPr>
              <a:t>,2 cm</a:t>
            </a:r>
            <a:r>
              <a:rPr lang="sk-SK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sk-SK" sz="2800" dirty="0" smtClean="0">
                <a:solidFill>
                  <a:srgbClr val="00B050"/>
                </a:solidFill>
              </a:rPr>
              <a:t>3. Vypočítaj </a:t>
            </a:r>
            <a:r>
              <a:rPr lang="sk-SK" sz="2800" b="1" dirty="0" smtClean="0">
                <a:solidFill>
                  <a:srgbClr val="FF0000"/>
                </a:solidFill>
              </a:rPr>
              <a:t>povrch kocky </a:t>
            </a:r>
            <a:r>
              <a:rPr lang="sk-SK" sz="2800" b="1" dirty="0" smtClean="0">
                <a:solidFill>
                  <a:srgbClr val="00B050"/>
                </a:solidFill>
              </a:rPr>
              <a:t>s</a:t>
            </a:r>
            <a:r>
              <a:rPr lang="sk-SK" sz="2800" dirty="0" smtClean="0">
                <a:solidFill>
                  <a:srgbClr val="00B050"/>
                </a:solidFill>
              </a:rPr>
              <a:t> hranou dlhou </a:t>
            </a:r>
            <a:r>
              <a:rPr lang="sk-SK" sz="2800" b="1" dirty="0" smtClean="0">
                <a:solidFill>
                  <a:srgbClr val="00B050"/>
                </a:solidFill>
              </a:rPr>
              <a:t>0,34 dm</a:t>
            </a:r>
            <a:r>
              <a:rPr lang="sk-SK" sz="2800" dirty="0" smtClean="0">
                <a:solidFill>
                  <a:srgbClr val="00B050"/>
                </a:solidFill>
              </a:rPr>
              <a:t>.</a:t>
            </a:r>
          </a:p>
          <a:p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87624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chemeClr val="accent4">
                    <a:lumMod val="75000"/>
                  </a:schemeClr>
                </a:solidFill>
              </a:rPr>
              <a:t>Domáca úloha</a:t>
            </a:r>
            <a:endParaRPr lang="sk-SK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Kontrola DÚ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340768"/>
            <a:ext cx="8028384" cy="497964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sk-SK" sz="2800" dirty="0" smtClean="0">
                <a:solidFill>
                  <a:srgbClr val="002060"/>
                </a:solidFill>
              </a:rPr>
              <a:t>Vypočítaj objem aj povrch kocky s hranou dlhou: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	a) 5,2 cm			</a:t>
            </a:r>
            <a:r>
              <a:rPr lang="sk-SK" sz="2800" dirty="0" smtClean="0">
                <a:solidFill>
                  <a:srgbClr val="00B050"/>
                </a:solidFill>
              </a:rPr>
              <a:t>b) 0,76 m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    V=140,608cm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3</a:t>
            </a:r>
            <a:r>
              <a:rPr lang="sk-SK" sz="2800" b="1" dirty="0" smtClean="0">
                <a:solidFill>
                  <a:srgbClr val="002060"/>
                </a:solidFill>
              </a:rPr>
              <a:t>; S=162,24cm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2</a:t>
            </a:r>
            <a:r>
              <a:rPr lang="sk-SK" sz="2800" b="1" dirty="0" smtClean="0">
                <a:solidFill>
                  <a:srgbClr val="002060"/>
                </a:solidFill>
              </a:rPr>
              <a:t>     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2060"/>
                </a:solidFill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sk-SK" sz="2800" b="1" dirty="0" smtClean="0">
                <a:solidFill>
                  <a:srgbClr val="00B050"/>
                </a:solidFill>
              </a:rPr>
              <a:t>V=0,438976m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3</a:t>
            </a:r>
            <a:r>
              <a:rPr lang="sk-SK" sz="2800" b="1" dirty="0" smtClean="0">
                <a:solidFill>
                  <a:srgbClr val="00B050"/>
                </a:solidFill>
              </a:rPr>
              <a:t>;S=3,4656m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2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2. Fotoaparát  </a:t>
            </a:r>
            <a:r>
              <a:rPr lang="sk-SK" sz="2800" dirty="0">
                <a:solidFill>
                  <a:srgbClr val="FF0000"/>
                </a:solidFill>
              </a:rPr>
              <a:t>po zlacnení o 20 % stál </a:t>
            </a:r>
            <a:r>
              <a:rPr lang="sk-SK" sz="2800" dirty="0" smtClean="0">
                <a:solidFill>
                  <a:srgbClr val="FF0000"/>
                </a:solidFill>
              </a:rPr>
              <a:t>112 €</a:t>
            </a:r>
            <a:r>
              <a:rPr lang="sk-SK" sz="2800" dirty="0">
                <a:solidFill>
                  <a:srgbClr val="FF0000"/>
                </a:solidFill>
              </a:rPr>
              <a:t>.  Koľko </a:t>
            </a:r>
            <a:r>
              <a:rPr lang="sk-SK" sz="2800" dirty="0" smtClean="0">
                <a:solidFill>
                  <a:srgbClr val="FF0000"/>
                </a:solidFill>
              </a:rPr>
              <a:t>  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stál </a:t>
            </a:r>
            <a:r>
              <a:rPr lang="sk-SK" sz="2800" dirty="0">
                <a:solidFill>
                  <a:srgbClr val="FF0000"/>
                </a:solidFill>
              </a:rPr>
              <a:t>pred zlacnením</a:t>
            </a:r>
            <a:r>
              <a:rPr lang="sk-SK" sz="2800" dirty="0" smtClean="0">
                <a:solidFill>
                  <a:srgbClr val="FF0000"/>
                </a:solidFill>
              </a:rPr>
              <a:t>? </a:t>
            </a:r>
            <a:r>
              <a:rPr lang="sk-SK" sz="2800" dirty="0">
                <a:solidFill>
                  <a:srgbClr val="FF0000"/>
                </a:solidFill>
              </a:rPr>
              <a:t>O koľko </a:t>
            </a:r>
            <a:r>
              <a:rPr lang="sk-SK" sz="2800" dirty="0" smtClean="0">
                <a:solidFill>
                  <a:srgbClr val="FF0000"/>
                </a:solidFill>
              </a:rPr>
              <a:t>eur zlacnel ?</a:t>
            </a:r>
            <a:r>
              <a:rPr lang="sk-SK" sz="2800" dirty="0">
                <a:solidFill>
                  <a:srgbClr val="FF0000"/>
                </a:solidFill>
              </a:rPr>
              <a:t>	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3. Premeň: </a:t>
            </a: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	4</a:t>
            </a:r>
            <a:r>
              <a:rPr lang="sk-SK" dirty="0" smtClean="0">
                <a:solidFill>
                  <a:srgbClr val="00B050"/>
                </a:solidFill>
              </a:rPr>
              <a:t>0 </a:t>
            </a:r>
            <a:r>
              <a:rPr lang="sk-SK" dirty="0">
                <a:solidFill>
                  <a:srgbClr val="00B050"/>
                </a:solidFill>
              </a:rPr>
              <a:t>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b="1" dirty="0" smtClean="0">
                <a:solidFill>
                  <a:srgbClr val="00B050"/>
                </a:solidFill>
              </a:rPr>
              <a:t>0,4</a:t>
            </a:r>
            <a:r>
              <a:rPr lang="sk-SK" dirty="0" smtClean="0">
                <a:solidFill>
                  <a:srgbClr val="00B050"/>
                </a:solidFill>
              </a:rPr>
              <a:t>  </a:t>
            </a:r>
            <a:r>
              <a:rPr lang="sk-SK" dirty="0">
                <a:solidFill>
                  <a:srgbClr val="00B050"/>
                </a:solidFill>
              </a:rPr>
              <a:t>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5,4 </a:t>
            </a:r>
            <a:r>
              <a:rPr lang="sk-SK" dirty="0">
                <a:solidFill>
                  <a:srgbClr val="00B050"/>
                </a:solidFill>
              </a:rPr>
              <a:t>ha =   </a:t>
            </a:r>
            <a:r>
              <a:rPr lang="sk-SK" b="1" dirty="0" smtClean="0">
                <a:solidFill>
                  <a:srgbClr val="00B050"/>
                </a:solidFill>
              </a:rPr>
              <a:t>0,054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700 </a:t>
            </a:r>
            <a:r>
              <a:rPr lang="sk-SK" dirty="0">
                <a:solidFill>
                  <a:srgbClr val="00B050"/>
                </a:solidFill>
              </a:rPr>
              <a:t>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  </a:t>
            </a:r>
            <a:r>
              <a:rPr lang="sk-SK" b="1" dirty="0" smtClean="0">
                <a:solidFill>
                  <a:srgbClr val="00B050"/>
                </a:solidFill>
              </a:rPr>
              <a:t>0,07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9900m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=  </a:t>
            </a:r>
            <a:r>
              <a:rPr lang="sk-SK" b="1" dirty="0" smtClean="0">
                <a:solidFill>
                  <a:srgbClr val="00B050"/>
                </a:solidFill>
              </a:rPr>
              <a:t>0,0099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596646" indent="-514350">
              <a:buFont typeface="Wingdings 2"/>
              <a:buAutoNum type="arabicPeriod"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940153" y="3952220"/>
            <a:ext cx="32038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140 €;  o 28 €</a:t>
            </a:r>
            <a:endParaRPr lang="sk-SK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6" name="Rovná spojovacia šípka 5"/>
          <p:cNvCxnSpPr/>
          <p:nvPr/>
        </p:nvCxnSpPr>
        <p:spPr>
          <a:xfrm flipH="1">
            <a:off x="6300192" y="2060848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4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123656"/>
          </a:xfrm>
        </p:spPr>
        <p:txBody>
          <a:bodyPr/>
          <a:lstStyle/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1.  Vypočítaj: a)12% z 40% z 500€</a:t>
            </a:r>
          </a:p>
          <a:p>
            <a:pPr marL="82296" indent="0">
              <a:buNone/>
            </a:pPr>
            <a:r>
              <a:rPr lang="sk-SK" sz="2800" dirty="0">
                <a:solidFill>
                  <a:srgbClr val="0070C0"/>
                </a:solidFill>
              </a:rPr>
              <a:t>	</a:t>
            </a:r>
            <a:r>
              <a:rPr lang="sk-SK" sz="2800" dirty="0" smtClean="0">
                <a:solidFill>
                  <a:srgbClr val="0070C0"/>
                </a:solidFill>
              </a:rPr>
              <a:t>	b) </a:t>
            </a:r>
            <a:r>
              <a:rPr lang="sk-SK" sz="2800" dirty="0">
                <a:solidFill>
                  <a:srgbClr val="0070C0"/>
                </a:solidFill>
              </a:rPr>
              <a:t>8 </a:t>
            </a:r>
            <a:r>
              <a:rPr lang="sk-SK" sz="2800" dirty="0" smtClean="0">
                <a:solidFill>
                  <a:srgbClr val="0070C0"/>
                </a:solidFill>
              </a:rPr>
              <a:t>‰ z 4 300 ml</a:t>
            </a:r>
          </a:p>
          <a:p>
            <a:pPr marL="82296" indent="0">
              <a:buNone/>
            </a:pPr>
            <a:r>
              <a:rPr lang="sk-SK" sz="2800" dirty="0">
                <a:solidFill>
                  <a:srgbClr val="0070C0"/>
                </a:solidFill>
              </a:rPr>
              <a:t>	</a:t>
            </a:r>
            <a:r>
              <a:rPr lang="sk-SK" sz="2800" dirty="0" smtClean="0">
                <a:solidFill>
                  <a:srgbClr val="0070C0"/>
                </a:solidFill>
              </a:rPr>
              <a:t>c) Koľko % je 23 € z 250 € 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2. Koľko eur si ušetril Peter, ak 85 % z jeho úspor je </a:t>
            </a:r>
            <a:r>
              <a:rPr lang="sk-SK" sz="2800" dirty="0" smtClean="0">
                <a:solidFill>
                  <a:srgbClr val="00B050"/>
                </a:solidFill>
              </a:rPr>
              <a:t> </a:t>
            </a:r>
          </a:p>
          <a:p>
            <a:pPr marL="82296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 </a:t>
            </a:r>
            <a:r>
              <a:rPr lang="sk-SK" sz="2800" dirty="0" smtClean="0">
                <a:solidFill>
                  <a:srgbClr val="00B050"/>
                </a:solidFill>
              </a:rPr>
              <a:t>  </a:t>
            </a:r>
            <a:r>
              <a:rPr lang="sk-SK" sz="2800" dirty="0" smtClean="0">
                <a:solidFill>
                  <a:srgbClr val="00B050"/>
                </a:solidFill>
              </a:rPr>
              <a:t>255 € </a:t>
            </a:r>
            <a:r>
              <a:rPr lang="sk-SK" sz="2800" dirty="0" smtClean="0">
                <a:solidFill>
                  <a:srgbClr val="00B050"/>
                </a:solidFill>
              </a:rPr>
              <a:t>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7030A0"/>
                </a:solidFill>
              </a:rPr>
              <a:t>3. Na športový krúžok chodí 42 zo </a:t>
            </a:r>
            <a:r>
              <a:rPr lang="sk-SK" sz="2800" dirty="0">
                <a:solidFill>
                  <a:srgbClr val="7030A0"/>
                </a:solidFill>
              </a:rPr>
              <a:t>6</a:t>
            </a:r>
            <a:r>
              <a:rPr lang="sk-SK" sz="2800" dirty="0" smtClean="0">
                <a:solidFill>
                  <a:srgbClr val="7030A0"/>
                </a:solidFill>
              </a:rPr>
              <a:t>00 žiakov. Koľko  percent žiakov chodí na športový krúžok 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4. Pán Veselý si požičal v banke 5 000 €. Po roku musel vrátiť 5 500 €  Aká bola úroková miera jeho pôžičky?</a:t>
            </a:r>
          </a:p>
          <a:p>
            <a:pPr marL="82296" indent="0">
              <a:buNone/>
            </a:pP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328871" y="1184134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= 24 €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= 34,4 ml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9,2 %</a:t>
            </a:r>
            <a:endParaRPr lang="sk-SK" sz="2800" b="1" dirty="0">
              <a:solidFill>
                <a:srgbClr val="0070C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99584" y="306896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00B050"/>
                </a:solidFill>
              </a:rPr>
              <a:t>( 300 € si ušetril )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408991" y="4077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accent4">
                    <a:lumMod val="75000"/>
                  </a:schemeClr>
                </a:solidFill>
              </a:rPr>
              <a:t>( 7 % )</a:t>
            </a:r>
            <a:endParaRPr lang="sk-SK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699792" y="549727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( 10 </a:t>
            </a:r>
            <a:r>
              <a:rPr lang="sk-SK" sz="2800" b="1" dirty="0" smtClean="0"/>
              <a:t>% bola úroková miera </a:t>
            </a:r>
            <a:r>
              <a:rPr lang="sk-SK" sz="2800" b="1" dirty="0" smtClean="0"/>
              <a:t>pôžičky )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9576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352928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82296" indent="0">
              <a:buNone/>
            </a:pPr>
            <a:r>
              <a:rPr lang="sk-SK" b="1" u="sng" dirty="0" smtClean="0">
                <a:solidFill>
                  <a:srgbClr val="0070C0"/>
                </a:solidFill>
              </a:rPr>
              <a:t>a) 0,9 cm	</a:t>
            </a:r>
            <a:r>
              <a:rPr lang="sk-SK" b="1" u="sng" dirty="0" smtClean="0">
                <a:solidFill>
                  <a:srgbClr val="FF0000"/>
                </a:solidFill>
              </a:rPr>
              <a:t>b) 1,7m</a:t>
            </a:r>
            <a:r>
              <a:rPr lang="sk-SK" b="1" u="sng" dirty="0" smtClean="0">
                <a:solidFill>
                  <a:srgbClr val="0070C0"/>
                </a:solidFill>
              </a:rPr>
              <a:t>	       </a:t>
            </a:r>
            <a:r>
              <a:rPr lang="sk-SK" b="1" u="sng" dirty="0" smtClean="0">
                <a:solidFill>
                  <a:srgbClr val="00B050"/>
                </a:solidFill>
              </a:rPr>
              <a:t>c) 2,6 cm</a:t>
            </a:r>
            <a:endParaRPr lang="sk-SK" b="1" u="sng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a=0,9cm		a=1,7cm		a=3,7cm</a:t>
            </a:r>
          </a:p>
          <a:p>
            <a:pPr marL="82296" indent="0">
              <a:buNone/>
            </a:pPr>
            <a:r>
              <a:rPr lang="sk-SK" u="sng" dirty="0" smtClean="0"/>
              <a:t>S=?	</a:t>
            </a:r>
            <a:r>
              <a:rPr lang="sk-SK" dirty="0" smtClean="0"/>
              <a:t>		</a:t>
            </a:r>
            <a:r>
              <a:rPr lang="sk-SK" u="sng" dirty="0" smtClean="0"/>
              <a:t>S = ?	</a:t>
            </a:r>
            <a:r>
              <a:rPr lang="sk-SK" dirty="0" smtClean="0"/>
              <a:t>		</a:t>
            </a:r>
            <a:r>
              <a:rPr lang="sk-SK" u="sng" dirty="0" smtClean="0"/>
              <a:t>S 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</a:t>
            </a:r>
            <a:r>
              <a:rPr lang="sk-SK" b="1" dirty="0">
                <a:solidFill>
                  <a:srgbClr val="00B0F0"/>
                </a:solidFill>
              </a:rPr>
              <a:t>= 6.a.a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>
                <a:solidFill>
                  <a:srgbClr val="FF0000"/>
                </a:solidFill>
              </a:rPr>
              <a:t>S = </a:t>
            </a:r>
            <a:r>
              <a:rPr lang="sk-SK" b="1" dirty="0" smtClean="0">
                <a:solidFill>
                  <a:srgbClr val="FF0000"/>
                </a:solidFill>
              </a:rPr>
              <a:t>6.a.a</a:t>
            </a:r>
            <a:r>
              <a:rPr lang="sk-SK" dirty="0" smtClean="0">
                <a:solidFill>
                  <a:srgbClr val="002060"/>
                </a:solidFill>
              </a:rPr>
              <a:t>	</a:t>
            </a:r>
            <a:r>
              <a:rPr lang="sk-SK" dirty="0" smtClean="0"/>
              <a:t>	</a:t>
            </a:r>
            <a:r>
              <a:rPr lang="sk-SK" b="1" dirty="0">
                <a:solidFill>
                  <a:srgbClr val="00B050"/>
                </a:solidFill>
              </a:rPr>
              <a:t>S = </a:t>
            </a:r>
            <a:r>
              <a:rPr lang="sk-SK" b="1" dirty="0" smtClean="0">
                <a:solidFill>
                  <a:srgbClr val="00B050"/>
                </a:solidFill>
              </a:rPr>
              <a:t>6.a.a</a:t>
            </a:r>
          </a:p>
          <a:p>
            <a:pPr marL="82296" indent="0">
              <a:buNone/>
            </a:pPr>
            <a:r>
              <a:rPr lang="sk-SK" dirty="0" smtClean="0"/>
              <a:t>S = 6.0,9.0,9	S = 6.1,7.1,7	S = 6.2,6.2,6</a:t>
            </a:r>
          </a:p>
          <a:p>
            <a:pPr marL="82296" indent="0">
              <a:buNone/>
            </a:pPr>
            <a:r>
              <a:rPr lang="sk-SK" dirty="0" smtClean="0"/>
              <a:t>S = 6. 0,81		S = 6.2,89		S = 6.6,76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= 4,86cm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S = 17,34m</a:t>
            </a:r>
            <a:r>
              <a:rPr lang="sk-SK" b="1" baseline="30000" dirty="0" smtClean="0">
                <a:solidFill>
                  <a:srgbClr val="FF000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B050"/>
                </a:solidFill>
              </a:rPr>
              <a:t>S =40,56cm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Povrch kocky je 4,86 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endParaRPr lang="sk-SK" dirty="0"/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627784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8224517" y="155632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5364088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481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88640"/>
            <a:ext cx="8424936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0,2 cm	</a:t>
            </a:r>
            <a:r>
              <a:rPr lang="sk-SK" b="1" u="sng" dirty="0" smtClean="0">
                <a:solidFill>
                  <a:srgbClr val="FF0000"/>
                </a:solidFill>
              </a:rPr>
              <a:t>b) 0,4m</a:t>
            </a:r>
            <a:r>
              <a:rPr lang="sk-SK" b="1" u="sng" dirty="0" smtClean="0">
                <a:solidFill>
                  <a:srgbClr val="0070C0"/>
                </a:solidFill>
              </a:rPr>
              <a:t>	    </a:t>
            </a:r>
            <a:r>
              <a:rPr lang="sk-SK" b="1" u="sng" dirty="0" smtClean="0">
                <a:solidFill>
                  <a:srgbClr val="00B050"/>
                </a:solidFill>
              </a:rPr>
              <a:t>c)  3,9m</a:t>
            </a:r>
          </a:p>
          <a:p>
            <a:pPr marL="82296" indent="0">
              <a:buNone/>
            </a:pPr>
            <a:r>
              <a:rPr lang="sk-SK" dirty="0" smtClean="0"/>
              <a:t>a=0,2 cm</a:t>
            </a:r>
            <a:r>
              <a:rPr lang="sk-SK" dirty="0"/>
              <a:t>		</a:t>
            </a:r>
            <a:r>
              <a:rPr lang="sk-SK" dirty="0" smtClean="0"/>
              <a:t>a= 0,4 m</a:t>
            </a:r>
            <a:r>
              <a:rPr lang="sk-SK" dirty="0"/>
              <a:t>		</a:t>
            </a:r>
            <a:r>
              <a:rPr lang="sk-SK" dirty="0" smtClean="0"/>
              <a:t>a=3,9 m</a:t>
            </a:r>
            <a:endParaRPr lang="sk-SK" dirty="0"/>
          </a:p>
          <a:p>
            <a:pPr marL="82296" indent="0">
              <a:buNone/>
            </a:pPr>
            <a:r>
              <a:rPr lang="sk-SK" u="sng" dirty="0" smtClean="0"/>
              <a:t>V=?</a:t>
            </a:r>
            <a:r>
              <a:rPr lang="sk-SK" u="sng" dirty="0"/>
              <a:t>	</a:t>
            </a:r>
            <a:r>
              <a:rPr lang="sk-SK" dirty="0"/>
              <a:t>		</a:t>
            </a:r>
            <a:r>
              <a:rPr lang="sk-SK" u="sng" dirty="0" smtClean="0"/>
              <a:t>V =  </a:t>
            </a:r>
            <a:r>
              <a:rPr lang="sk-SK" u="sng" dirty="0"/>
              <a:t>?	</a:t>
            </a:r>
            <a:r>
              <a:rPr lang="sk-SK" dirty="0"/>
              <a:t>	</a:t>
            </a:r>
            <a:r>
              <a:rPr lang="sk-SK" u="sng" dirty="0"/>
              <a:t>V</a:t>
            </a:r>
            <a:r>
              <a:rPr lang="sk-SK" u="sng" dirty="0" smtClean="0"/>
              <a:t> </a:t>
            </a:r>
            <a:r>
              <a:rPr lang="sk-SK" u="sng" dirty="0"/>
              <a:t>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V </a:t>
            </a:r>
            <a:r>
              <a:rPr lang="sk-SK" b="1" dirty="0">
                <a:solidFill>
                  <a:srgbClr val="00B0F0"/>
                </a:solidFill>
              </a:rPr>
              <a:t>= </a:t>
            </a:r>
            <a:r>
              <a:rPr lang="sk-SK" b="1" dirty="0" smtClean="0">
                <a:solidFill>
                  <a:srgbClr val="00B0F0"/>
                </a:solidFill>
              </a:rPr>
              <a:t>a.a.a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a.a.a</a:t>
            </a:r>
            <a:r>
              <a:rPr lang="sk-SK" dirty="0">
                <a:solidFill>
                  <a:srgbClr val="00206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V </a:t>
            </a:r>
            <a:r>
              <a:rPr lang="sk-SK" b="1" dirty="0">
                <a:solidFill>
                  <a:srgbClr val="00B050"/>
                </a:solidFill>
              </a:rPr>
              <a:t>= </a:t>
            </a:r>
            <a:r>
              <a:rPr lang="sk-SK" b="1" dirty="0" smtClean="0">
                <a:solidFill>
                  <a:srgbClr val="00B050"/>
                </a:solidFill>
              </a:rPr>
              <a:t>a.a.a</a:t>
            </a:r>
            <a:endParaRPr lang="sk-SK" b="1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V </a:t>
            </a:r>
            <a:r>
              <a:rPr lang="sk-SK" dirty="0"/>
              <a:t>= </a:t>
            </a:r>
            <a:r>
              <a:rPr lang="sk-SK" dirty="0" smtClean="0"/>
              <a:t>0,2.0,2.0,2</a:t>
            </a:r>
            <a:r>
              <a:rPr lang="sk-SK" dirty="0"/>
              <a:t>	</a:t>
            </a:r>
            <a:r>
              <a:rPr lang="sk-SK" dirty="0" smtClean="0"/>
              <a:t>V = 0,4.0,4.0,4    V = 3,9.3,9.3,9</a:t>
            </a:r>
            <a:endParaRPr lang="sk-SK" dirty="0"/>
          </a:p>
          <a:p>
            <a:pPr marL="82296" indent="0">
              <a:buNone/>
            </a:pPr>
            <a:r>
              <a:rPr lang="sk-SK" dirty="0"/>
              <a:t>V</a:t>
            </a:r>
            <a:r>
              <a:rPr lang="sk-SK" dirty="0" smtClean="0"/>
              <a:t>= 0,008</a:t>
            </a:r>
            <a:r>
              <a:rPr lang="sk-SK" dirty="0"/>
              <a:t>		V</a:t>
            </a:r>
            <a:r>
              <a:rPr lang="sk-SK" dirty="0" smtClean="0"/>
              <a:t>= 0,064</a:t>
            </a:r>
            <a:r>
              <a:rPr lang="sk-SK" dirty="0"/>
              <a:t>		</a:t>
            </a:r>
            <a:r>
              <a:rPr lang="sk-SK" dirty="0" smtClean="0"/>
              <a:t>V = 59,319</a:t>
            </a: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B0F0"/>
                </a:solidFill>
              </a:rPr>
              <a:t>V</a:t>
            </a:r>
            <a:r>
              <a:rPr lang="sk-SK" b="1" dirty="0" smtClean="0">
                <a:solidFill>
                  <a:srgbClr val="00B0F0"/>
                </a:solidFill>
              </a:rPr>
              <a:t>= 0,008cm</a:t>
            </a:r>
            <a:r>
              <a:rPr lang="sk-SK" b="1" baseline="30000" dirty="0" smtClean="0">
                <a:solidFill>
                  <a:srgbClr val="00B0F0"/>
                </a:solidFill>
              </a:rPr>
              <a:t>3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0,216m</a:t>
            </a:r>
            <a:r>
              <a:rPr lang="sk-SK" b="1" baseline="30000" dirty="0" smtClean="0">
                <a:solidFill>
                  <a:srgbClr val="FF0000"/>
                </a:solidFill>
              </a:rPr>
              <a:t>3</a:t>
            </a:r>
            <a:r>
              <a:rPr lang="sk-SK" dirty="0"/>
              <a:t>	</a:t>
            </a:r>
            <a:r>
              <a:rPr lang="sk-SK" dirty="0" smtClean="0">
                <a:solidFill>
                  <a:srgbClr val="00B050"/>
                </a:solidFill>
              </a:rPr>
              <a:t>V =59,319cm</a:t>
            </a:r>
            <a:r>
              <a:rPr lang="sk-SK" baseline="30000" dirty="0" smtClean="0">
                <a:solidFill>
                  <a:srgbClr val="00B050"/>
                </a:solidFill>
              </a:rPr>
              <a:t>3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Objem kocky je </a:t>
            </a:r>
            <a:r>
              <a:rPr lang="sk-SK" b="1" dirty="0" smtClean="0">
                <a:solidFill>
                  <a:srgbClr val="0070C0"/>
                </a:solidFill>
              </a:rPr>
              <a:t>0,008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dirty="0"/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28605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98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48628" y="1988840"/>
            <a:ext cx="7962088" cy="13164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  a    ha   km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mm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     </a:t>
            </a:r>
            <a:r>
              <a:rPr lang="sk-SK" sz="3600" b="1" dirty="0">
                <a:solidFill>
                  <a:srgbClr val="00B050"/>
                </a:solidFill>
              </a:rPr>
              <a:t>d</a:t>
            </a: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cm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endParaRPr lang="sk-SK" sz="3600" b="1" dirty="0">
              <a:solidFill>
                <a:srgbClr val="00B050"/>
              </a:solidFill>
            </a:endParaRP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Usporiadaj jednotky obsahu od najväčšej po najmenšiu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115616" y="429309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i="1" u="sng" dirty="0" smtClean="0">
                <a:solidFill>
                  <a:srgbClr val="00B050"/>
                </a:solidFill>
              </a:rPr>
              <a:t>Riešenie:</a:t>
            </a:r>
          </a:p>
          <a:p>
            <a:r>
              <a:rPr lang="sk-SK" sz="3600" b="1" dirty="0" smtClean="0">
                <a:solidFill>
                  <a:srgbClr val="00B050"/>
                </a:solidFill>
              </a:rPr>
              <a:t>km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  ha   a   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dm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     </a:t>
            </a:r>
            <a:r>
              <a:rPr lang="sk-SK" sz="3600" b="1" dirty="0">
                <a:solidFill>
                  <a:srgbClr val="00B050"/>
                </a:solidFill>
              </a:rPr>
              <a:t>c</a:t>
            </a: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mm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endParaRPr lang="sk-SK" sz="3600" b="1" dirty="0" smtClean="0">
              <a:solidFill>
                <a:srgbClr val="00B05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862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Správne premeň jednotky obsahu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772816"/>
            <a:ext cx="8352928" cy="4907632"/>
          </a:xfrm>
        </p:spPr>
        <p:txBody>
          <a:bodyPr numCol="2">
            <a:normAutofit lnSpcReduction="10000"/>
          </a:bodyPr>
          <a:lstStyle/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2 km</a:t>
            </a:r>
            <a:r>
              <a:rPr lang="sk-SK" baseline="30000" dirty="0">
                <a:solidFill>
                  <a:srgbClr val="00B050"/>
                </a:solidFill>
              </a:rPr>
              <a:t>2 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	ha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3,2 m</a:t>
            </a:r>
            <a:r>
              <a:rPr lang="sk-SK" sz="3600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 = </a:t>
            </a:r>
            <a:r>
              <a:rPr lang="sk-SK" dirty="0" smtClean="0">
                <a:solidFill>
                  <a:srgbClr val="00B050"/>
                </a:solidFill>
              </a:rPr>
              <a:t>		dm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2,8 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	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60 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	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44 ha = </a:t>
            </a:r>
            <a:r>
              <a:rPr lang="sk-SK" dirty="0" smtClean="0">
                <a:solidFill>
                  <a:srgbClr val="00B050"/>
                </a:solidFill>
              </a:rPr>
              <a:t>		km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700 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	ha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60 000m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km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5500 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	dm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</a:p>
          <a:p>
            <a:pPr marL="82296" indent="0">
              <a:buNone/>
            </a:pP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6 km</a:t>
            </a:r>
            <a:r>
              <a:rPr lang="sk-SK" baseline="30000" dirty="0">
                <a:solidFill>
                  <a:srgbClr val="002060"/>
                </a:solidFill>
              </a:rPr>
              <a:t>2 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		ha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0,6 m</a:t>
            </a:r>
            <a:r>
              <a:rPr lang="sk-SK" sz="3600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 = </a:t>
            </a:r>
            <a:r>
              <a:rPr lang="sk-SK" dirty="0" smtClean="0">
                <a:solidFill>
                  <a:srgbClr val="002060"/>
                </a:solidFill>
              </a:rPr>
              <a:t>		dm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4,3 dm</a:t>
            </a:r>
            <a:r>
              <a:rPr lang="sk-SK" baseline="30000" dirty="0">
                <a:solidFill>
                  <a:srgbClr val="002060"/>
                </a:solidFill>
              </a:rPr>
              <a:t>2 </a:t>
            </a:r>
            <a:r>
              <a:rPr lang="sk-SK" dirty="0">
                <a:solidFill>
                  <a:srgbClr val="002060"/>
                </a:solidFill>
              </a:rPr>
              <a:t>= </a:t>
            </a:r>
            <a:r>
              <a:rPr lang="sk-SK" dirty="0" smtClean="0">
                <a:solidFill>
                  <a:srgbClr val="002060"/>
                </a:solidFill>
              </a:rPr>
              <a:t>		cm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8 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		cm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2,4 ha = </a:t>
            </a:r>
            <a:r>
              <a:rPr lang="sk-SK" dirty="0" smtClean="0">
                <a:solidFill>
                  <a:srgbClr val="002060"/>
                </a:solidFill>
              </a:rPr>
              <a:t>		km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baseline="30000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200 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		ha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70 000m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	km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3300 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	dm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932040" y="1340768"/>
            <a:ext cx="72008" cy="50405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3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 numCol="2">
            <a:normAutofit/>
          </a:bodyPr>
          <a:lstStyle/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 </a:t>
            </a:r>
            <a:r>
              <a:rPr lang="sk-SK" dirty="0" smtClean="0">
                <a:solidFill>
                  <a:srgbClr val="00B050"/>
                </a:solidFill>
              </a:rPr>
              <a:t>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baseline="30000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200 </a:t>
            </a:r>
            <a:r>
              <a:rPr lang="sk-SK" dirty="0" smtClean="0">
                <a:solidFill>
                  <a:srgbClr val="00B05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3,2 </a:t>
            </a:r>
            <a:r>
              <a:rPr lang="sk-SK" dirty="0" smtClean="0">
                <a:solidFill>
                  <a:srgbClr val="00B050"/>
                </a:solidFill>
              </a:rPr>
              <a:t>m</a:t>
            </a:r>
            <a:r>
              <a:rPr lang="sk-SK" sz="3600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 =  </a:t>
            </a:r>
            <a:r>
              <a:rPr lang="sk-SK" dirty="0" smtClean="0">
                <a:solidFill>
                  <a:srgbClr val="00B050"/>
                </a:solidFill>
              </a:rPr>
              <a:t>320  </a:t>
            </a:r>
            <a:r>
              <a:rPr lang="sk-SK" dirty="0" smtClean="0">
                <a:solidFill>
                  <a:srgbClr val="00B050"/>
                </a:solidFill>
              </a:rPr>
              <a:t>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2,8 </a:t>
            </a:r>
            <a:r>
              <a:rPr lang="sk-SK" dirty="0" smtClean="0">
                <a:solidFill>
                  <a:srgbClr val="00B050"/>
                </a:solidFill>
              </a:rPr>
              <a:t>dm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280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6</a:t>
            </a:r>
            <a:r>
              <a:rPr lang="sk-SK" dirty="0" smtClean="0">
                <a:solidFill>
                  <a:srgbClr val="00B050"/>
                </a:solidFill>
              </a:rPr>
              <a:t>0 </a:t>
            </a:r>
            <a:r>
              <a:rPr lang="sk-SK" dirty="0" smtClean="0">
                <a:solidFill>
                  <a:srgbClr val="00B050"/>
                </a:solidFill>
              </a:rPr>
              <a:t>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0,6   </a:t>
            </a:r>
            <a:r>
              <a:rPr lang="sk-SK" dirty="0" smtClean="0">
                <a:solidFill>
                  <a:srgbClr val="00B050"/>
                </a:solidFill>
              </a:rPr>
              <a:t>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4</a:t>
            </a:r>
            <a:r>
              <a:rPr lang="sk-SK" dirty="0" smtClean="0">
                <a:solidFill>
                  <a:srgbClr val="00B050"/>
                </a:solidFill>
              </a:rPr>
              <a:t>4 </a:t>
            </a:r>
            <a:r>
              <a:rPr lang="sk-SK" dirty="0" smtClean="0">
                <a:solidFill>
                  <a:srgbClr val="00B050"/>
                </a:solidFill>
              </a:rPr>
              <a:t>ha =    </a:t>
            </a:r>
            <a:r>
              <a:rPr lang="sk-SK" dirty="0" smtClean="0">
                <a:solidFill>
                  <a:srgbClr val="00B050"/>
                </a:solidFill>
              </a:rPr>
              <a:t>0,44 </a:t>
            </a:r>
            <a:r>
              <a:rPr lang="sk-SK" dirty="0" smtClean="0">
                <a:solidFill>
                  <a:srgbClr val="00B050"/>
                </a:solidFill>
              </a:rPr>
              <a:t>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7</a:t>
            </a:r>
            <a:r>
              <a:rPr lang="sk-SK" dirty="0" smtClean="0">
                <a:solidFill>
                  <a:srgbClr val="00B050"/>
                </a:solidFill>
              </a:rPr>
              <a:t>00 </a:t>
            </a:r>
            <a:r>
              <a:rPr lang="sk-SK" dirty="0" smtClean="0">
                <a:solidFill>
                  <a:srgbClr val="00B050"/>
                </a:solidFill>
              </a:rPr>
              <a:t>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0,07  </a:t>
            </a:r>
            <a:r>
              <a:rPr lang="sk-SK" dirty="0" smtClean="0">
                <a:solidFill>
                  <a:srgbClr val="00B05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6</a:t>
            </a:r>
            <a:r>
              <a:rPr lang="sk-SK" dirty="0" smtClean="0">
                <a:solidFill>
                  <a:srgbClr val="00B050"/>
                </a:solidFill>
              </a:rPr>
              <a:t>0 </a:t>
            </a:r>
            <a:r>
              <a:rPr lang="sk-SK" dirty="0" smtClean="0">
                <a:solidFill>
                  <a:srgbClr val="00B050"/>
                </a:solidFill>
              </a:rPr>
              <a:t>000m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0,06 </a:t>
            </a:r>
            <a:r>
              <a:rPr lang="sk-SK" dirty="0" smtClean="0">
                <a:solidFill>
                  <a:srgbClr val="00B050"/>
                </a:solidFill>
              </a:rPr>
              <a:t>km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5</a:t>
            </a:r>
            <a:r>
              <a:rPr lang="sk-SK" dirty="0" smtClean="0">
                <a:solidFill>
                  <a:srgbClr val="00B050"/>
                </a:solidFill>
              </a:rPr>
              <a:t>500 </a:t>
            </a:r>
            <a:r>
              <a:rPr lang="sk-SK" dirty="0" smtClean="0">
                <a:solidFill>
                  <a:srgbClr val="00B050"/>
                </a:solidFill>
              </a:rPr>
              <a:t>mm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</a:t>
            </a:r>
            <a:r>
              <a:rPr lang="sk-SK" dirty="0" smtClean="0">
                <a:solidFill>
                  <a:srgbClr val="00B050"/>
                </a:solidFill>
              </a:rPr>
              <a:t>0,55 </a:t>
            </a:r>
            <a:r>
              <a:rPr lang="sk-SK" dirty="0" smtClean="0">
                <a:solidFill>
                  <a:srgbClr val="00B050"/>
                </a:solidFill>
              </a:rPr>
              <a:t>dm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6 </a:t>
            </a:r>
            <a:r>
              <a:rPr lang="sk-SK" dirty="0" smtClean="0">
                <a:solidFill>
                  <a:srgbClr val="002060"/>
                </a:solidFill>
              </a:rPr>
              <a:t>km</a:t>
            </a:r>
            <a:r>
              <a:rPr lang="sk-SK" baseline="30000" dirty="0" smtClean="0">
                <a:solidFill>
                  <a:srgbClr val="002060"/>
                </a:solidFill>
              </a:rPr>
              <a:t>2 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>
                <a:solidFill>
                  <a:srgbClr val="002060"/>
                </a:solidFill>
              </a:rPr>
              <a:t>= </a:t>
            </a:r>
            <a:r>
              <a:rPr lang="sk-SK" dirty="0" smtClean="0">
                <a:solidFill>
                  <a:srgbClr val="002060"/>
                </a:solidFill>
              </a:rPr>
              <a:t>600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>
                <a:solidFill>
                  <a:srgbClr val="00206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0,6 </a:t>
            </a:r>
            <a:r>
              <a:rPr lang="sk-SK" dirty="0">
                <a:solidFill>
                  <a:srgbClr val="002060"/>
                </a:solidFill>
              </a:rPr>
              <a:t>m</a:t>
            </a:r>
            <a:r>
              <a:rPr lang="sk-SK" sz="3600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 =  </a:t>
            </a:r>
            <a:r>
              <a:rPr lang="sk-SK" dirty="0">
                <a:solidFill>
                  <a:srgbClr val="002060"/>
                </a:solidFill>
              </a:rPr>
              <a:t>6</a:t>
            </a:r>
            <a:r>
              <a:rPr lang="sk-SK" dirty="0" smtClean="0">
                <a:solidFill>
                  <a:srgbClr val="002060"/>
                </a:solidFill>
              </a:rPr>
              <a:t>0 </a:t>
            </a:r>
            <a:r>
              <a:rPr lang="sk-SK" dirty="0">
                <a:solidFill>
                  <a:srgbClr val="002060"/>
                </a:solidFill>
              </a:rPr>
              <a:t>dm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4,3 </a:t>
            </a:r>
            <a:r>
              <a:rPr lang="sk-SK" dirty="0" smtClean="0">
                <a:solidFill>
                  <a:srgbClr val="002060"/>
                </a:solidFill>
              </a:rPr>
              <a:t>dm</a:t>
            </a:r>
            <a:r>
              <a:rPr lang="sk-SK" baseline="30000" dirty="0" smtClean="0">
                <a:solidFill>
                  <a:srgbClr val="002060"/>
                </a:solidFill>
              </a:rPr>
              <a:t>2 </a:t>
            </a:r>
            <a:r>
              <a:rPr lang="sk-SK" dirty="0" smtClean="0">
                <a:solidFill>
                  <a:srgbClr val="002060"/>
                </a:solidFill>
              </a:rPr>
              <a:t>=  </a:t>
            </a:r>
            <a:r>
              <a:rPr lang="sk-SK" dirty="0" smtClean="0">
                <a:solidFill>
                  <a:srgbClr val="002060"/>
                </a:solidFill>
              </a:rPr>
              <a:t>430 </a:t>
            </a:r>
            <a:r>
              <a:rPr lang="sk-SK" dirty="0" smtClean="0">
                <a:solidFill>
                  <a:srgbClr val="002060"/>
                </a:solidFill>
              </a:rPr>
              <a:t>cm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8 </a:t>
            </a:r>
            <a:r>
              <a:rPr lang="sk-SK" dirty="0">
                <a:solidFill>
                  <a:srgbClr val="002060"/>
                </a:solidFill>
              </a:rPr>
              <a:t>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0,08  </a:t>
            </a:r>
            <a:r>
              <a:rPr lang="sk-SK" dirty="0">
                <a:solidFill>
                  <a:srgbClr val="002060"/>
                </a:solidFill>
              </a:rPr>
              <a:t>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2,4 </a:t>
            </a:r>
            <a:r>
              <a:rPr lang="sk-SK" dirty="0">
                <a:solidFill>
                  <a:srgbClr val="002060"/>
                </a:solidFill>
              </a:rPr>
              <a:t>ha =  </a:t>
            </a:r>
            <a:r>
              <a:rPr lang="sk-SK" dirty="0" smtClean="0">
                <a:solidFill>
                  <a:srgbClr val="002060"/>
                </a:solidFill>
              </a:rPr>
              <a:t>0,024 km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00 </a:t>
            </a:r>
            <a:r>
              <a:rPr lang="sk-SK" dirty="0" smtClean="0">
                <a:solidFill>
                  <a:srgbClr val="002060"/>
                </a:solidFill>
              </a:rPr>
              <a:t>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 =  </a:t>
            </a:r>
            <a:r>
              <a:rPr lang="sk-SK" dirty="0" smtClean="0">
                <a:solidFill>
                  <a:srgbClr val="002060"/>
                </a:solidFill>
              </a:rPr>
              <a:t>0,02 </a:t>
            </a:r>
            <a:r>
              <a:rPr lang="sk-SK" dirty="0" smtClean="0">
                <a:solidFill>
                  <a:srgbClr val="00206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>
                <a:solidFill>
                  <a:srgbClr val="002060"/>
                </a:solidFill>
              </a:rPr>
              <a:t>7</a:t>
            </a:r>
            <a:r>
              <a:rPr lang="sk-SK" dirty="0" smtClean="0">
                <a:solidFill>
                  <a:srgbClr val="002060"/>
                </a:solidFill>
              </a:rPr>
              <a:t>0 </a:t>
            </a:r>
            <a:r>
              <a:rPr lang="sk-SK" dirty="0" smtClean="0">
                <a:solidFill>
                  <a:srgbClr val="002060"/>
                </a:solidFill>
              </a:rPr>
              <a:t>000m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0,07 </a:t>
            </a:r>
            <a:r>
              <a:rPr lang="sk-SK" dirty="0" smtClean="0">
                <a:solidFill>
                  <a:srgbClr val="002060"/>
                </a:solidFill>
              </a:rPr>
              <a:t>km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3300 </a:t>
            </a:r>
            <a:r>
              <a:rPr lang="sk-SK" dirty="0" smtClean="0">
                <a:solidFill>
                  <a:srgbClr val="002060"/>
                </a:solidFill>
              </a:rPr>
              <a:t>mm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0,33 </a:t>
            </a:r>
            <a:r>
              <a:rPr lang="sk-SK" dirty="0" smtClean="0">
                <a:solidFill>
                  <a:srgbClr val="002060"/>
                </a:solidFill>
              </a:rPr>
              <a:t>dm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932040" y="1340768"/>
            <a:ext cx="72008" cy="50405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004" y="62998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1. Doplň správne, aby platila rovnosť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141440"/>
          </a:xfrm>
        </p:spPr>
        <p:txBody>
          <a:bodyPr numCol="2"/>
          <a:lstStyle/>
          <a:p>
            <a:pPr marL="82296" indent="0">
              <a:buNone/>
            </a:pPr>
            <a:r>
              <a:rPr lang="sk-SK" dirty="0">
                <a:solidFill>
                  <a:srgbClr val="7030A0"/>
                </a:solidFill>
              </a:rPr>
              <a:t>7</a:t>
            </a:r>
            <a:r>
              <a:rPr lang="sk-SK" dirty="0" smtClean="0">
                <a:solidFill>
                  <a:srgbClr val="7030A0"/>
                </a:solidFill>
              </a:rPr>
              <a:t> 000 </a:t>
            </a:r>
            <a:r>
              <a:rPr lang="sk-SK" dirty="0">
                <a:solidFill>
                  <a:srgbClr val="7030A0"/>
                </a:solidFill>
              </a:rPr>
              <a:t>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 </a:t>
            </a:r>
            <a:r>
              <a:rPr lang="sk-SK" dirty="0" smtClean="0">
                <a:solidFill>
                  <a:srgbClr val="7030A0"/>
                </a:solidFill>
              </a:rPr>
              <a:t>      </a:t>
            </a:r>
            <a:r>
              <a:rPr lang="sk-SK" dirty="0">
                <a:solidFill>
                  <a:srgbClr val="7030A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>
                <a:solidFill>
                  <a:srgbClr val="7030A0"/>
                </a:solidFill>
              </a:rPr>
              <a:t>6</a:t>
            </a:r>
            <a:r>
              <a:rPr lang="sk-SK" dirty="0" smtClean="0">
                <a:solidFill>
                  <a:srgbClr val="7030A0"/>
                </a:solidFill>
              </a:rPr>
              <a:t>00 000 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=  </a:t>
            </a:r>
            <a:r>
              <a:rPr lang="sk-SK" dirty="0" smtClean="0">
                <a:solidFill>
                  <a:srgbClr val="7030A0"/>
                </a:solidFill>
              </a:rPr>
              <a:t>   </a:t>
            </a:r>
            <a:r>
              <a:rPr lang="sk-SK" dirty="0">
                <a:solidFill>
                  <a:srgbClr val="7030A0"/>
                </a:solidFill>
              </a:rPr>
              <a:t>km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1200 </a:t>
            </a:r>
            <a:r>
              <a:rPr lang="sk-SK" dirty="0">
                <a:solidFill>
                  <a:srgbClr val="7030A0"/>
                </a:solidFill>
              </a:rPr>
              <a:t>mm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r>
              <a:rPr lang="sk-SK" dirty="0">
                <a:solidFill>
                  <a:srgbClr val="7030A0"/>
                </a:solidFill>
              </a:rPr>
              <a:t> =  </a:t>
            </a:r>
            <a:r>
              <a:rPr lang="sk-SK" dirty="0" smtClean="0">
                <a:solidFill>
                  <a:srgbClr val="7030A0"/>
                </a:solidFill>
              </a:rPr>
              <a:t>     </a:t>
            </a:r>
            <a:r>
              <a:rPr lang="sk-SK" dirty="0">
                <a:solidFill>
                  <a:srgbClr val="7030A0"/>
                </a:solidFill>
              </a:rPr>
              <a:t>dm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5,5 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=            dm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endParaRPr lang="sk-SK" dirty="0" smtClean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sk-SK" i="1" dirty="0" smtClean="0">
                <a:solidFill>
                  <a:srgbClr val="7030A0"/>
                </a:solidFill>
              </a:rPr>
              <a:t>6</a:t>
            </a:r>
            <a:r>
              <a:rPr lang="sk-SK" dirty="0" smtClean="0">
                <a:solidFill>
                  <a:srgbClr val="7030A0"/>
                </a:solidFill>
              </a:rPr>
              <a:t>0 cm</a:t>
            </a:r>
            <a:r>
              <a:rPr lang="sk-SK" baseline="30000" dirty="0" smtClean="0">
                <a:solidFill>
                  <a:srgbClr val="7030A0"/>
                </a:solidFill>
              </a:rPr>
              <a:t>2</a:t>
            </a:r>
            <a:r>
              <a:rPr lang="sk-SK" dirty="0" smtClean="0">
                <a:solidFill>
                  <a:srgbClr val="7030A0"/>
                </a:solidFill>
              </a:rPr>
              <a:t> =          mm</a:t>
            </a:r>
            <a:r>
              <a:rPr lang="sk-SK" b="1" baseline="30000" dirty="0">
                <a:solidFill>
                  <a:srgbClr val="7030A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7 ha =                m</a:t>
            </a:r>
            <a:r>
              <a:rPr lang="sk-SK" baseline="30000" dirty="0">
                <a:solidFill>
                  <a:srgbClr val="7030A0"/>
                </a:solidFill>
              </a:rPr>
              <a:t>2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87624" y="4941168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00B050"/>
                </a:solidFill>
              </a:rPr>
              <a:t>2. </a:t>
            </a:r>
            <a:r>
              <a:rPr lang="sk-SK" sz="2800" dirty="0" smtClean="0">
                <a:solidFill>
                  <a:srgbClr val="00B050"/>
                </a:solidFill>
              </a:rPr>
              <a:t>Vypočítaj </a:t>
            </a:r>
            <a:r>
              <a:rPr lang="sk-SK" sz="2800" b="1" dirty="0" smtClean="0">
                <a:solidFill>
                  <a:srgbClr val="002060"/>
                </a:solidFill>
              </a:rPr>
              <a:t>objem kocky s</a:t>
            </a:r>
            <a:r>
              <a:rPr lang="sk-SK" sz="2800" dirty="0" smtClean="0">
                <a:solidFill>
                  <a:srgbClr val="00B050"/>
                </a:solidFill>
              </a:rPr>
              <a:t> hranou dlhou </a:t>
            </a:r>
            <a:r>
              <a:rPr lang="sk-SK" sz="2800" b="1" dirty="0" smtClean="0">
                <a:solidFill>
                  <a:srgbClr val="00B050"/>
                </a:solidFill>
              </a:rPr>
              <a:t>6,2 cm</a:t>
            </a:r>
            <a:r>
              <a:rPr lang="sk-SK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sk-SK" sz="2800" dirty="0" smtClean="0">
                <a:solidFill>
                  <a:srgbClr val="00B050"/>
                </a:solidFill>
              </a:rPr>
              <a:t>3. Vypočítaj </a:t>
            </a:r>
            <a:r>
              <a:rPr lang="sk-SK" sz="2800" b="1" dirty="0" smtClean="0">
                <a:solidFill>
                  <a:srgbClr val="FF0000"/>
                </a:solidFill>
              </a:rPr>
              <a:t>povrch kocky </a:t>
            </a:r>
            <a:r>
              <a:rPr lang="sk-SK" sz="2800" b="1" dirty="0" smtClean="0">
                <a:solidFill>
                  <a:srgbClr val="00B050"/>
                </a:solidFill>
              </a:rPr>
              <a:t>s</a:t>
            </a:r>
            <a:r>
              <a:rPr lang="sk-SK" sz="2800" dirty="0" smtClean="0">
                <a:solidFill>
                  <a:srgbClr val="00B050"/>
                </a:solidFill>
              </a:rPr>
              <a:t> hranou dlhou </a:t>
            </a:r>
            <a:r>
              <a:rPr lang="sk-SK" sz="2800" b="1" dirty="0" smtClean="0">
                <a:solidFill>
                  <a:srgbClr val="00B050"/>
                </a:solidFill>
              </a:rPr>
              <a:t>0,8 dm</a:t>
            </a:r>
            <a:r>
              <a:rPr lang="sk-SK" sz="2800" dirty="0" smtClean="0">
                <a:solidFill>
                  <a:srgbClr val="00B050"/>
                </a:solidFill>
              </a:rPr>
              <a:t>.</a:t>
            </a:r>
          </a:p>
          <a:p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87624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chemeClr val="accent4">
                    <a:lumMod val="75000"/>
                  </a:schemeClr>
                </a:solidFill>
              </a:rPr>
              <a:t>Samostatná práca</a:t>
            </a:r>
            <a:endParaRPr lang="sk-SK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327</Words>
  <Application>Microsoft Office PowerPoint</Application>
  <PresentationFormat>Prezentácia na obrazovke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Slnovrat</vt:lpstr>
      <vt:lpstr>JEDNOTKY OBSAHU  km2  ha   a   m2   dm2     cm2   mm2 </vt:lpstr>
      <vt:lpstr>Kontrola DÚ</vt:lpstr>
      <vt:lpstr>Opakovanie:</vt:lpstr>
      <vt:lpstr>Prezentácia programu PowerPoint</vt:lpstr>
      <vt:lpstr>Prezentácia programu PowerPoint</vt:lpstr>
      <vt:lpstr>Usporiadaj jednotky obsahu od najväčšej po najmenšiu</vt:lpstr>
      <vt:lpstr>Správne premeň jednotky obsahu</vt:lpstr>
      <vt:lpstr>Riešenie:</vt:lpstr>
      <vt:lpstr>1. Doplň správne, aby platila rovnosť</vt:lpstr>
      <vt:lpstr>Riešenie:  Oprav svojmu spolužiakovi a zapíš počet chýb. </vt:lpstr>
      <vt:lpstr>1. Doplň správne, aby platila rovnosť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VI.C</dc:creator>
  <cp:lastModifiedBy>VI.C</cp:lastModifiedBy>
  <cp:revision>20</cp:revision>
  <dcterms:created xsi:type="dcterms:W3CDTF">2013-02-12T17:03:27Z</dcterms:created>
  <dcterms:modified xsi:type="dcterms:W3CDTF">2013-02-13T21:25:26Z</dcterms:modified>
</cp:coreProperties>
</file>