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F60C-6554-40B6-8A14-E9EF2B99CA6B}" type="datetimeFigureOut">
              <a:rPr lang="sk-SK" smtClean="0"/>
              <a:t>15. 5. 2013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77A1905-B49C-47C4-9341-1CE70E21D6D7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F60C-6554-40B6-8A14-E9EF2B99CA6B}" type="datetimeFigureOut">
              <a:rPr lang="sk-SK" smtClean="0"/>
              <a:t>15. 5. 2013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1905-B49C-47C4-9341-1CE70E21D6D7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ĺž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77A1905-B49C-47C4-9341-1CE70E21D6D7}" type="slidenum">
              <a:rPr lang="sk-SK" smtClean="0"/>
              <a:t>‹#›</a:t>
            </a:fld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F60C-6554-40B6-8A14-E9EF2B99CA6B}" type="datetimeFigureOut">
              <a:rPr lang="sk-SK" smtClean="0"/>
              <a:t>15. 5. 2013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F60C-6554-40B6-8A14-E9EF2B99CA6B}" type="datetimeFigureOut">
              <a:rPr lang="sk-SK" smtClean="0"/>
              <a:t>15. 5. 2013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77A1905-B49C-47C4-9341-1CE70E21D6D7}" type="slidenum">
              <a:rPr lang="sk-SK" smtClean="0"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3" name="Obdĺž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ĺž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F60C-6554-40B6-8A14-E9EF2B99CA6B}" type="datetimeFigureOut">
              <a:rPr lang="sk-SK" smtClean="0"/>
              <a:t>15. 5. 2013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77A1905-B49C-47C4-9341-1CE70E21D6D7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4ACF60C-6554-40B6-8A14-E9EF2B99CA6B}" type="datetimeFigureOut">
              <a:rPr lang="sk-SK" smtClean="0"/>
              <a:t>15. 5. 2013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1905-B49C-47C4-9341-1CE70E21D6D7}" type="slidenum">
              <a:rPr lang="sk-SK" smtClean="0"/>
              <a:t>‹#›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obsah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obsah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ĺž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ĺž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ĺž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ĺž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F60C-6554-40B6-8A14-E9EF2B99CA6B}" type="datetimeFigureOut">
              <a:rPr lang="sk-SK" smtClean="0"/>
              <a:t>15. 5. 2013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obsah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6" name="Zástupný symbol obsah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77A1905-B49C-47C4-9341-1CE70E21D6D7}" type="slidenum">
              <a:rPr lang="sk-SK" smtClean="0"/>
              <a:t>‹#›</a:t>
            </a:fld>
            <a:endParaRPr lang="sk-SK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F60C-6554-40B6-8A14-E9EF2B99CA6B}" type="datetimeFigureOut">
              <a:rPr lang="sk-SK" smtClean="0"/>
              <a:t>15. 5. 2013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77A1905-B49C-47C4-9341-1CE70E21D6D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ĺž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ĺž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F60C-6554-40B6-8A14-E9EF2B99CA6B}" type="datetimeFigureOut">
              <a:rPr lang="sk-SK" smtClean="0"/>
              <a:t>15. 5. 2013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7A1905-B49C-47C4-9341-1CE70E21D6D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ĺž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ĺž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obsah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77A1905-B49C-47C4-9341-1CE70E21D6D7}" type="slidenum">
              <a:rPr lang="sk-SK" smtClean="0"/>
              <a:t>‹#›</a:t>
            </a:fld>
            <a:endParaRPr lang="sk-SK"/>
          </a:p>
        </p:txBody>
      </p:sp>
      <p:sp>
        <p:nvSpPr>
          <p:cNvPr id="21" name="Obdĺž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F60C-6554-40B6-8A14-E9EF2B99CA6B}" type="datetimeFigureOut">
              <a:rPr lang="sk-SK" smtClean="0"/>
              <a:t>15. 5. 2013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vná spojnic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ĺž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77A1905-B49C-47C4-9341-1CE70E21D6D7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22" name="Obdĺž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4ACF60C-6554-40B6-8A14-E9EF2B99CA6B}" type="datetimeFigureOut">
              <a:rPr lang="sk-SK" smtClean="0"/>
              <a:t>15. 5. 2013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4ACF60C-6554-40B6-8A14-E9EF2B99CA6B}" type="datetimeFigureOut">
              <a:rPr lang="sk-SK" smtClean="0"/>
              <a:t>15. 5. 2013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77A1905-B49C-47C4-9341-1CE70E21D6D7}" type="slidenum">
              <a:rPr lang="sk-SK" smtClean="0"/>
              <a:t>‹#›</a:t>
            </a:fld>
            <a:endParaRPr lang="sk-SK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-1332656" y="5981700"/>
            <a:ext cx="6400800" cy="1752600"/>
          </a:xfrm>
        </p:spPr>
        <p:txBody>
          <a:bodyPr/>
          <a:lstStyle/>
          <a:p>
            <a:r>
              <a:rPr lang="sk-SK" dirty="0" smtClean="0"/>
              <a:t>Mgr. </a:t>
            </a:r>
            <a:r>
              <a:rPr lang="sk-SK" dirty="0" err="1" smtClean="0"/>
              <a:t>Z.Burzová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KOMBINÁTORIKA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3538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01752" y="188640"/>
            <a:ext cx="8503920" cy="66693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 smtClean="0"/>
              <a:t>1.  Vytvor z troch kartičiek 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všetky trojciferné čísla.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i="1" u="sng" dirty="0" smtClean="0"/>
              <a:t>Riešenie: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	</a:t>
            </a:r>
            <a:r>
              <a:rPr lang="sk-SK" sz="3200" b="1" dirty="0" smtClean="0">
                <a:solidFill>
                  <a:srgbClr val="FF0000"/>
                </a:solidFill>
              </a:rPr>
              <a:t>345</a:t>
            </a:r>
          </a:p>
          <a:p>
            <a:pPr marL="0" indent="0">
              <a:buNone/>
            </a:pPr>
            <a:r>
              <a:rPr lang="sk-SK" sz="3200" b="1" dirty="0">
                <a:solidFill>
                  <a:srgbClr val="FF0000"/>
                </a:solidFill>
              </a:rPr>
              <a:t>	</a:t>
            </a:r>
            <a:r>
              <a:rPr lang="sk-SK" sz="3200" b="1" dirty="0" smtClean="0">
                <a:solidFill>
                  <a:srgbClr val="FF0000"/>
                </a:solidFill>
              </a:rPr>
              <a:t>	354</a:t>
            </a:r>
          </a:p>
          <a:p>
            <a:pPr marL="0" indent="0">
              <a:buNone/>
            </a:pPr>
            <a:r>
              <a:rPr lang="sk-SK" sz="3200" b="1" dirty="0">
                <a:solidFill>
                  <a:srgbClr val="FF0000"/>
                </a:solidFill>
              </a:rPr>
              <a:t>	</a:t>
            </a:r>
            <a:r>
              <a:rPr lang="sk-SK" sz="3200" b="1" dirty="0" smtClean="0">
                <a:solidFill>
                  <a:srgbClr val="FF0000"/>
                </a:solidFill>
              </a:rPr>
              <a:t>	435</a:t>
            </a:r>
          </a:p>
          <a:p>
            <a:pPr marL="0" indent="0">
              <a:buNone/>
            </a:pPr>
            <a:r>
              <a:rPr lang="sk-SK" sz="3200" b="1" dirty="0">
                <a:solidFill>
                  <a:srgbClr val="FF0000"/>
                </a:solidFill>
              </a:rPr>
              <a:t>	</a:t>
            </a:r>
            <a:r>
              <a:rPr lang="sk-SK" sz="3200" b="1" dirty="0" smtClean="0">
                <a:solidFill>
                  <a:srgbClr val="FF0000"/>
                </a:solidFill>
              </a:rPr>
              <a:t>	453</a:t>
            </a:r>
          </a:p>
          <a:p>
            <a:pPr marL="0" indent="0">
              <a:buNone/>
            </a:pPr>
            <a:r>
              <a:rPr lang="sk-SK" sz="3200" b="1" dirty="0">
                <a:solidFill>
                  <a:srgbClr val="FF0000"/>
                </a:solidFill>
              </a:rPr>
              <a:t>	</a:t>
            </a:r>
            <a:r>
              <a:rPr lang="sk-SK" sz="3200" b="1" dirty="0" smtClean="0">
                <a:solidFill>
                  <a:srgbClr val="FF0000"/>
                </a:solidFill>
              </a:rPr>
              <a:t>	534</a:t>
            </a:r>
          </a:p>
          <a:p>
            <a:pPr marL="0" indent="0">
              <a:buNone/>
            </a:pPr>
            <a:r>
              <a:rPr lang="sk-SK" sz="3200" b="1" dirty="0">
                <a:solidFill>
                  <a:srgbClr val="FF0000"/>
                </a:solidFill>
              </a:rPr>
              <a:t>	</a:t>
            </a:r>
            <a:r>
              <a:rPr lang="sk-SK" sz="3200" b="1" dirty="0" smtClean="0">
                <a:solidFill>
                  <a:srgbClr val="FF0000"/>
                </a:solidFill>
              </a:rPr>
              <a:t>	543</a:t>
            </a:r>
          </a:p>
          <a:p>
            <a:pPr marL="0" indent="0">
              <a:buNone/>
            </a:pPr>
            <a:endParaRPr lang="sk-SK" sz="3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sz="2600" b="1" dirty="0" smtClean="0"/>
              <a:t>Z troch kartičiek sme vytvorili 6 rôznych trojciferných čísel.</a:t>
            </a:r>
            <a:endParaRPr lang="sk-SK" sz="2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88640"/>
            <a:ext cx="2427337" cy="985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659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01752" y="116632"/>
            <a:ext cx="8734744" cy="6912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 smtClean="0"/>
              <a:t>2. Z číslic 1 ; 2 ; 3 vypíš všetky trojciferné čísla s opakovaním. Použi stromovú štruktúru.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i="1" u="sng" dirty="0" smtClean="0"/>
              <a:t>Riešenie:</a:t>
            </a:r>
            <a:r>
              <a:rPr lang="sk-SK" dirty="0" smtClean="0"/>
              <a:t> </a:t>
            </a:r>
            <a:r>
              <a:rPr lang="sk-SK" b="1" dirty="0" smtClean="0">
                <a:solidFill>
                  <a:srgbClr val="FF0000"/>
                </a:solidFill>
              </a:rPr>
              <a:t>9</a:t>
            </a:r>
            <a:r>
              <a:rPr lang="sk-SK" dirty="0" smtClean="0">
                <a:solidFill>
                  <a:srgbClr val="FF0000"/>
                </a:solidFill>
              </a:rPr>
              <a:t> možností + </a:t>
            </a:r>
            <a:r>
              <a:rPr lang="sk-SK" b="1" dirty="0" smtClean="0">
                <a:solidFill>
                  <a:srgbClr val="FF0000"/>
                </a:solidFill>
              </a:rPr>
              <a:t>9</a:t>
            </a:r>
            <a:r>
              <a:rPr lang="sk-SK" dirty="0" smtClean="0">
                <a:solidFill>
                  <a:srgbClr val="FF0000"/>
                </a:solidFill>
              </a:rPr>
              <a:t> možností + </a:t>
            </a:r>
            <a:r>
              <a:rPr lang="sk-SK" b="1" dirty="0" smtClean="0">
                <a:solidFill>
                  <a:srgbClr val="FF0000"/>
                </a:solidFill>
              </a:rPr>
              <a:t>9</a:t>
            </a:r>
            <a:r>
              <a:rPr lang="sk-SK" dirty="0" smtClean="0">
                <a:solidFill>
                  <a:srgbClr val="FF0000"/>
                </a:solidFill>
              </a:rPr>
              <a:t> možností = </a:t>
            </a:r>
            <a:r>
              <a:rPr lang="sk-SK" b="1" dirty="0" smtClean="0">
                <a:solidFill>
                  <a:srgbClr val="FF0000"/>
                </a:solidFill>
              </a:rPr>
              <a:t>27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Spolu možno </a:t>
            </a:r>
            <a:r>
              <a:rPr lang="sk-SK" b="1" dirty="0" smtClean="0">
                <a:solidFill>
                  <a:srgbClr val="FF0000"/>
                </a:solidFill>
              </a:rPr>
              <a:t>vytvoriť 27 rôznych </a:t>
            </a:r>
            <a:r>
              <a:rPr lang="sk-SK" dirty="0" smtClean="0"/>
              <a:t>trojciferných čísel.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03419"/>
            <a:ext cx="1704975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103419"/>
            <a:ext cx="17907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5" y="2136756"/>
            <a:ext cx="1647825" cy="401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ál 3"/>
          <p:cNvSpPr/>
          <p:nvPr/>
        </p:nvSpPr>
        <p:spPr>
          <a:xfrm>
            <a:off x="611560" y="3789040"/>
            <a:ext cx="432048" cy="352729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3491880" y="3789039"/>
            <a:ext cx="432048" cy="352729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vál 8"/>
          <p:cNvSpPr/>
          <p:nvPr/>
        </p:nvSpPr>
        <p:spPr>
          <a:xfrm>
            <a:off x="6843231" y="3784057"/>
            <a:ext cx="432048" cy="352729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414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01752" y="116632"/>
            <a:ext cx="8503920" cy="6912768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3. Koľkými rôznymi možnostiami oblečenia môžeš prísť do školy, ak máš doma </a:t>
            </a:r>
            <a:r>
              <a:rPr lang="sk-SK" b="1" dirty="0" smtClean="0">
                <a:solidFill>
                  <a:srgbClr val="002060"/>
                </a:solidFill>
              </a:rPr>
              <a:t>6 druhov nohavíc </a:t>
            </a:r>
            <a:r>
              <a:rPr lang="sk-SK" dirty="0" smtClean="0"/>
              <a:t>a </a:t>
            </a:r>
            <a:r>
              <a:rPr lang="sk-SK" b="1" dirty="0" smtClean="0">
                <a:solidFill>
                  <a:srgbClr val="00B050"/>
                </a:solidFill>
              </a:rPr>
              <a:t>5 rôznych tričiek ?</a:t>
            </a:r>
          </a:p>
          <a:p>
            <a:pPr marL="0" indent="0">
              <a:buNone/>
            </a:pPr>
            <a:r>
              <a:rPr lang="sk-SK" i="1" u="sng" dirty="0" smtClean="0"/>
              <a:t>Riešenie: </a:t>
            </a:r>
          </a:p>
          <a:p>
            <a:pPr marL="0" indent="0">
              <a:buNone/>
            </a:pPr>
            <a:r>
              <a:rPr lang="sk-SK" b="1" u="sng" dirty="0" smtClean="0">
                <a:solidFill>
                  <a:srgbClr val="002060"/>
                </a:solidFill>
              </a:rPr>
              <a:t>NOHAVICE	</a:t>
            </a:r>
            <a:r>
              <a:rPr lang="sk-SK" b="1" u="sng" dirty="0" smtClean="0">
                <a:solidFill>
                  <a:srgbClr val="00B050"/>
                </a:solidFill>
              </a:rPr>
              <a:t>TRIČKÁ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Modré		R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B			P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Z			B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H			M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F			Z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Č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6 . 5 = 30 </a:t>
            </a:r>
            <a:r>
              <a:rPr lang="sk-SK" dirty="0" smtClean="0"/>
              <a:t>rôznych kombinácii oblečenia</a:t>
            </a:r>
            <a:endParaRPr lang="sk-SK" dirty="0"/>
          </a:p>
        </p:txBody>
      </p:sp>
      <p:sp>
        <p:nvSpPr>
          <p:cNvPr id="4" name="Ovál 3"/>
          <p:cNvSpPr/>
          <p:nvPr/>
        </p:nvSpPr>
        <p:spPr>
          <a:xfrm>
            <a:off x="1187624" y="2420888"/>
            <a:ext cx="1224136" cy="504056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6" name="Rovná spojovacia šípka 5"/>
          <p:cNvCxnSpPr/>
          <p:nvPr/>
        </p:nvCxnSpPr>
        <p:spPr>
          <a:xfrm>
            <a:off x="2555776" y="2672916"/>
            <a:ext cx="136815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ovacia šípka 7"/>
          <p:cNvCxnSpPr/>
          <p:nvPr/>
        </p:nvCxnSpPr>
        <p:spPr>
          <a:xfrm>
            <a:off x="2411760" y="2825316"/>
            <a:ext cx="1512168" cy="3156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ovacia šípka 10"/>
          <p:cNvCxnSpPr/>
          <p:nvPr/>
        </p:nvCxnSpPr>
        <p:spPr>
          <a:xfrm>
            <a:off x="2277414" y="2924944"/>
            <a:ext cx="1646514" cy="72008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ovacia šípka 12"/>
          <p:cNvCxnSpPr/>
          <p:nvPr/>
        </p:nvCxnSpPr>
        <p:spPr>
          <a:xfrm>
            <a:off x="2277414" y="2983142"/>
            <a:ext cx="1646514" cy="109393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ovacia šípka 14"/>
          <p:cNvCxnSpPr/>
          <p:nvPr/>
        </p:nvCxnSpPr>
        <p:spPr>
          <a:xfrm>
            <a:off x="2024100" y="2983142"/>
            <a:ext cx="1899828" cy="159798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990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01752" y="188640"/>
            <a:ext cx="8842248" cy="5910408"/>
          </a:xfrm>
        </p:spPr>
        <p:txBody>
          <a:bodyPr/>
          <a:lstStyle/>
          <a:p>
            <a:pPr marL="0" indent="0">
              <a:buNone/>
            </a:pPr>
            <a:r>
              <a:rPr lang="sk-SK" b="1" dirty="0" smtClean="0">
                <a:solidFill>
                  <a:srgbClr val="7030A0"/>
                </a:solidFill>
              </a:rPr>
              <a:t>4. Stretli sa štyria priatelia. Podali si ruku každý s každým. Koľko podaní rúk to bolo spolu ?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i="1" u="sng" dirty="0" smtClean="0"/>
              <a:t>Riešenie: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>
                <a:solidFill>
                  <a:srgbClr val="FF0000"/>
                </a:solidFill>
              </a:rPr>
              <a:t>Adam	</a:t>
            </a:r>
            <a:r>
              <a:rPr lang="sk-SK" dirty="0" smtClean="0"/>
              <a:t>	</a:t>
            </a:r>
            <a:r>
              <a:rPr lang="sk-SK" dirty="0" smtClean="0">
                <a:solidFill>
                  <a:srgbClr val="002060"/>
                </a:solidFill>
              </a:rPr>
              <a:t>Michal</a:t>
            </a:r>
            <a:r>
              <a:rPr lang="sk-SK" dirty="0" smtClean="0"/>
              <a:t>	</a:t>
            </a:r>
            <a:r>
              <a:rPr lang="sk-SK" b="1" dirty="0" smtClean="0">
                <a:solidFill>
                  <a:srgbClr val="00B050"/>
                </a:solidFill>
              </a:rPr>
              <a:t>Ferko	</a:t>
            </a:r>
            <a:r>
              <a:rPr lang="sk-SK" dirty="0" smtClean="0"/>
              <a:t>Jakub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Adam mal 3 </a:t>
            </a:r>
            <a:r>
              <a:rPr lang="sk-SK" dirty="0" smtClean="0"/>
              <a:t>podania rúk + 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2060"/>
                </a:solidFill>
              </a:rPr>
              <a:t>Michal mal 2 </a:t>
            </a:r>
            <a:r>
              <a:rPr lang="sk-SK" dirty="0" smtClean="0"/>
              <a:t>podania rúk +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Ferko mal 1 </a:t>
            </a:r>
            <a:r>
              <a:rPr lang="sk-SK" dirty="0" smtClean="0"/>
              <a:t>podanie rúk = </a:t>
            </a:r>
            <a:r>
              <a:rPr lang="sk-SK" b="1" dirty="0" smtClean="0">
                <a:solidFill>
                  <a:srgbClr val="7030A0"/>
                </a:solidFill>
              </a:rPr>
              <a:t>6 podaní rúk</a:t>
            </a:r>
            <a:endParaRPr lang="sk-SK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60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01752" y="116632"/>
            <a:ext cx="8503920" cy="6480720"/>
          </a:xfrm>
        </p:spPr>
        <p:txBody>
          <a:bodyPr/>
          <a:lstStyle/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5. Do hokejového turnaja sa prihlásilo 5 mužstiev. Koľko zápasov odohrajú, ak budú hrať systémom každý s každým.</a:t>
            </a:r>
          </a:p>
          <a:p>
            <a:pPr marL="0" indent="0">
              <a:buNone/>
            </a:pPr>
            <a:r>
              <a:rPr lang="sk-SK" i="1" u="sng" dirty="0" smtClean="0"/>
              <a:t>Riešenie:</a:t>
            </a:r>
          </a:p>
          <a:p>
            <a:pPr marL="0" indent="0">
              <a:buNone/>
            </a:pPr>
            <a:endParaRPr lang="sk-SK" i="1" u="sng" dirty="0"/>
          </a:p>
          <a:p>
            <a:pPr marL="0" indent="0">
              <a:buNone/>
            </a:pPr>
            <a:endParaRPr lang="sk-SK" i="1" u="sng" dirty="0" smtClean="0"/>
          </a:p>
          <a:p>
            <a:pPr marL="0" indent="0">
              <a:buNone/>
            </a:pPr>
            <a:endParaRPr lang="sk-SK" i="1" u="sng" dirty="0"/>
          </a:p>
          <a:p>
            <a:pPr marL="0" indent="0">
              <a:buNone/>
            </a:pPr>
            <a:endParaRPr lang="sk-SK" i="1" u="sng" dirty="0" smtClean="0"/>
          </a:p>
          <a:p>
            <a:pPr marL="0" indent="0">
              <a:buNone/>
            </a:pPr>
            <a:endParaRPr lang="sk-SK" i="1" u="sng" dirty="0"/>
          </a:p>
          <a:p>
            <a:pPr marL="0" indent="0">
              <a:buNone/>
            </a:pPr>
            <a:endParaRPr lang="sk-SK" i="1" u="sng" dirty="0" smtClean="0"/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Ak budú hrať každý s každým len raz, tak spolu odohrajú 10 zápasov.</a:t>
            </a:r>
          </a:p>
          <a:p>
            <a:pPr marL="0" indent="0">
              <a:buNone/>
            </a:pPr>
            <a:endParaRPr lang="sk-SK" b="1" dirty="0">
              <a:solidFill>
                <a:srgbClr val="00B050"/>
              </a:solidFill>
            </a:endParaRPr>
          </a:p>
        </p:txBody>
      </p:sp>
      <p:graphicFrame>
        <p:nvGraphicFramePr>
          <p:cNvPr id="6" name="Tabuľ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171674"/>
              </p:ext>
            </p:extLst>
          </p:nvPr>
        </p:nvGraphicFramePr>
        <p:xfrm>
          <a:off x="1835698" y="1916832"/>
          <a:ext cx="4231092" cy="27825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4883"/>
                <a:gridCol w="704883"/>
                <a:gridCol w="704883"/>
                <a:gridCol w="704883"/>
                <a:gridCol w="705780"/>
                <a:gridCol w="705780"/>
              </a:tblGrid>
              <a:tr h="468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1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2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3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4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5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8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1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x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x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x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x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2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x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x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8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3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x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x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4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x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43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5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38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464096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SAMOSTATNÁ PRÁCA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07504" y="692696"/>
            <a:ext cx="9217024" cy="597666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k-SK" dirty="0" smtClean="0">
                <a:solidFill>
                  <a:srgbClr val="FF0000"/>
                </a:solidFill>
              </a:rPr>
              <a:t>1.Vytvor </a:t>
            </a:r>
            <a:r>
              <a:rPr lang="sk-SK" dirty="0">
                <a:solidFill>
                  <a:srgbClr val="FF0000"/>
                </a:solidFill>
              </a:rPr>
              <a:t>z troch </a:t>
            </a:r>
            <a:r>
              <a:rPr lang="sk-SK" dirty="0" smtClean="0">
                <a:solidFill>
                  <a:srgbClr val="FF0000"/>
                </a:solidFill>
              </a:rPr>
              <a:t>kartičiek 5 , 8 , 9 </a:t>
            </a:r>
            <a:r>
              <a:rPr lang="sk-SK" dirty="0">
                <a:solidFill>
                  <a:srgbClr val="FF0000"/>
                </a:solidFill>
              </a:rPr>
              <a:t>všetky </a:t>
            </a:r>
            <a:r>
              <a:rPr lang="sk-SK" dirty="0" smtClean="0">
                <a:solidFill>
                  <a:srgbClr val="FF0000"/>
                </a:solidFill>
              </a:rPr>
              <a:t>dvojciferné čísla.</a:t>
            </a:r>
          </a:p>
          <a:p>
            <a:pPr marL="0" indent="0">
              <a:buNone/>
            </a:pPr>
            <a:r>
              <a:rPr lang="sk-SK" dirty="0" smtClean="0"/>
              <a:t>2.</a:t>
            </a:r>
            <a:r>
              <a:rPr lang="sk-SK" dirty="0"/>
              <a:t> </a:t>
            </a:r>
            <a:r>
              <a:rPr lang="sk-SK" b="1" dirty="0"/>
              <a:t>Z číslic </a:t>
            </a:r>
            <a:r>
              <a:rPr lang="sk-SK" b="1" dirty="0" smtClean="0"/>
              <a:t>4; 5; 6 </a:t>
            </a:r>
            <a:r>
              <a:rPr lang="sk-SK" b="1" dirty="0"/>
              <a:t>vypíš všetky trojciferné čísla s </a:t>
            </a:r>
            <a:r>
              <a:rPr lang="sk-SK" b="1" dirty="0" smtClean="0"/>
              <a:t>  </a:t>
            </a:r>
          </a:p>
          <a:p>
            <a:pPr marL="0" indent="0">
              <a:buNone/>
            </a:pPr>
            <a:r>
              <a:rPr lang="sk-SK" b="1" dirty="0"/>
              <a:t> </a:t>
            </a:r>
            <a:r>
              <a:rPr lang="sk-SK" b="1" dirty="0" smtClean="0"/>
              <a:t>   opakovaním</a:t>
            </a:r>
            <a:r>
              <a:rPr lang="sk-SK" b="1" dirty="0"/>
              <a:t>. Použi stromovú štruktúru</a:t>
            </a:r>
            <a:r>
              <a:rPr lang="sk-SK" b="1" dirty="0" smtClean="0"/>
              <a:t>.</a:t>
            </a:r>
          </a:p>
          <a:p>
            <a:pPr marL="0" indent="0">
              <a:buNone/>
            </a:pPr>
            <a:r>
              <a:rPr lang="sk-SK" b="1" dirty="0" smtClean="0"/>
              <a:t>3. Predavačka má vo výklade obliecť figurínu. Koľko rôznych kombinácii oblečenia figuríny má predavačka, ak má len 4 rôzne sukne a 6 rôznych tričiek</a:t>
            </a:r>
            <a:r>
              <a:rPr lang="sk-SK" dirty="0" smtClean="0"/>
              <a:t>.</a:t>
            </a:r>
          </a:p>
          <a:p>
            <a:pPr marL="0" indent="0">
              <a:buNone/>
            </a:pPr>
            <a:r>
              <a:rPr lang="sk-SK" dirty="0" smtClean="0"/>
              <a:t>4.</a:t>
            </a:r>
            <a:r>
              <a:rPr lang="sk-SK" b="1" dirty="0">
                <a:solidFill>
                  <a:srgbClr val="7030A0"/>
                </a:solidFill>
              </a:rPr>
              <a:t> Stretli sa </a:t>
            </a:r>
            <a:r>
              <a:rPr lang="sk-SK" b="1" dirty="0" smtClean="0">
                <a:solidFill>
                  <a:srgbClr val="7030A0"/>
                </a:solidFill>
              </a:rPr>
              <a:t>piati kamaráti. </a:t>
            </a:r>
            <a:r>
              <a:rPr lang="sk-SK" b="1" dirty="0">
                <a:solidFill>
                  <a:srgbClr val="7030A0"/>
                </a:solidFill>
              </a:rPr>
              <a:t>Podali si ruku každý s každým. Koľko podaní rúk to bolo spolu </a:t>
            </a:r>
            <a:r>
              <a:rPr lang="sk-SK" b="1" dirty="0" smtClean="0">
                <a:solidFill>
                  <a:srgbClr val="7030A0"/>
                </a:solidFill>
              </a:rPr>
              <a:t>?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7030A0"/>
                </a:solidFill>
              </a:rPr>
              <a:t>5.</a:t>
            </a:r>
            <a:r>
              <a:rPr lang="sk-SK" b="1" dirty="0">
                <a:solidFill>
                  <a:srgbClr val="00B050"/>
                </a:solidFill>
              </a:rPr>
              <a:t> Do </a:t>
            </a:r>
            <a:r>
              <a:rPr lang="sk-SK" b="1" dirty="0" smtClean="0">
                <a:solidFill>
                  <a:srgbClr val="00B050"/>
                </a:solidFill>
              </a:rPr>
              <a:t>futbalového </a:t>
            </a:r>
            <a:r>
              <a:rPr lang="sk-SK" b="1" dirty="0">
                <a:solidFill>
                  <a:srgbClr val="00B050"/>
                </a:solidFill>
              </a:rPr>
              <a:t>turnaja sa prihlásilo </a:t>
            </a:r>
            <a:r>
              <a:rPr lang="sk-SK" b="1" dirty="0" smtClean="0">
                <a:solidFill>
                  <a:srgbClr val="00B050"/>
                </a:solidFill>
              </a:rPr>
              <a:t>10 </a:t>
            </a:r>
            <a:r>
              <a:rPr lang="sk-SK" b="1" dirty="0">
                <a:solidFill>
                  <a:srgbClr val="00B050"/>
                </a:solidFill>
              </a:rPr>
              <a:t>mužstiev. Koľko zápasov odohrajú, ak budú hrať systémom každý s každým.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7030A0"/>
                </a:solidFill>
              </a:rPr>
              <a:t>6. Do akej výšky siaha voda v bazéne, ak je v ňom 36000 litrov vody a dĺžka bazéna meria 4,8m a šírka 3 m.</a:t>
            </a:r>
            <a:endParaRPr lang="sk-SK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514350" indent="-514350">
              <a:buAutoNum type="arabicPeriod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9843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čiansky">
  <a:themeElements>
    <a:clrScheme name="Občiansky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bčiansky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bčiansky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89</TotalTime>
  <Words>298</Words>
  <Application>Microsoft Office PowerPoint</Application>
  <PresentationFormat>Prezentácia na obrazovke (4:3)</PresentationFormat>
  <Paragraphs>101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Občiansky</vt:lpstr>
      <vt:lpstr>KOMBINÁTORIKA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SAMOSTATNÁ PRÁCA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KOMBINÁTORIKA</dc:title>
  <dc:creator>VI.C</dc:creator>
  <cp:lastModifiedBy>VI.C</cp:lastModifiedBy>
  <cp:revision>10</cp:revision>
  <dcterms:created xsi:type="dcterms:W3CDTF">2013-05-15T15:22:16Z</dcterms:created>
  <dcterms:modified xsi:type="dcterms:W3CDTF">2013-05-15T16:52:14Z</dcterms:modified>
</cp:coreProperties>
</file>