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297A-E30E-40FB-8150-5E1C4D3283A0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EAF8-378D-4EA9-8D9E-7C3B7E9A87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220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297A-E30E-40FB-8150-5E1C4D3283A0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EAF8-378D-4EA9-8D9E-7C3B7E9A87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06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297A-E30E-40FB-8150-5E1C4D3283A0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EAF8-378D-4EA9-8D9E-7C3B7E9A87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517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297A-E30E-40FB-8150-5E1C4D3283A0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EAF8-378D-4EA9-8D9E-7C3B7E9A87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847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297A-E30E-40FB-8150-5E1C4D3283A0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EAF8-378D-4EA9-8D9E-7C3B7E9A87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807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297A-E30E-40FB-8150-5E1C4D3283A0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EAF8-378D-4EA9-8D9E-7C3B7E9A87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953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297A-E30E-40FB-8150-5E1C4D3283A0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EAF8-378D-4EA9-8D9E-7C3B7E9A87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149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297A-E30E-40FB-8150-5E1C4D3283A0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EAF8-378D-4EA9-8D9E-7C3B7E9A87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227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297A-E30E-40FB-8150-5E1C4D3283A0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EAF8-378D-4EA9-8D9E-7C3B7E9A87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186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297A-E30E-40FB-8150-5E1C4D3283A0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EAF8-378D-4EA9-8D9E-7C3B7E9A87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161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297A-E30E-40FB-8150-5E1C4D3283A0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EAF8-378D-4EA9-8D9E-7C3B7E9A87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664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8297A-E30E-40FB-8150-5E1C4D3283A0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7EAF8-378D-4EA9-8D9E-7C3B7E9A87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774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sk-SK" sz="6000" b="1" dirty="0" smtClean="0"/>
              <a:t>Mierka plánu a mapy</a:t>
            </a:r>
            <a:endParaRPr lang="sk-SK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188640" y="5981700"/>
            <a:ext cx="6400800" cy="1752600"/>
          </a:xfrm>
        </p:spPr>
        <p:txBody>
          <a:bodyPr>
            <a:normAutofit/>
          </a:bodyPr>
          <a:lstStyle/>
          <a:p>
            <a:r>
              <a:rPr lang="sk-SK" sz="1800" dirty="0" smtClean="0"/>
              <a:t>Mgr. </a:t>
            </a:r>
            <a:r>
              <a:rPr lang="sk-SK" sz="1800" dirty="0" err="1" smtClean="0"/>
              <a:t>Z.Burzová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167386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612774" y="476672"/>
            <a:ext cx="8063681" cy="83099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/>
              <a:t>Zisti mierku mapy na ktorej je vzdialenosť </a:t>
            </a:r>
            <a:r>
              <a:rPr lang="sk-SK" sz="2400" b="1" dirty="0" smtClean="0"/>
              <a:t>1,2 </a:t>
            </a:r>
            <a:r>
              <a:rPr lang="sk-SK" sz="2400" b="1" dirty="0"/>
              <a:t>km znázornená dĺžkou </a:t>
            </a:r>
            <a:r>
              <a:rPr lang="sk-SK" sz="2400" b="1" dirty="0" smtClean="0"/>
              <a:t>2 </a:t>
            </a:r>
            <a:r>
              <a:rPr lang="sk-SK" sz="2400" b="1" dirty="0"/>
              <a:t>cm.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2123728" y="1700808"/>
            <a:ext cx="345598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 smtClean="0"/>
              <a:t>1,2 </a:t>
            </a:r>
            <a:r>
              <a:rPr lang="sk-SK" sz="2400" b="1" dirty="0"/>
              <a:t>km = </a:t>
            </a:r>
            <a:r>
              <a:rPr lang="sk-SK" sz="2400" b="1" dirty="0" smtClean="0"/>
              <a:t>120 </a:t>
            </a:r>
            <a:r>
              <a:rPr lang="sk-SK" sz="2400" b="1" dirty="0"/>
              <a:t>000cm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1833586" y="4149080"/>
            <a:ext cx="5472608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 smtClean="0"/>
              <a:t>Skutočnosť je 60 000 krát zmenšená do mapy</a:t>
            </a:r>
            <a:endParaRPr lang="sk-SK" sz="2400" b="1" dirty="0"/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1691680" y="2739652"/>
            <a:ext cx="5434878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 smtClean="0">
                <a:solidFill>
                  <a:srgbClr val="FF0000"/>
                </a:solidFill>
              </a:rPr>
              <a:t>120 </a:t>
            </a:r>
            <a:r>
              <a:rPr lang="sk-SK" sz="2400" b="1" dirty="0">
                <a:solidFill>
                  <a:srgbClr val="FF0000"/>
                </a:solidFill>
              </a:rPr>
              <a:t>000 </a:t>
            </a:r>
            <a:r>
              <a:rPr lang="sk-SK" sz="2400" b="1" dirty="0" smtClean="0">
                <a:solidFill>
                  <a:srgbClr val="FF0000"/>
                </a:solidFill>
              </a:rPr>
              <a:t>: 2 </a:t>
            </a:r>
            <a:r>
              <a:rPr lang="sk-SK" sz="2400" b="1" dirty="0" smtClean="0"/>
              <a:t>= 60 000 krát</a:t>
            </a:r>
            <a:endParaRPr lang="sk-SK" sz="24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979700" y="5733256"/>
            <a:ext cx="446450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Mierka mapy je 1 : 60 000</a:t>
            </a:r>
            <a:endParaRPr lang="sk-SK" sz="2800" b="1" dirty="0"/>
          </a:p>
        </p:txBody>
      </p:sp>
      <p:cxnSp>
        <p:nvCxnSpPr>
          <p:cNvPr id="9" name="Rovná spojovacia šípka 8"/>
          <p:cNvCxnSpPr/>
          <p:nvPr/>
        </p:nvCxnSpPr>
        <p:spPr>
          <a:xfrm flipH="1">
            <a:off x="3563888" y="3284984"/>
            <a:ext cx="845231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19872" y="5085184"/>
            <a:ext cx="0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96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sk-SK" b="1" dirty="0" smtClean="0"/>
              <a:t>Domáca úloha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 smtClean="0"/>
              <a:t>1.</a:t>
            </a:r>
            <a:r>
              <a:rPr lang="sk-SK" b="1" dirty="0" smtClean="0"/>
              <a:t> </a:t>
            </a:r>
            <a:r>
              <a:rPr lang="sk-SK" sz="2800" b="1" dirty="0" smtClean="0"/>
              <a:t>Zisti mierku mapy na ktorej je vzdialenosť 72 km   </a:t>
            </a:r>
          </a:p>
          <a:p>
            <a:pPr marL="0" indent="0">
              <a:buNone/>
            </a:pPr>
            <a:r>
              <a:rPr lang="sk-SK" sz="2800" b="1" dirty="0" smtClean="0"/>
              <a:t>      znázornená dĺžkou 8 cm.</a:t>
            </a:r>
          </a:p>
          <a:p>
            <a:pPr marL="0" indent="0">
              <a:buNone/>
            </a:pPr>
            <a:r>
              <a:rPr lang="sk-SK" sz="2800" b="1" dirty="0" smtClean="0">
                <a:solidFill>
                  <a:srgbClr val="002060"/>
                </a:solidFill>
              </a:rPr>
              <a:t>2. Vzdušná vzdialenosť  z Trenčína do Nitry je 36 km. </a:t>
            </a:r>
          </a:p>
          <a:p>
            <a:pPr marL="0" indent="0">
              <a:buNone/>
            </a:pPr>
            <a:r>
              <a:rPr lang="sk-SK" sz="2800" b="1" dirty="0" smtClean="0">
                <a:solidFill>
                  <a:srgbClr val="002060"/>
                </a:solidFill>
              </a:rPr>
              <a:t>    Aká dlhá úsečka bude predstavovať túto vzdialenosť 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002060"/>
                </a:solidFill>
              </a:rPr>
              <a:t> </a:t>
            </a:r>
            <a:r>
              <a:rPr lang="sk-SK" sz="2800" b="1" dirty="0" smtClean="0">
                <a:solidFill>
                  <a:srgbClr val="002060"/>
                </a:solidFill>
              </a:rPr>
              <a:t>   na mape s mierkou 1 : 600 000</a:t>
            </a:r>
          </a:p>
          <a:p>
            <a:pPr marL="0" indent="0">
              <a:buNone/>
            </a:pPr>
            <a:r>
              <a:rPr lang="sk-SK" sz="2800" dirty="0" smtClean="0">
                <a:solidFill>
                  <a:srgbClr val="FF0000"/>
                </a:solidFill>
              </a:rPr>
              <a:t>3. </a:t>
            </a:r>
            <a:r>
              <a:rPr lang="sk-SK" sz="2800" b="1" dirty="0">
                <a:solidFill>
                  <a:srgbClr val="FF0000"/>
                </a:solidFill>
              </a:rPr>
              <a:t>Na mape </a:t>
            </a:r>
            <a:r>
              <a:rPr lang="sk-SK" sz="2800" b="1" dirty="0"/>
              <a:t>Slovenska je vzdušná vzdialenosť  medzi </a:t>
            </a:r>
            <a:endParaRPr lang="sk-SK" sz="2800" b="1" dirty="0" smtClean="0"/>
          </a:p>
          <a:p>
            <a:pPr marL="0" indent="0">
              <a:buNone/>
            </a:pPr>
            <a:r>
              <a:rPr lang="sk-SK" sz="2800" b="1" dirty="0"/>
              <a:t> </a:t>
            </a:r>
            <a:r>
              <a:rPr lang="sk-SK" sz="2800" b="1" dirty="0" smtClean="0"/>
              <a:t>   Bratislavou </a:t>
            </a:r>
            <a:r>
              <a:rPr lang="sk-SK" sz="2800" b="1" dirty="0"/>
              <a:t>a Nitrou znázornená úsečkou dlhou </a:t>
            </a:r>
            <a:r>
              <a:rPr lang="sk-SK" sz="2800" b="1" dirty="0" smtClean="0">
                <a:solidFill>
                  <a:srgbClr val="FF0000"/>
                </a:solidFill>
              </a:rPr>
              <a:t>5,5 </a:t>
            </a:r>
            <a:r>
              <a:rPr lang="sk-SK" sz="2800" b="1" dirty="0">
                <a:solidFill>
                  <a:srgbClr val="FF0000"/>
                </a:solidFill>
              </a:rPr>
              <a:t>cm</a:t>
            </a:r>
            <a:r>
              <a:rPr lang="sk-SK" sz="2800" b="1" dirty="0"/>
              <a:t>. </a:t>
            </a:r>
            <a:endParaRPr lang="sk-SK" sz="2800" b="1" dirty="0" smtClean="0"/>
          </a:p>
          <a:p>
            <a:pPr marL="0" indent="0">
              <a:buNone/>
            </a:pPr>
            <a:r>
              <a:rPr lang="sk-SK" sz="2800" b="1" dirty="0"/>
              <a:t> </a:t>
            </a:r>
            <a:r>
              <a:rPr lang="sk-SK" sz="2800" b="1" dirty="0" smtClean="0"/>
              <a:t>  Mierka </a:t>
            </a:r>
            <a:r>
              <a:rPr lang="sk-SK" sz="2800" b="1" dirty="0"/>
              <a:t>mapy je 1 </a:t>
            </a:r>
            <a:r>
              <a:rPr lang="sk-SK" sz="2800" b="1" dirty="0" smtClean="0"/>
              <a:t>: 1 </a:t>
            </a:r>
            <a:r>
              <a:rPr lang="sk-SK" sz="2800" b="1" dirty="0"/>
              <a:t>000 000. Aká je táto vzdialenosť v </a:t>
            </a:r>
            <a:endParaRPr lang="sk-SK" sz="2800" b="1" dirty="0" smtClean="0"/>
          </a:p>
          <a:p>
            <a:pPr marL="0" indent="0">
              <a:buNone/>
            </a:pPr>
            <a:r>
              <a:rPr lang="sk-SK" sz="2800" b="1" dirty="0"/>
              <a:t> </a:t>
            </a:r>
            <a:r>
              <a:rPr lang="sk-SK" sz="2800" b="1" dirty="0" smtClean="0"/>
              <a:t>  skutočnosti</a:t>
            </a:r>
            <a:r>
              <a:rPr lang="sk-SK" sz="2800" b="1" dirty="0"/>
              <a:t>? </a:t>
            </a:r>
          </a:p>
          <a:p>
            <a:pPr marL="0" indent="0">
              <a:buNone/>
            </a:pPr>
            <a:endParaRPr lang="sk-SK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012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sk-SK" dirty="0" smtClean="0"/>
              <a:t>Opakovanie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31540" y="1124744"/>
            <a:ext cx="8280920" cy="554461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1. Uprav pomery na základný tvar.</a:t>
            </a:r>
          </a:p>
          <a:p>
            <a:pPr marL="514350" indent="-514350">
              <a:buAutoNum type="alphaLcParenR"/>
            </a:pPr>
            <a:r>
              <a:rPr lang="sk-SK" dirty="0" smtClean="0"/>
              <a:t>6,5 </a:t>
            </a:r>
            <a:r>
              <a:rPr lang="sk-SK" dirty="0"/>
              <a:t>: </a:t>
            </a:r>
            <a:r>
              <a:rPr lang="sk-SK" dirty="0" smtClean="0"/>
              <a:t>2,5 </a:t>
            </a:r>
            <a:r>
              <a:rPr lang="sk-SK" dirty="0"/>
              <a:t>= </a:t>
            </a:r>
          </a:p>
          <a:p>
            <a:pPr marL="514350" indent="-514350">
              <a:buAutoNum type="alphaLcParenR"/>
            </a:pPr>
            <a:r>
              <a:rPr lang="sk-SK" dirty="0" smtClean="0"/>
              <a:t>49 </a:t>
            </a:r>
            <a:r>
              <a:rPr lang="sk-SK" dirty="0"/>
              <a:t>: </a:t>
            </a:r>
            <a:r>
              <a:rPr lang="sk-SK" dirty="0" smtClean="0"/>
              <a:t>63 </a:t>
            </a:r>
            <a:r>
              <a:rPr lang="sk-SK" dirty="0"/>
              <a:t>=</a:t>
            </a:r>
          </a:p>
          <a:p>
            <a:pPr marL="514350" indent="-514350">
              <a:buAutoNum type="alphaLcParenR"/>
            </a:pPr>
            <a:r>
              <a:rPr lang="sk-SK" dirty="0" smtClean="0"/>
              <a:t>0,36 </a:t>
            </a:r>
            <a:r>
              <a:rPr lang="sk-SK" dirty="0"/>
              <a:t>: </a:t>
            </a:r>
            <a:r>
              <a:rPr lang="sk-SK" dirty="0" smtClean="0"/>
              <a:t>0,42 =</a:t>
            </a:r>
          </a:p>
          <a:p>
            <a:pPr marL="514350" indent="-514350">
              <a:buAutoNum type="alphaLcParenR"/>
            </a:pPr>
            <a:endParaRPr lang="sk-SK" dirty="0"/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2. Rozdeľ na dve časti:</a:t>
            </a:r>
          </a:p>
          <a:p>
            <a:pPr marL="514350" indent="-514350">
              <a:buAutoNum type="alphaLcParenR"/>
            </a:pPr>
            <a:r>
              <a:rPr lang="sk-SK" dirty="0" smtClean="0"/>
              <a:t>48 orechov </a:t>
            </a:r>
            <a:r>
              <a:rPr lang="sk-SK" dirty="0"/>
              <a:t>v pomere </a:t>
            </a:r>
            <a:r>
              <a:rPr lang="sk-SK" dirty="0" smtClean="0"/>
              <a:t>5 </a:t>
            </a:r>
            <a:r>
              <a:rPr lang="sk-SK" dirty="0"/>
              <a:t>: </a:t>
            </a:r>
            <a:r>
              <a:rPr lang="sk-SK" dirty="0" smtClean="0"/>
              <a:t>3</a:t>
            </a:r>
            <a:endParaRPr lang="sk-SK" dirty="0"/>
          </a:p>
          <a:p>
            <a:pPr marL="514350" indent="-514350">
              <a:buAutoNum type="alphaLcParenR"/>
            </a:pPr>
            <a:r>
              <a:rPr lang="sk-SK" dirty="0"/>
              <a:t>3</a:t>
            </a:r>
            <a:r>
              <a:rPr lang="sk-SK" dirty="0" smtClean="0"/>
              <a:t>6 </a:t>
            </a:r>
            <a:r>
              <a:rPr lang="sk-SK" dirty="0"/>
              <a:t>kg v pomere </a:t>
            </a:r>
            <a:r>
              <a:rPr lang="sk-SK" dirty="0" smtClean="0"/>
              <a:t>2 </a:t>
            </a:r>
            <a:r>
              <a:rPr lang="sk-SK" dirty="0"/>
              <a:t>: </a:t>
            </a:r>
            <a:r>
              <a:rPr lang="sk-SK" dirty="0" smtClean="0"/>
              <a:t>4</a:t>
            </a:r>
          </a:p>
          <a:p>
            <a:pPr marL="514350" indent="-514350">
              <a:buAutoNum type="alphaLcParenR"/>
            </a:pPr>
            <a:r>
              <a:rPr lang="sk-SK" dirty="0" smtClean="0"/>
              <a:t>100 € v pomere 7 : 3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859294"/>
              </p:ext>
            </p:extLst>
          </p:nvPr>
        </p:nvGraphicFramePr>
        <p:xfrm>
          <a:off x="1043608" y="3573016"/>
          <a:ext cx="146123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Rovnica" r:id="rId3" imgW="634680" imgH="393480" progId="Equation.3">
                  <p:embed/>
                </p:oleObj>
              </mc:Choice>
              <mc:Fallback>
                <p:oleObj name="Rovnica" r:id="rId3" imgW="634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573016"/>
                        <a:ext cx="1461236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40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sk-SK" dirty="0" smtClean="0"/>
              <a:t>Opakovanie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31540" y="1268760"/>
            <a:ext cx="8280920" cy="4824536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k-SK" sz="11200" b="1" dirty="0">
                <a:solidFill>
                  <a:srgbClr val="FF0000"/>
                </a:solidFill>
              </a:rPr>
              <a:t>3</a:t>
            </a:r>
            <a:r>
              <a:rPr lang="sk-SK" sz="11200" b="1" dirty="0" smtClean="0">
                <a:solidFill>
                  <a:srgbClr val="FF0000"/>
                </a:solidFill>
              </a:rPr>
              <a:t>. Číslo 72 zmeň v pomere 2 : 8</a:t>
            </a:r>
          </a:p>
          <a:p>
            <a:pPr marL="0" indent="0">
              <a:buNone/>
            </a:pPr>
            <a:r>
              <a:rPr lang="sk-SK" sz="11200" dirty="0" smtClean="0"/>
              <a:t>4. Zväčši číslo 9 v pomere 7 : 3</a:t>
            </a:r>
            <a:endParaRPr lang="sk-SK" sz="11200" dirty="0"/>
          </a:p>
          <a:p>
            <a:pPr marL="0" indent="0">
              <a:buNone/>
            </a:pPr>
            <a:r>
              <a:rPr lang="sk-SK" sz="11200" b="1" dirty="0" smtClean="0">
                <a:solidFill>
                  <a:srgbClr val="00B050"/>
                </a:solidFill>
              </a:rPr>
              <a:t>5. Obvod trojuholníka je 30 cm, jeho strany sú v pomere 2 : 3 : 5. Vypočítaj veľkosti strán </a:t>
            </a:r>
            <a:r>
              <a:rPr lang="sk-SK" sz="11200" b="1" dirty="0" smtClean="0">
                <a:solidFill>
                  <a:srgbClr val="00B050"/>
                </a:solidFill>
              </a:rPr>
              <a:t>trojuholníka</a:t>
            </a:r>
            <a:r>
              <a:rPr lang="sk-SK" sz="11200" b="1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sk-SK" sz="11200" dirty="0" smtClean="0"/>
              <a:t>6. Uhly trojuholníka sú v pomere 5:7:8. Akú veľkosť má najväčší uhol ?</a:t>
            </a:r>
          </a:p>
          <a:p>
            <a:pPr marL="0" indent="0">
              <a:buNone/>
            </a:pPr>
            <a:r>
              <a:rPr lang="sk-SK" sz="11200" dirty="0" smtClean="0">
                <a:solidFill>
                  <a:srgbClr val="FF0000"/>
                </a:solidFill>
              </a:rPr>
              <a:t>7. Michal dal trom kamarátom CD v pomere 2:5:4. Ten, kto dostal najmenej, </a:t>
            </a:r>
            <a:r>
              <a:rPr lang="sk-SK" sz="11200" dirty="0" smtClean="0">
                <a:solidFill>
                  <a:srgbClr val="FF0000"/>
                </a:solidFill>
              </a:rPr>
              <a:t>dostal 4 </a:t>
            </a:r>
            <a:r>
              <a:rPr lang="sk-SK" sz="11200" dirty="0" smtClean="0">
                <a:solidFill>
                  <a:srgbClr val="FF0000"/>
                </a:solidFill>
              </a:rPr>
              <a:t>CD. </a:t>
            </a:r>
            <a:endParaRPr lang="sk-SK" sz="11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11200" dirty="0" smtClean="0">
                <a:solidFill>
                  <a:srgbClr val="FF0000"/>
                </a:solidFill>
              </a:rPr>
              <a:t>Koľko CD mal Michal na začiatku pred rozdeľovaním ?</a:t>
            </a:r>
            <a:endParaRPr lang="sk-SK" sz="11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11200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 CD na začiatku? 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375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35274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/>
              <a:t>Mierka plánu a mapy: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11188" y="981075"/>
            <a:ext cx="273685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/>
              <a:t>1       :       250 000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79388" y="1916113"/>
            <a:ext cx="18351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/>
              <a:t>Na mape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484438" y="1916113"/>
            <a:ext cx="22320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/>
              <a:t>V skutočnosti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211638" y="692150"/>
            <a:ext cx="4392612" cy="8223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/>
              <a:t>1cm na mape je 250 000 cm                        v skutočnosti = 2,5 km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611188" y="1341438"/>
            <a:ext cx="21590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2771775" y="1412875"/>
            <a:ext cx="288925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3348038" y="119697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1" r="49344"/>
          <a:stretch>
            <a:fillRect/>
          </a:stretch>
        </p:blipFill>
        <p:spPr bwMode="auto">
          <a:xfrm>
            <a:off x="179388" y="2636838"/>
            <a:ext cx="3313112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285750" y="3929063"/>
            <a:ext cx="2447925" cy="785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779838" y="2492375"/>
            <a:ext cx="5113337" cy="14652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b="1" dirty="0" smtClean="0">
                <a:solidFill>
                  <a:srgbClr val="FF0000"/>
                </a:solidFill>
              </a:rPr>
              <a:t>Na mape </a:t>
            </a:r>
            <a:r>
              <a:rPr lang="sk-SK" b="1" dirty="0" smtClean="0"/>
              <a:t>Slovenska je vzdušná vzdialenosť  medzi Bratislavou a Banskou Bystricou znázornená úsečkou dlhou </a:t>
            </a:r>
            <a:r>
              <a:rPr lang="sk-SK" b="1" dirty="0" smtClean="0">
                <a:solidFill>
                  <a:srgbClr val="FF0000"/>
                </a:solidFill>
              </a:rPr>
              <a:t>10,5 cm</a:t>
            </a:r>
            <a:r>
              <a:rPr lang="sk-SK" b="1" dirty="0" smtClean="0"/>
              <a:t>. Mierka mapy je 1 :1 100 000. Aká je táto vzdialenosť v skutočnosti? </a:t>
            </a:r>
            <a:endParaRPr lang="sk-SK" b="1" dirty="0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356099" y="4076700"/>
            <a:ext cx="453707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000" b="1" dirty="0" smtClean="0"/>
              <a:t>1cm na mape...... 11 km v skut.</a:t>
            </a:r>
            <a:endParaRPr lang="sk-SK" sz="2000" b="1" dirty="0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4356100" y="5084763"/>
            <a:ext cx="295275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000" b="1" dirty="0"/>
              <a:t>      x =  </a:t>
            </a:r>
            <a:r>
              <a:rPr lang="sk-SK" sz="2000" b="1" dirty="0" smtClean="0">
                <a:solidFill>
                  <a:srgbClr val="FF0000"/>
                </a:solidFill>
              </a:rPr>
              <a:t>10,5 . 11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356099" y="4581525"/>
            <a:ext cx="453707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000" b="1" u="sng" dirty="0" smtClean="0"/>
              <a:t>10,5cm na mape.... X km v skut.</a:t>
            </a:r>
            <a:endParaRPr lang="sk-SK" sz="2000" b="1" u="sng" dirty="0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356100" y="5516563"/>
            <a:ext cx="295275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000" b="1"/>
              <a:t>      x =  115,5 km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755650" y="6092825"/>
            <a:ext cx="7489825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/>
              <a:t>Vzdušná vzdialenosť v skutočnosti je  115,5 km.</a:t>
            </a:r>
          </a:p>
        </p:txBody>
      </p:sp>
      <p:cxnSp>
        <p:nvCxnSpPr>
          <p:cNvPr id="18" name="Rovná spojovacia šípka 17"/>
          <p:cNvCxnSpPr/>
          <p:nvPr/>
        </p:nvCxnSpPr>
        <p:spPr>
          <a:xfrm flipH="1">
            <a:off x="4500562" y="3645024"/>
            <a:ext cx="359470" cy="60788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>
            <a:off x="5724128" y="3645024"/>
            <a:ext cx="900508" cy="60788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71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3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  <p:bldP spid="3085" grpId="0" animBg="1"/>
      <p:bldP spid="3086" grpId="0" animBg="1"/>
      <p:bldP spid="3087" grpId="0" animBg="1"/>
      <p:bldP spid="3088" grpId="0" animBg="1"/>
      <p:bldP spid="3089" grpId="0" animBg="1"/>
      <p:bldP spid="3090" grpId="0" animBg="1"/>
      <p:bldP spid="30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467544" y="332656"/>
            <a:ext cx="8424936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FF0000"/>
                </a:solidFill>
              </a:rPr>
              <a:t>Na mape </a:t>
            </a:r>
            <a:r>
              <a:rPr lang="sk-SK" sz="2800" b="1" dirty="0" smtClean="0"/>
              <a:t>Slovenska je vzdušná vzdialenosť  medzi Bratislavou a Nitrou znázornená úsečkou dlhou </a:t>
            </a:r>
            <a:r>
              <a:rPr lang="sk-SK" sz="2800" b="1" dirty="0" smtClean="0">
                <a:solidFill>
                  <a:srgbClr val="FF0000"/>
                </a:solidFill>
              </a:rPr>
              <a:t>7,5 cm</a:t>
            </a:r>
            <a:r>
              <a:rPr lang="sk-SK" sz="2800" b="1" dirty="0" smtClean="0"/>
              <a:t>. Mierka mapy je 1 :1 000 000. Aká je táto vzdialenosť v skutočnosti</a:t>
            </a:r>
            <a:r>
              <a:rPr lang="sk-SK" b="1" dirty="0" smtClean="0"/>
              <a:t>? </a:t>
            </a:r>
            <a:endParaRPr lang="sk-SK" b="1" dirty="0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1" r="49344"/>
          <a:stretch>
            <a:fillRect/>
          </a:stretch>
        </p:blipFill>
        <p:spPr bwMode="auto">
          <a:xfrm>
            <a:off x="179388" y="2492896"/>
            <a:ext cx="2520404" cy="3376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ovná spojovacia šípka 6"/>
          <p:cNvCxnSpPr/>
          <p:nvPr/>
        </p:nvCxnSpPr>
        <p:spPr>
          <a:xfrm flipV="1">
            <a:off x="467544" y="4581128"/>
            <a:ext cx="864096" cy="2880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3095328" y="2492896"/>
            <a:ext cx="604867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1 cm na mape......... 10 km v skutočnosti</a:t>
            </a:r>
          </a:p>
          <a:p>
            <a:r>
              <a:rPr lang="sk-SK" sz="2400" b="1" u="sng" dirty="0" smtClean="0"/>
              <a:t>7,5 cm na mape........ X km v skutočnosti</a:t>
            </a:r>
            <a:endParaRPr lang="sk-SK" sz="2400" b="1" u="sng" dirty="0"/>
          </a:p>
        </p:txBody>
      </p:sp>
      <p:sp>
        <p:nvSpPr>
          <p:cNvPr id="10" name="BlokTextu 9"/>
          <p:cNvSpPr txBox="1"/>
          <p:nvPr/>
        </p:nvSpPr>
        <p:spPr>
          <a:xfrm>
            <a:off x="3985552" y="3750131"/>
            <a:ext cx="288032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X = </a:t>
            </a:r>
            <a:r>
              <a:rPr lang="sk-SK" sz="2400" b="1" dirty="0" smtClean="0">
                <a:solidFill>
                  <a:srgbClr val="FF0000"/>
                </a:solidFill>
              </a:rPr>
              <a:t>7,5 . 10</a:t>
            </a:r>
          </a:p>
          <a:p>
            <a:r>
              <a:rPr lang="sk-SK" sz="2400" b="1" dirty="0" smtClean="0"/>
              <a:t>X = 75 km</a:t>
            </a:r>
            <a:endParaRPr lang="sk-SK" sz="24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3088004" y="4956780"/>
            <a:ext cx="493305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Skutočná vzdialenosť miest je 75 km.</a:t>
            </a:r>
            <a:endParaRPr lang="sk-SK" sz="2000" b="1" dirty="0"/>
          </a:p>
        </p:txBody>
      </p:sp>
      <p:cxnSp>
        <p:nvCxnSpPr>
          <p:cNvPr id="12" name="Rovná spojovacia šípka 11"/>
          <p:cNvCxnSpPr/>
          <p:nvPr/>
        </p:nvCxnSpPr>
        <p:spPr>
          <a:xfrm>
            <a:off x="3707904" y="1700808"/>
            <a:ext cx="2088232" cy="93610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>
            <a:off x="3113116" y="1700808"/>
            <a:ext cx="378764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88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88913"/>
            <a:ext cx="395922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23850" y="115888"/>
            <a:ext cx="4537075" cy="15621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/>
              <a:t>Dĺžka lanovky v skutočnosti je 1,25 km. Akou úsečkou je znázornená na mape v mierke 1 : 50000?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23850" y="4941168"/>
            <a:ext cx="8639175" cy="1015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/>
              <a:t>Na mape je dĺžka lanovky znázornená úsečkou </a:t>
            </a:r>
            <a:endParaRPr lang="sk-SK" sz="2400" b="1" dirty="0" smtClean="0"/>
          </a:p>
          <a:p>
            <a:pPr eaLnBrk="1" hangingPunct="1">
              <a:spcBef>
                <a:spcPct val="50000"/>
              </a:spcBef>
            </a:pPr>
            <a:r>
              <a:rPr lang="sk-SK" sz="2400" b="1" dirty="0" smtClean="0"/>
              <a:t>dlhou </a:t>
            </a:r>
            <a:r>
              <a:rPr lang="sk-SK" sz="2400" b="1" dirty="0"/>
              <a:t>2,5 cm.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16693" y="2278050"/>
            <a:ext cx="4714875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 smtClean="0"/>
              <a:t>1 cm na mape..... 0,5 km v </a:t>
            </a:r>
            <a:r>
              <a:rPr lang="sk-SK" sz="2400" b="1" dirty="0" err="1" smtClean="0"/>
              <a:t>sk</a:t>
            </a:r>
            <a:r>
              <a:rPr lang="sk-SK" sz="2400" b="1" dirty="0" smtClean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sk-SK" sz="2400" b="1" u="sng" dirty="0" smtClean="0"/>
              <a:t>X cm na mape.... 1,25 km v </a:t>
            </a:r>
            <a:r>
              <a:rPr lang="sk-SK" sz="2400" b="1" u="sng" dirty="0" err="1" smtClean="0"/>
              <a:t>sk</a:t>
            </a:r>
            <a:r>
              <a:rPr lang="sk-SK" sz="2400" b="1" u="sng" dirty="0" smtClean="0"/>
              <a:t>.</a:t>
            </a:r>
            <a:endParaRPr lang="sk-SK" sz="2400" b="1" u="sng" dirty="0"/>
          </a:p>
        </p:txBody>
      </p:sp>
      <p:cxnSp>
        <p:nvCxnSpPr>
          <p:cNvPr id="15" name="Rovná spojovacia šípka 14"/>
          <p:cNvCxnSpPr/>
          <p:nvPr/>
        </p:nvCxnSpPr>
        <p:spPr>
          <a:xfrm>
            <a:off x="539750" y="1617443"/>
            <a:ext cx="0" cy="80344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>
            <a:off x="1224017" y="1668609"/>
            <a:ext cx="1763807" cy="75227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216693" y="3473778"/>
            <a:ext cx="446405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X = 1,25 . 1 </a:t>
            </a:r>
            <a:r>
              <a:rPr lang="sk-SK" sz="2800" b="1" dirty="0" smtClean="0">
                <a:solidFill>
                  <a:srgbClr val="FF0000"/>
                </a:solidFill>
              </a:rPr>
              <a:t>: 0,5</a:t>
            </a:r>
          </a:p>
          <a:p>
            <a:r>
              <a:rPr lang="sk-SK" sz="2800" b="1" dirty="0" smtClean="0"/>
              <a:t>X  = 2,5 cm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346645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10" grpId="0" animBg="1"/>
      <p:bldP spid="411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611560" y="260648"/>
            <a:ext cx="784887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Vzdušná vzdialenosť  z Trenčína do Nitry je 38 km. Aká dlhá úsečka bude predstavovať túto vzdialenosť na mape s mierkou 1 : 500 000</a:t>
            </a:r>
            <a:endParaRPr lang="sk-SK" sz="24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899592" y="2060848"/>
            <a:ext cx="727280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1 cm na mape...... 5 km v skutočnosti</a:t>
            </a:r>
          </a:p>
          <a:p>
            <a:r>
              <a:rPr lang="sk-SK" sz="2800" b="1" u="sng" dirty="0" smtClean="0"/>
              <a:t>X cm na mape......38 km v skutočnosti</a:t>
            </a:r>
            <a:endParaRPr lang="sk-SK" sz="2800" b="1" u="sng" dirty="0"/>
          </a:p>
        </p:txBody>
      </p:sp>
      <p:sp>
        <p:nvSpPr>
          <p:cNvPr id="6" name="BlokTextu 5"/>
          <p:cNvSpPr txBox="1"/>
          <p:nvPr/>
        </p:nvSpPr>
        <p:spPr>
          <a:xfrm>
            <a:off x="1480858" y="3239978"/>
            <a:ext cx="403244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X = 38 . 1 </a:t>
            </a:r>
            <a:r>
              <a:rPr lang="sk-SK" sz="2800" b="1" dirty="0" smtClean="0">
                <a:solidFill>
                  <a:srgbClr val="FF0000"/>
                </a:solidFill>
              </a:rPr>
              <a:t>: 5</a:t>
            </a:r>
          </a:p>
          <a:p>
            <a:r>
              <a:rPr lang="sk-SK" sz="2800" b="1" dirty="0" smtClean="0"/>
              <a:t>x = </a:t>
            </a:r>
            <a:r>
              <a:rPr lang="sk-SK" sz="2800" b="1" dirty="0" smtClean="0">
                <a:solidFill>
                  <a:srgbClr val="FF0000"/>
                </a:solidFill>
              </a:rPr>
              <a:t>7,6 cm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67544" y="4633972"/>
            <a:ext cx="799288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Vzdialenosť na mape z Trenčína do Nitry je 7,6 cm</a:t>
            </a:r>
            <a:endParaRPr lang="sk-SK" sz="2800" b="1" dirty="0"/>
          </a:p>
        </p:txBody>
      </p:sp>
      <p:cxnSp>
        <p:nvCxnSpPr>
          <p:cNvPr id="8" name="Rovná spojovacia šípka 7"/>
          <p:cNvCxnSpPr/>
          <p:nvPr/>
        </p:nvCxnSpPr>
        <p:spPr>
          <a:xfrm flipH="1">
            <a:off x="1259632" y="1460977"/>
            <a:ext cx="648072" cy="8158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2661816" y="1374580"/>
            <a:ext cx="1046088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85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612774" y="476672"/>
            <a:ext cx="8063681" cy="83099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/>
              <a:t>Zisti mierku mapy na ktorej je vzdialenosť 35 km znázornená dĺžkou 7 cm.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2123728" y="1700808"/>
            <a:ext cx="345598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/>
              <a:t>35 km = 3 500 000cm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1833586" y="4149080"/>
            <a:ext cx="5472608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 smtClean="0"/>
              <a:t>Skutočnosť je 500 000 krát zmenšená do mapy</a:t>
            </a:r>
            <a:endParaRPr lang="sk-SK" sz="2400" b="1" dirty="0"/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1691680" y="2739652"/>
            <a:ext cx="5434878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 smtClean="0">
                <a:solidFill>
                  <a:srgbClr val="FF0000"/>
                </a:solidFill>
              </a:rPr>
              <a:t>3 </a:t>
            </a:r>
            <a:r>
              <a:rPr lang="sk-SK" sz="2400" b="1" dirty="0">
                <a:solidFill>
                  <a:srgbClr val="FF0000"/>
                </a:solidFill>
              </a:rPr>
              <a:t>500 000 </a:t>
            </a:r>
            <a:r>
              <a:rPr lang="sk-SK" sz="2400" b="1" dirty="0" smtClean="0">
                <a:solidFill>
                  <a:srgbClr val="FF0000"/>
                </a:solidFill>
              </a:rPr>
              <a:t>: 7 </a:t>
            </a:r>
            <a:r>
              <a:rPr lang="sk-SK" sz="2400" b="1" dirty="0" smtClean="0"/>
              <a:t>= 500 000 krát</a:t>
            </a:r>
            <a:endParaRPr lang="sk-SK" sz="24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979700" y="5733256"/>
            <a:ext cx="446450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Mierka mapy je 1 : 500 000</a:t>
            </a:r>
            <a:endParaRPr lang="sk-SK" sz="2800" b="1" dirty="0"/>
          </a:p>
        </p:txBody>
      </p:sp>
      <p:cxnSp>
        <p:nvCxnSpPr>
          <p:cNvPr id="9" name="Rovná spojovacia šípka 8"/>
          <p:cNvCxnSpPr/>
          <p:nvPr/>
        </p:nvCxnSpPr>
        <p:spPr>
          <a:xfrm flipH="1">
            <a:off x="3563888" y="3284984"/>
            <a:ext cx="845231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19872" y="5085184"/>
            <a:ext cx="0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99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612774" y="476672"/>
            <a:ext cx="8063681" cy="83099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/>
              <a:t>Zisti mierku mapy na ktorej je vzdialenosť </a:t>
            </a:r>
            <a:r>
              <a:rPr lang="sk-SK" sz="2400" b="1" dirty="0" smtClean="0"/>
              <a:t>40 km </a:t>
            </a:r>
            <a:r>
              <a:rPr lang="sk-SK" sz="2400" b="1" dirty="0"/>
              <a:t>znázornená dĺžkou </a:t>
            </a:r>
            <a:r>
              <a:rPr lang="sk-SK" sz="2400" b="1" dirty="0" smtClean="0"/>
              <a:t>5 </a:t>
            </a:r>
            <a:r>
              <a:rPr lang="sk-SK" sz="2400" b="1" dirty="0"/>
              <a:t>cm.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2123728" y="1700808"/>
            <a:ext cx="345598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 smtClean="0"/>
              <a:t>40 </a:t>
            </a:r>
            <a:r>
              <a:rPr lang="sk-SK" sz="2400" b="1" dirty="0"/>
              <a:t>km = </a:t>
            </a:r>
            <a:r>
              <a:rPr lang="sk-SK" sz="2400" b="1" dirty="0" smtClean="0"/>
              <a:t>4 000 </a:t>
            </a:r>
            <a:r>
              <a:rPr lang="sk-SK" sz="2400" b="1" dirty="0"/>
              <a:t>000cm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1833586" y="4149080"/>
            <a:ext cx="5472608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 smtClean="0"/>
              <a:t>Skutočnosť je 800 000 krát zmenšená do mapy</a:t>
            </a:r>
            <a:endParaRPr lang="sk-SK" sz="2400" b="1" dirty="0"/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1691680" y="2739652"/>
            <a:ext cx="5434878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 smtClean="0">
                <a:solidFill>
                  <a:srgbClr val="FF0000"/>
                </a:solidFill>
              </a:rPr>
              <a:t>4 000 </a:t>
            </a:r>
            <a:r>
              <a:rPr lang="sk-SK" sz="2400" b="1" dirty="0">
                <a:solidFill>
                  <a:srgbClr val="FF0000"/>
                </a:solidFill>
              </a:rPr>
              <a:t>000 </a:t>
            </a:r>
            <a:r>
              <a:rPr lang="sk-SK" sz="2400" b="1" dirty="0" smtClean="0">
                <a:solidFill>
                  <a:srgbClr val="FF0000"/>
                </a:solidFill>
              </a:rPr>
              <a:t>: 5 </a:t>
            </a:r>
            <a:r>
              <a:rPr lang="sk-SK" sz="2400" b="1" dirty="0" smtClean="0"/>
              <a:t>= 800 000 krát</a:t>
            </a:r>
            <a:endParaRPr lang="sk-SK" sz="24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979700" y="5733256"/>
            <a:ext cx="446450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Mierka mapy je 1 : 800 000</a:t>
            </a:r>
            <a:endParaRPr lang="sk-SK" sz="2800" b="1" dirty="0"/>
          </a:p>
        </p:txBody>
      </p:sp>
      <p:cxnSp>
        <p:nvCxnSpPr>
          <p:cNvPr id="9" name="Rovná spojovacia šípka 8"/>
          <p:cNvCxnSpPr/>
          <p:nvPr/>
        </p:nvCxnSpPr>
        <p:spPr>
          <a:xfrm flipH="1">
            <a:off x="3563888" y="3284984"/>
            <a:ext cx="845231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19872" y="5085184"/>
            <a:ext cx="0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96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  <p:bldP spid="5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654</Words>
  <Application>Microsoft Office PowerPoint</Application>
  <PresentationFormat>Prezentácia na obrazovke (4:3)</PresentationFormat>
  <Paragraphs>350</Paragraphs>
  <Slides>11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3" baseType="lpstr">
      <vt:lpstr>Motív Office</vt:lpstr>
      <vt:lpstr>Rovnica</vt:lpstr>
      <vt:lpstr>Mierka plánu a mapy</vt:lpstr>
      <vt:lpstr>Opakovanie</vt:lpstr>
      <vt:lpstr>Opakovanie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Domáca úloha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Mierka plánu a mapy</dc:title>
  <dc:creator>VI.C</dc:creator>
  <cp:lastModifiedBy>VI.C</cp:lastModifiedBy>
  <cp:revision>20</cp:revision>
  <dcterms:created xsi:type="dcterms:W3CDTF">2013-03-20T18:16:29Z</dcterms:created>
  <dcterms:modified xsi:type="dcterms:W3CDTF">2013-03-25T18:36:33Z</dcterms:modified>
</cp:coreProperties>
</file>