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2" r:id="rId6"/>
    <p:sldId id="265" r:id="rId7"/>
    <p:sldId id="267" r:id="rId8"/>
    <p:sldId id="271" r:id="rId9"/>
    <p:sldId id="270" r:id="rId10"/>
    <p:sldId id="274" r:id="rId11"/>
    <p:sldId id="273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0D"/>
    <a:srgbClr val="583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9C3D-8877-4DB1-8026-92EB73C0F474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79D9-BF27-4BA0-A29F-FBD32C387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264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B8C71-AD30-4407-9C13-EE24093F6B7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45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3EC3D1-842D-4C2C-8D3E-8D482970AD54}" type="slidenum">
              <a:rPr lang="en-GB">
                <a:solidFill>
                  <a:srgbClr val="000000"/>
                </a:solidFill>
              </a:rPr>
              <a:pPr eaLnBrk="1" hangingPunct="1"/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41537C-2741-469F-84A5-D5AE1B799197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C50051-8C90-4222-AB84-B58DC73F60B5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b="1" dirty="0" smtClean="0"/>
              <a:t>Objem kocky</a:t>
            </a:r>
            <a:endParaRPr lang="sk-SK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945072"/>
            <a:ext cx="7406640" cy="1752600"/>
          </a:xfrm>
        </p:spPr>
        <p:txBody>
          <a:bodyPr>
            <a:noAutofit/>
          </a:bodyPr>
          <a:lstStyle/>
          <a:p>
            <a:r>
              <a:rPr lang="sk-SK" sz="3600" i="1" dirty="0" smtClean="0">
                <a:solidFill>
                  <a:srgbClr val="002060"/>
                </a:solidFill>
              </a:rPr>
              <a:t>Opakovanie:</a:t>
            </a:r>
          </a:p>
          <a:p>
            <a:pPr marL="598932" indent="-571500">
              <a:buFont typeface="Wingdings" pitchFamily="2" charset="2"/>
              <a:buChar char="q"/>
            </a:pPr>
            <a:r>
              <a:rPr lang="sk-SK" sz="3600" b="1" dirty="0" smtClean="0">
                <a:solidFill>
                  <a:srgbClr val="002060"/>
                </a:solidFill>
              </a:rPr>
              <a:t>Percentá</a:t>
            </a:r>
          </a:p>
          <a:p>
            <a:pPr marL="484632" indent="-457200">
              <a:buFont typeface="Wingdings" pitchFamily="2" charset="2"/>
              <a:buChar char="q"/>
            </a:pPr>
            <a:r>
              <a:rPr lang="sk-SK" sz="3600" b="1" dirty="0" smtClean="0">
                <a:solidFill>
                  <a:srgbClr val="002060"/>
                </a:solidFill>
              </a:rPr>
              <a:t>Povrch kocky</a:t>
            </a:r>
          </a:p>
          <a:p>
            <a:pPr marL="484632" indent="-457200">
              <a:buFont typeface="Wingdings" pitchFamily="2" charset="2"/>
              <a:buChar char="q"/>
            </a:pPr>
            <a:r>
              <a:rPr lang="sk-SK" sz="3600" b="1" dirty="0" smtClean="0">
                <a:solidFill>
                  <a:srgbClr val="002060"/>
                </a:solidFill>
              </a:rPr>
              <a:t>Nárys, bokorys, pôdorys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75656" y="602128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Mgr.  Z. Burzová</a:t>
            </a:r>
            <a:endParaRPr lang="sk-SK" sz="2400" dirty="0">
              <a:solidFill>
                <a:srgbClr val="002060"/>
              </a:solidFill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171865" y="2262447"/>
            <a:ext cx="1690688" cy="827087"/>
            <a:chOff x="748" y="1661"/>
            <a:chExt cx="1065" cy="521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838" y="1661"/>
              <a:ext cx="975" cy="430"/>
              <a:chOff x="838" y="1661"/>
              <a:chExt cx="975" cy="430"/>
            </a:xfrm>
          </p:grpSpPr>
          <p:sp>
            <p:nvSpPr>
              <p:cNvPr id="10" name="AutoShape 26"/>
              <p:cNvSpPr>
                <a:spLocks noChangeArrowheads="1"/>
              </p:cNvSpPr>
              <p:nvPr/>
            </p:nvSpPr>
            <p:spPr bwMode="auto">
              <a:xfrm>
                <a:off x="929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1" name="AutoShape 27"/>
              <p:cNvSpPr>
                <a:spLocks noChangeArrowheads="1"/>
              </p:cNvSpPr>
              <p:nvPr/>
            </p:nvSpPr>
            <p:spPr bwMode="auto">
              <a:xfrm>
                <a:off x="1201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" name="AutoShape 28"/>
              <p:cNvSpPr>
                <a:spLocks noChangeArrowheads="1"/>
              </p:cNvSpPr>
              <p:nvPr/>
            </p:nvSpPr>
            <p:spPr bwMode="auto">
              <a:xfrm>
                <a:off x="1474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3" name="AutoShape 2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4" name="AutoShape 30"/>
              <p:cNvSpPr>
                <a:spLocks noChangeArrowheads="1"/>
              </p:cNvSpPr>
              <p:nvPr/>
            </p:nvSpPr>
            <p:spPr bwMode="auto">
              <a:xfrm>
                <a:off x="1111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" name="AutoShape 31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748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>
              <a:off x="1020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" name="AutoShape 34"/>
            <p:cNvSpPr>
              <a:spLocks noChangeArrowheads="1"/>
            </p:cNvSpPr>
            <p:nvPr/>
          </p:nvSpPr>
          <p:spPr bwMode="auto">
            <a:xfrm>
              <a:off x="1292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6165590" y="1851286"/>
            <a:ext cx="1690688" cy="827087"/>
            <a:chOff x="748" y="1661"/>
            <a:chExt cx="1065" cy="521"/>
          </a:xfrm>
        </p:grpSpPr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838" y="1661"/>
              <a:ext cx="975" cy="430"/>
              <a:chOff x="838" y="1661"/>
              <a:chExt cx="975" cy="430"/>
            </a:xfrm>
          </p:grpSpPr>
          <p:sp>
            <p:nvSpPr>
              <p:cNvPr id="21" name="AutoShape 26"/>
              <p:cNvSpPr>
                <a:spLocks noChangeArrowheads="1"/>
              </p:cNvSpPr>
              <p:nvPr/>
            </p:nvSpPr>
            <p:spPr bwMode="auto">
              <a:xfrm>
                <a:off x="929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2" name="AutoShape 27"/>
              <p:cNvSpPr>
                <a:spLocks noChangeArrowheads="1"/>
              </p:cNvSpPr>
              <p:nvPr/>
            </p:nvSpPr>
            <p:spPr bwMode="auto">
              <a:xfrm>
                <a:off x="1201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3" name="AutoShape 28"/>
              <p:cNvSpPr>
                <a:spLocks noChangeArrowheads="1"/>
              </p:cNvSpPr>
              <p:nvPr/>
            </p:nvSpPr>
            <p:spPr bwMode="auto">
              <a:xfrm>
                <a:off x="1474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4" name="AutoShape 2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5" name="AutoShape 30"/>
              <p:cNvSpPr>
                <a:spLocks noChangeArrowheads="1"/>
              </p:cNvSpPr>
              <p:nvPr/>
            </p:nvSpPr>
            <p:spPr bwMode="auto">
              <a:xfrm>
                <a:off x="1111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6" name="AutoShape 31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>
              <a:off x="748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9" name="AutoShape 33"/>
            <p:cNvSpPr>
              <a:spLocks noChangeArrowheads="1"/>
            </p:cNvSpPr>
            <p:nvPr/>
          </p:nvSpPr>
          <p:spPr bwMode="auto">
            <a:xfrm>
              <a:off x="1020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" name="AutoShape 34"/>
            <p:cNvSpPr>
              <a:spLocks noChangeArrowheads="1"/>
            </p:cNvSpPr>
            <p:nvPr/>
          </p:nvSpPr>
          <p:spPr bwMode="auto">
            <a:xfrm>
              <a:off x="1292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6147334" y="1434186"/>
            <a:ext cx="1690688" cy="827087"/>
            <a:chOff x="748" y="1661"/>
            <a:chExt cx="1065" cy="521"/>
          </a:xfrm>
        </p:grpSpPr>
        <p:grpSp>
          <p:nvGrpSpPr>
            <p:cNvPr id="28" name="Group 25"/>
            <p:cNvGrpSpPr>
              <a:grpSpLocks/>
            </p:cNvGrpSpPr>
            <p:nvPr/>
          </p:nvGrpSpPr>
          <p:grpSpPr bwMode="auto">
            <a:xfrm>
              <a:off x="838" y="1661"/>
              <a:ext cx="975" cy="430"/>
              <a:chOff x="838" y="1661"/>
              <a:chExt cx="975" cy="430"/>
            </a:xfrm>
          </p:grpSpPr>
          <p:sp>
            <p:nvSpPr>
              <p:cNvPr id="32" name="AutoShape 26"/>
              <p:cNvSpPr>
                <a:spLocks noChangeArrowheads="1"/>
              </p:cNvSpPr>
              <p:nvPr/>
            </p:nvSpPr>
            <p:spPr bwMode="auto">
              <a:xfrm>
                <a:off x="929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3" name="AutoShape 27"/>
              <p:cNvSpPr>
                <a:spLocks noChangeArrowheads="1"/>
              </p:cNvSpPr>
              <p:nvPr/>
            </p:nvSpPr>
            <p:spPr bwMode="auto">
              <a:xfrm>
                <a:off x="1201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4" name="AutoShape 28"/>
              <p:cNvSpPr>
                <a:spLocks noChangeArrowheads="1"/>
              </p:cNvSpPr>
              <p:nvPr/>
            </p:nvSpPr>
            <p:spPr bwMode="auto">
              <a:xfrm>
                <a:off x="1474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5" name="AutoShape 2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6" name="AutoShape 30"/>
              <p:cNvSpPr>
                <a:spLocks noChangeArrowheads="1"/>
              </p:cNvSpPr>
              <p:nvPr/>
            </p:nvSpPr>
            <p:spPr bwMode="auto">
              <a:xfrm>
                <a:off x="1111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7" name="AutoShape 31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748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1020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1" name="AutoShape 34"/>
            <p:cNvSpPr>
              <a:spLocks noChangeArrowheads="1"/>
            </p:cNvSpPr>
            <p:nvPr/>
          </p:nvSpPr>
          <p:spPr bwMode="auto">
            <a:xfrm>
              <a:off x="1292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2499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928992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S.P.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1.Vypočítaj objem </a:t>
            </a:r>
            <a:r>
              <a:rPr lang="sk-SK" sz="2800" b="1" dirty="0">
                <a:solidFill>
                  <a:srgbClr val="0070C0"/>
                </a:solidFill>
              </a:rPr>
              <a:t>kocky s hranou </a:t>
            </a:r>
            <a:r>
              <a:rPr lang="sk-SK" sz="2800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sz="2800" b="1" u="sng" dirty="0" smtClean="0">
                <a:solidFill>
                  <a:srgbClr val="0070C0"/>
                </a:solidFill>
              </a:rPr>
              <a:t>7 dm		</a:t>
            </a:r>
            <a:r>
              <a:rPr lang="sk-SK" sz="2800" b="1" u="sng" dirty="0" smtClean="0">
                <a:solidFill>
                  <a:srgbClr val="FF0000"/>
                </a:solidFill>
              </a:rPr>
              <a:t>b) 0,2m</a:t>
            </a:r>
            <a:r>
              <a:rPr lang="sk-SK" sz="2800" b="1" u="sng" dirty="0" smtClean="0">
                <a:solidFill>
                  <a:srgbClr val="0070C0"/>
                </a:solidFill>
              </a:rPr>
              <a:t>	    </a:t>
            </a:r>
            <a:r>
              <a:rPr lang="sk-SK" sz="2800" b="1" u="sng" dirty="0" smtClean="0">
                <a:solidFill>
                  <a:srgbClr val="00B050"/>
                </a:solidFill>
              </a:rPr>
              <a:t>c)  21cm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</a:t>
            </a:r>
            <a:r>
              <a:rPr lang="sk-SK" sz="2800" b="1" dirty="0" smtClean="0">
                <a:solidFill>
                  <a:srgbClr val="0070C0"/>
                </a:solidFill>
              </a:rPr>
              <a:t>V = 343dm</a:t>
            </a:r>
            <a:r>
              <a:rPr lang="sk-SK" sz="2800" b="1" baseline="30000" dirty="0">
                <a:solidFill>
                  <a:srgbClr val="0070C0"/>
                </a:solidFill>
              </a:rPr>
              <a:t>3</a:t>
            </a:r>
            <a:r>
              <a:rPr lang="sk-SK" sz="2800" b="1" dirty="0" smtClean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</a:rPr>
              <a:t>V = 0,008m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r>
              <a:rPr lang="sk-SK" sz="2800" b="1" dirty="0" smtClean="0">
                <a:solidFill>
                  <a:srgbClr val="00B050"/>
                </a:solidFill>
              </a:rPr>
              <a:t>	V = 9261cm</a:t>
            </a:r>
            <a:r>
              <a:rPr lang="sk-SK" sz="2800" b="1" baseline="30000" dirty="0">
                <a:solidFill>
                  <a:srgbClr val="00B050"/>
                </a:solidFill>
              </a:rPr>
              <a:t>3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2. Vypočítaj povrch kocky s hranou dlhou 5 cm.		S = 150cm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F0"/>
                </a:solidFill>
              </a:rPr>
              <a:t>3.		 Zaznač </a:t>
            </a:r>
            <a:r>
              <a:rPr lang="sk-SK" sz="2800" b="1" dirty="0" smtClean="0">
                <a:solidFill>
                  <a:srgbClr val="FF0000"/>
                </a:solidFill>
              </a:rPr>
              <a:t>nárys</a:t>
            </a:r>
            <a:r>
              <a:rPr lang="sk-SK" sz="2800" b="1" dirty="0" smtClean="0">
                <a:solidFill>
                  <a:srgbClr val="0070C0"/>
                </a:solidFill>
              </a:rPr>
              <a:t>, bokorys </a:t>
            </a:r>
            <a:r>
              <a:rPr lang="sk-SK" sz="2800" b="1" dirty="0" smtClean="0">
                <a:solidFill>
                  <a:srgbClr val="00B0F0"/>
                </a:solidFill>
              </a:rPr>
              <a:t>a </a:t>
            </a:r>
            <a:r>
              <a:rPr lang="sk-SK" sz="2800" b="1" dirty="0" smtClean="0">
                <a:solidFill>
                  <a:srgbClr val="00B050"/>
                </a:solidFill>
              </a:rPr>
              <a:t>pôdorys</a:t>
            </a:r>
            <a:r>
              <a:rPr lang="sk-SK" sz="2800" b="1" dirty="0" smtClean="0">
                <a:solidFill>
                  <a:srgbClr val="00B0F0"/>
                </a:solidFill>
              </a:rPr>
              <a:t> 				stavby</a:t>
            </a:r>
            <a:r>
              <a:rPr lang="sk-SK" sz="2800" b="1" dirty="0" smtClean="0">
                <a:solidFill>
                  <a:srgbClr val="00B050"/>
                </a:solidFill>
              </a:rPr>
              <a:t>:</a:t>
            </a: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8147308" y="111473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Kocka 1"/>
          <p:cNvSpPr/>
          <p:nvPr/>
        </p:nvSpPr>
        <p:spPr>
          <a:xfrm>
            <a:off x="2123728" y="4221088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2528156" y="4221088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2024100" y="4323765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Kocka 6"/>
          <p:cNvSpPr/>
          <p:nvPr/>
        </p:nvSpPr>
        <p:spPr>
          <a:xfrm>
            <a:off x="2915816" y="4221088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Kocka 7"/>
          <p:cNvSpPr/>
          <p:nvPr/>
        </p:nvSpPr>
        <p:spPr>
          <a:xfrm>
            <a:off x="3214660" y="4215610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Kocka 8"/>
          <p:cNvSpPr/>
          <p:nvPr/>
        </p:nvSpPr>
        <p:spPr>
          <a:xfrm>
            <a:off x="2774228" y="4314677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Kocka 9"/>
          <p:cNvSpPr/>
          <p:nvPr/>
        </p:nvSpPr>
        <p:spPr>
          <a:xfrm>
            <a:off x="2129910" y="3810621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Kocka 10"/>
          <p:cNvSpPr/>
          <p:nvPr/>
        </p:nvSpPr>
        <p:spPr>
          <a:xfrm>
            <a:off x="2129910" y="3523619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3245054" y="2705725"/>
            <a:ext cx="449529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 S = 150cm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2 </a:t>
            </a:r>
            <a:r>
              <a:rPr lang="sk-SK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sk-SK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300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DÚ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1.Vypočítaj objem </a:t>
            </a:r>
            <a:r>
              <a:rPr lang="sk-SK" sz="2800" b="1" dirty="0">
                <a:solidFill>
                  <a:srgbClr val="0070C0"/>
                </a:solidFill>
              </a:rPr>
              <a:t>kocky s hranou </a:t>
            </a:r>
            <a:r>
              <a:rPr lang="sk-SK" sz="2800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sz="2800" b="1" u="sng" dirty="0" smtClean="0">
                <a:solidFill>
                  <a:srgbClr val="0070C0"/>
                </a:solidFill>
              </a:rPr>
              <a:t>8 dm		</a:t>
            </a:r>
            <a:r>
              <a:rPr lang="sk-SK" sz="2800" b="1" u="sng" dirty="0" smtClean="0">
                <a:solidFill>
                  <a:srgbClr val="FF0000"/>
                </a:solidFill>
              </a:rPr>
              <a:t>b) 0,3 m</a:t>
            </a:r>
            <a:r>
              <a:rPr lang="sk-SK" sz="2800" b="1" u="sng" dirty="0" smtClean="0">
                <a:solidFill>
                  <a:srgbClr val="0070C0"/>
                </a:solidFill>
              </a:rPr>
              <a:t>	    </a:t>
            </a:r>
            <a:r>
              <a:rPr lang="sk-SK" sz="2800" b="1" u="sng" dirty="0" smtClean="0">
                <a:solidFill>
                  <a:srgbClr val="00B050"/>
                </a:solidFill>
              </a:rPr>
              <a:t>c)  1,6 cm</a:t>
            </a:r>
          </a:p>
          <a:p>
            <a:pPr marL="596646" indent="-514350">
              <a:buAutoNum type="alphaLcParenR"/>
            </a:pPr>
            <a:endParaRPr lang="sk-SK" sz="2800" b="1" u="sng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2. Vypočítaj povrch kocky s hranou dlhou: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 a) 2 cm		b) 0,4 m	c) 2,7 dm</a:t>
            </a:r>
          </a:p>
          <a:p>
            <a:pPr marL="82296" indent="0">
              <a:buNone/>
            </a:pP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7030A0"/>
                </a:solidFill>
              </a:rPr>
              <a:t>3. Narysuj kocku s hranou dlhou 5 cm –    	 	Nadhľad zľava</a:t>
            </a:r>
            <a:endParaRPr lang="sk-SK" b="1" u="sng" dirty="0" smtClean="0">
              <a:solidFill>
                <a:srgbClr val="7030A0"/>
              </a:solidFill>
            </a:endParaRPr>
          </a:p>
          <a:p>
            <a:pPr marL="82296" indent="0">
              <a:buNone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8147308" y="111473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64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Kontrola DÚ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051648"/>
          </a:xfrm>
        </p:spPr>
        <p:txBody>
          <a:bodyPr/>
          <a:lstStyle/>
          <a:p>
            <a:pPr marL="82296" indent="0">
              <a:buNone/>
            </a:pPr>
            <a:r>
              <a:rPr lang="sk-SK" dirty="0">
                <a:solidFill>
                  <a:srgbClr val="0070C0"/>
                </a:solidFill>
              </a:rPr>
              <a:t>1.  Vypočítaj povrch kocky, ak hrana meria:</a:t>
            </a:r>
          </a:p>
          <a:p>
            <a:pPr marL="82296" indent="0">
              <a:buNone/>
            </a:pPr>
            <a:r>
              <a:rPr lang="sk-SK" dirty="0">
                <a:solidFill>
                  <a:srgbClr val="0070C0"/>
                </a:solidFill>
              </a:rPr>
              <a:t>	a) 7cm	</a:t>
            </a:r>
            <a:r>
              <a:rPr lang="sk-SK" dirty="0">
                <a:solidFill>
                  <a:srgbClr val="FF0000"/>
                </a:solidFill>
              </a:rPr>
              <a:t>b) 6,2m</a:t>
            </a:r>
            <a:r>
              <a:rPr lang="sk-SK" dirty="0">
                <a:solidFill>
                  <a:srgbClr val="0070C0"/>
                </a:solidFill>
              </a:rPr>
              <a:t>	</a:t>
            </a:r>
            <a:r>
              <a:rPr lang="sk-SK" dirty="0">
                <a:solidFill>
                  <a:srgbClr val="7030A0"/>
                </a:solidFill>
              </a:rPr>
              <a:t>c) </a:t>
            </a:r>
            <a:r>
              <a:rPr lang="sk-SK" dirty="0" smtClean="0">
                <a:solidFill>
                  <a:srgbClr val="7030A0"/>
                </a:solidFill>
              </a:rPr>
              <a:t>0,14dm</a:t>
            </a:r>
          </a:p>
          <a:p>
            <a:pPr marL="82296" indent="0">
              <a:buNone/>
            </a:pPr>
            <a:r>
              <a:rPr lang="sk-SK" dirty="0">
                <a:solidFill>
                  <a:srgbClr val="0070C0"/>
                </a:solidFill>
              </a:rPr>
              <a:t>	</a:t>
            </a:r>
            <a:r>
              <a:rPr lang="sk-SK" dirty="0" smtClean="0">
                <a:solidFill>
                  <a:srgbClr val="0070C0"/>
                </a:solidFill>
              </a:rPr>
              <a:t>S=294cm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r>
              <a:rPr lang="sk-SK" dirty="0" smtClean="0">
                <a:solidFill>
                  <a:srgbClr val="0070C0"/>
                </a:solidFill>
              </a:rPr>
              <a:t>; </a:t>
            </a:r>
            <a:r>
              <a:rPr lang="sk-SK" dirty="0" smtClean="0">
                <a:solidFill>
                  <a:srgbClr val="FF0000"/>
                </a:solidFill>
              </a:rPr>
              <a:t>S=230,64m</a:t>
            </a:r>
            <a:r>
              <a:rPr lang="sk-SK" b="1" baseline="30000" dirty="0" smtClean="0">
                <a:solidFill>
                  <a:srgbClr val="FF0000"/>
                </a:solidFill>
              </a:rPr>
              <a:t>2</a:t>
            </a:r>
            <a:r>
              <a:rPr lang="sk-SK" dirty="0" smtClean="0">
                <a:solidFill>
                  <a:srgbClr val="0070C0"/>
                </a:solidFill>
              </a:rPr>
              <a:t> ; </a:t>
            </a:r>
            <a:r>
              <a:rPr lang="sk-SK" dirty="0" smtClean="0">
                <a:solidFill>
                  <a:srgbClr val="7030A0"/>
                </a:solidFill>
              </a:rPr>
              <a:t>S=0,1176dm</a:t>
            </a:r>
            <a:r>
              <a:rPr lang="sk-SK" b="1" baseline="30000" dirty="0" smtClean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2. Narysuj obraz kvádra s rozmermi 3cm,</a:t>
            </a: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   4 cm, 6 </a:t>
            </a:r>
            <a:r>
              <a:rPr lang="sk-SK" dirty="0" smtClean="0">
                <a:solidFill>
                  <a:srgbClr val="00B050"/>
                </a:solidFill>
              </a:rPr>
              <a:t>cm – Nadhľad sprava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/>
              <a:t>3.                     </a:t>
            </a:r>
            <a:r>
              <a:rPr lang="sk-SK" sz="2800" dirty="0" smtClean="0"/>
              <a:t>26:13 = </a:t>
            </a:r>
            <a:r>
              <a:rPr lang="sk-SK" sz="3600" b="1" dirty="0" smtClean="0"/>
              <a:t>2</a:t>
            </a:r>
            <a:endParaRPr lang="sk-SK" sz="3600" b="1" dirty="0"/>
          </a:p>
        </p:txBody>
      </p:sp>
      <p:sp>
        <p:nvSpPr>
          <p:cNvPr id="4" name="Kocka 3"/>
          <p:cNvSpPr/>
          <p:nvPr/>
        </p:nvSpPr>
        <p:spPr>
          <a:xfrm>
            <a:off x="6804248" y="3573016"/>
            <a:ext cx="1512168" cy="208823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6300192" y="3573016"/>
            <a:ext cx="36004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12948"/>
              </p:ext>
            </p:extLst>
          </p:nvPr>
        </p:nvGraphicFramePr>
        <p:xfrm>
          <a:off x="1691680" y="4365104"/>
          <a:ext cx="1997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ovnica" r:id="rId3" imgW="990170" imgH="431613" progId="Equation.3">
                  <p:embed/>
                </p:oleObj>
              </mc:Choice>
              <mc:Fallback>
                <p:oleObj name="Rovnica" r:id="rId3" imgW="990170" imgH="431613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365104"/>
                        <a:ext cx="19970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-243408"/>
            <a:ext cx="7498080" cy="1143000"/>
          </a:xfrm>
        </p:spPr>
        <p:txBody>
          <a:bodyPr/>
          <a:lstStyle/>
          <a:p>
            <a:r>
              <a:rPr lang="sk-SK" dirty="0" smtClean="0"/>
              <a:t>Opakovanie: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5256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1.  Vypočítaj: a) 63% z 80</a:t>
            </a:r>
          </a:p>
          <a:p>
            <a:pPr marL="82296" indent="0"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b) 120% z 300</a:t>
            </a:r>
          </a:p>
          <a:p>
            <a:pPr marL="82296" indent="0"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c) Koľko % z 80 je 13 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Vo vlaku cestovalo 300 cestujúcich, z toho 9 bolo detí, ostatní boli dospelí. Koľko % cestujúcich boli dospelí 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 Z dodávky ovocia museli pre poškodenie hnilobou vyradiť 15 kg, čo bolo 6% z hmotnosti celej dodávky. Koľko kg mala celá dodávka?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Po zlacnení o 11% stál bicykel 97,90 €. Koľko stál pred zlacnením ?</a:t>
            </a:r>
          </a:p>
          <a:p>
            <a:pPr marL="82296" indent="0">
              <a:buNone/>
            </a:pPr>
            <a:endParaRPr lang="sk-SK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652120" y="76248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= 50,4</a:t>
            </a:r>
          </a:p>
          <a:p>
            <a:r>
              <a:rPr lang="sk-SK" sz="2800" b="1" dirty="0" smtClean="0">
                <a:solidFill>
                  <a:srgbClr val="C00000"/>
                </a:solidFill>
              </a:rPr>
              <a:t>= 360</a:t>
            </a:r>
          </a:p>
          <a:p>
            <a:r>
              <a:rPr lang="sk-SK" sz="2800" b="1" dirty="0" smtClean="0">
                <a:solidFill>
                  <a:srgbClr val="C00000"/>
                </a:solidFill>
              </a:rPr>
              <a:t>16,25%</a:t>
            </a:r>
            <a:endParaRPr lang="sk-SK" sz="2800" b="1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004048" y="3068960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7030A0"/>
                </a:solidFill>
              </a:rPr>
              <a:t>97% dospelých</a:t>
            </a:r>
            <a:endParaRPr lang="sk-SK" sz="2800" b="1" dirty="0">
              <a:solidFill>
                <a:srgbClr val="7030A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020272" y="45091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B050"/>
                </a:solidFill>
              </a:rPr>
              <a:t>250 kg celá 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095836" y="58052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Pred zlacnením stál 110 €</a:t>
            </a:r>
            <a:endParaRPr lang="sk-SK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0"/>
            <a:ext cx="8034096" cy="6248400"/>
          </a:xfrm>
        </p:spPr>
        <p:txBody>
          <a:bodyPr/>
          <a:lstStyle/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/>
              <a:t>Znázorni </a:t>
            </a:r>
            <a:r>
              <a:rPr lang="sk-SK" dirty="0" smtClean="0">
                <a:solidFill>
                  <a:srgbClr val="FF0000"/>
                </a:solidFill>
              </a:rPr>
              <a:t>nárys</a:t>
            </a:r>
            <a:r>
              <a:rPr lang="sk-SK" dirty="0" smtClean="0">
                <a:solidFill>
                  <a:srgbClr val="0070C0"/>
                </a:solidFill>
              </a:rPr>
              <a:t>, bokorys </a:t>
            </a:r>
            <a:r>
              <a:rPr lang="sk-SK" dirty="0" smtClean="0"/>
              <a:t>a </a:t>
            </a:r>
            <a:r>
              <a:rPr lang="sk-SK" dirty="0" smtClean="0">
                <a:solidFill>
                  <a:srgbClr val="00B050"/>
                </a:solidFill>
              </a:rPr>
              <a:t>pôdorys</a:t>
            </a:r>
            <a:r>
              <a:rPr lang="sk-SK" dirty="0" smtClean="0"/>
              <a:t> tejto stavby</a:t>
            </a: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Nárys</a:t>
            </a:r>
            <a:r>
              <a:rPr lang="sk-SK" dirty="0" smtClean="0"/>
              <a:t>	   </a:t>
            </a:r>
            <a:r>
              <a:rPr lang="sk-SK" dirty="0" smtClean="0">
                <a:solidFill>
                  <a:srgbClr val="0070C0"/>
                </a:solidFill>
              </a:rPr>
              <a:t>Bokorys</a:t>
            </a:r>
            <a:r>
              <a:rPr lang="sk-SK" dirty="0" smtClean="0"/>
              <a:t>	       </a:t>
            </a:r>
            <a:r>
              <a:rPr lang="sk-SK" dirty="0" smtClean="0">
                <a:solidFill>
                  <a:srgbClr val="00B050"/>
                </a:solidFill>
              </a:rPr>
              <a:t>Pôdorys</a:t>
            </a:r>
            <a:endParaRPr lang="sk-SK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83" y="1414289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55" y="4055668"/>
            <a:ext cx="1289967" cy="132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28363"/>
            <a:ext cx="13335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791"/>
            <a:ext cx="13335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6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352928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82296" indent="0">
              <a:buNone/>
            </a:pPr>
            <a:r>
              <a:rPr lang="sk-SK" b="1" u="sng" dirty="0" smtClean="0">
                <a:solidFill>
                  <a:srgbClr val="0070C0"/>
                </a:solidFill>
              </a:rPr>
              <a:t>a) 0,2 cm		</a:t>
            </a:r>
            <a:r>
              <a:rPr lang="sk-SK" b="1" u="sng" dirty="0" smtClean="0">
                <a:solidFill>
                  <a:srgbClr val="FF0000"/>
                </a:solidFill>
              </a:rPr>
              <a:t>b) 0,6m</a:t>
            </a:r>
            <a:r>
              <a:rPr lang="sk-SK" b="1" u="sng" dirty="0" smtClean="0">
                <a:solidFill>
                  <a:srgbClr val="0070C0"/>
                </a:solidFill>
              </a:rPr>
              <a:t>	       </a:t>
            </a:r>
            <a:r>
              <a:rPr lang="sk-SK" b="1" u="sng" dirty="0" smtClean="0">
                <a:solidFill>
                  <a:srgbClr val="00B050"/>
                </a:solidFill>
              </a:rPr>
              <a:t>c) 1,4 cm</a:t>
            </a:r>
            <a:endParaRPr lang="sk-SK" b="1" u="sng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a=2cm		a=0,6cm		a=1,4cm</a:t>
            </a:r>
          </a:p>
          <a:p>
            <a:pPr marL="82296" indent="0">
              <a:buNone/>
            </a:pPr>
            <a:r>
              <a:rPr lang="sk-SK" u="sng" dirty="0" smtClean="0"/>
              <a:t>S=?	</a:t>
            </a:r>
            <a:r>
              <a:rPr lang="sk-SK" dirty="0" smtClean="0"/>
              <a:t>		</a:t>
            </a:r>
            <a:r>
              <a:rPr lang="sk-SK" u="sng" dirty="0" smtClean="0"/>
              <a:t>S = ?	</a:t>
            </a:r>
            <a:r>
              <a:rPr lang="sk-SK" dirty="0" smtClean="0"/>
              <a:t>		</a:t>
            </a:r>
            <a:r>
              <a:rPr lang="sk-SK" u="sng" dirty="0" smtClean="0"/>
              <a:t>S 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</a:t>
            </a:r>
            <a:r>
              <a:rPr lang="sk-SK" b="1" dirty="0">
                <a:solidFill>
                  <a:srgbClr val="00B0F0"/>
                </a:solidFill>
              </a:rPr>
              <a:t>= 6.a.a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>
                <a:solidFill>
                  <a:srgbClr val="FF0000"/>
                </a:solidFill>
              </a:rPr>
              <a:t>S = </a:t>
            </a:r>
            <a:r>
              <a:rPr lang="sk-SK" b="1" dirty="0" smtClean="0">
                <a:solidFill>
                  <a:srgbClr val="FF0000"/>
                </a:solidFill>
              </a:rPr>
              <a:t>6.a.a</a:t>
            </a:r>
            <a:r>
              <a:rPr lang="sk-SK" dirty="0" smtClean="0">
                <a:solidFill>
                  <a:srgbClr val="002060"/>
                </a:solidFill>
              </a:rPr>
              <a:t>	</a:t>
            </a:r>
            <a:r>
              <a:rPr lang="sk-SK" dirty="0" smtClean="0"/>
              <a:t>	</a:t>
            </a:r>
            <a:r>
              <a:rPr lang="sk-SK" b="1" dirty="0">
                <a:solidFill>
                  <a:srgbClr val="00B050"/>
                </a:solidFill>
              </a:rPr>
              <a:t>S = </a:t>
            </a:r>
            <a:r>
              <a:rPr lang="sk-SK" b="1" dirty="0" smtClean="0">
                <a:solidFill>
                  <a:srgbClr val="00B050"/>
                </a:solidFill>
              </a:rPr>
              <a:t>6.a.a</a:t>
            </a:r>
          </a:p>
          <a:p>
            <a:pPr marL="82296" indent="0">
              <a:buNone/>
            </a:pPr>
            <a:r>
              <a:rPr lang="sk-SK" dirty="0" smtClean="0"/>
              <a:t>S = 6.0,2.0,2	S = 6.0,6.0,6	S = 6.1,4.1,4</a:t>
            </a:r>
          </a:p>
          <a:p>
            <a:pPr marL="82296" indent="0">
              <a:buNone/>
            </a:pPr>
            <a:r>
              <a:rPr lang="sk-SK" dirty="0" smtClean="0"/>
              <a:t>S = 6. 0,04		S = 6.0,36		S = 6.1,96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= 0,24cm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S = 2,16m</a:t>
            </a:r>
            <a:r>
              <a:rPr lang="sk-SK" b="1" baseline="30000" dirty="0" smtClean="0">
                <a:solidFill>
                  <a:srgbClr val="FF000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B050"/>
                </a:solidFill>
              </a:rPr>
              <a:t>S =11,76cm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Povrch kocky je 0,24 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endParaRPr lang="sk-SK" dirty="0"/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627784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8224517" y="155632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5364088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18 dm		</a:t>
            </a:r>
            <a:r>
              <a:rPr lang="sk-SK" b="1" u="sng" dirty="0" smtClean="0">
                <a:solidFill>
                  <a:srgbClr val="FF0000"/>
                </a:solidFill>
              </a:rPr>
              <a:t>b) 9,3 m</a:t>
            </a:r>
            <a:r>
              <a:rPr lang="sk-SK" b="1" u="sng" dirty="0" smtClean="0">
                <a:solidFill>
                  <a:srgbClr val="0070C0"/>
                </a:solidFill>
              </a:rPr>
              <a:t>	    </a:t>
            </a:r>
            <a:r>
              <a:rPr lang="sk-SK" b="1" u="sng" dirty="0" smtClean="0">
                <a:solidFill>
                  <a:srgbClr val="00B050"/>
                </a:solidFill>
              </a:rPr>
              <a:t>c)  0,13 m</a:t>
            </a: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S = 1944 dm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</a:rPr>
              <a:t>S = 518,94 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0,1014 m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28605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54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3866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FFFF00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4" charset="0"/>
              </a:rPr>
              <a:t>Objem kocky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450" y="3500438"/>
            <a:ext cx="1690688" cy="827087"/>
            <a:chOff x="748" y="2205"/>
            <a:chExt cx="1065" cy="521"/>
          </a:xfrm>
        </p:grpSpPr>
        <p:grpSp>
          <p:nvGrpSpPr>
            <p:cNvPr id="12318" name="Group 3"/>
            <p:cNvGrpSpPr>
              <a:grpSpLocks/>
            </p:cNvGrpSpPr>
            <p:nvPr/>
          </p:nvGrpSpPr>
          <p:grpSpPr bwMode="auto">
            <a:xfrm>
              <a:off x="838" y="2205"/>
              <a:ext cx="975" cy="430"/>
              <a:chOff x="838" y="2205"/>
              <a:chExt cx="975" cy="430"/>
            </a:xfrm>
          </p:grpSpPr>
          <p:sp>
            <p:nvSpPr>
              <p:cNvPr id="12322" name="AutoShape 4"/>
              <p:cNvSpPr>
                <a:spLocks noChangeArrowheads="1"/>
              </p:cNvSpPr>
              <p:nvPr/>
            </p:nvSpPr>
            <p:spPr bwMode="auto">
              <a:xfrm>
                <a:off x="929" y="2205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23" name="AutoShape 5"/>
              <p:cNvSpPr>
                <a:spLocks noChangeArrowheads="1"/>
              </p:cNvSpPr>
              <p:nvPr/>
            </p:nvSpPr>
            <p:spPr bwMode="auto">
              <a:xfrm>
                <a:off x="1201" y="2205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24" name="AutoShape 6"/>
              <p:cNvSpPr>
                <a:spLocks noChangeArrowheads="1"/>
              </p:cNvSpPr>
              <p:nvPr/>
            </p:nvSpPr>
            <p:spPr bwMode="auto">
              <a:xfrm>
                <a:off x="1474" y="2205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25" name="AutoShape 7"/>
              <p:cNvSpPr>
                <a:spLocks noChangeArrowheads="1"/>
              </p:cNvSpPr>
              <p:nvPr/>
            </p:nvSpPr>
            <p:spPr bwMode="auto">
              <a:xfrm>
                <a:off x="838" y="2296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26" name="AutoShape 8"/>
              <p:cNvSpPr>
                <a:spLocks noChangeArrowheads="1"/>
              </p:cNvSpPr>
              <p:nvPr/>
            </p:nvSpPr>
            <p:spPr bwMode="auto">
              <a:xfrm>
                <a:off x="1111" y="2296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27" name="AutoShape 9"/>
              <p:cNvSpPr>
                <a:spLocks noChangeArrowheads="1"/>
              </p:cNvSpPr>
              <p:nvPr/>
            </p:nvSpPr>
            <p:spPr bwMode="auto">
              <a:xfrm>
                <a:off x="1383" y="2296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2319" name="AutoShape 10"/>
            <p:cNvSpPr>
              <a:spLocks noChangeArrowheads="1"/>
            </p:cNvSpPr>
            <p:nvPr/>
          </p:nvSpPr>
          <p:spPr bwMode="auto">
            <a:xfrm>
              <a:off x="748" y="2387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20" name="AutoShape 11"/>
            <p:cNvSpPr>
              <a:spLocks noChangeArrowheads="1"/>
            </p:cNvSpPr>
            <p:nvPr/>
          </p:nvSpPr>
          <p:spPr bwMode="auto">
            <a:xfrm>
              <a:off x="1020" y="2387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21" name="AutoShape 12"/>
            <p:cNvSpPr>
              <a:spLocks noChangeArrowheads="1"/>
            </p:cNvSpPr>
            <p:nvPr/>
          </p:nvSpPr>
          <p:spPr bwMode="auto">
            <a:xfrm>
              <a:off x="1292" y="2387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87450" y="3068638"/>
            <a:ext cx="1690688" cy="827087"/>
            <a:chOff x="748" y="1933"/>
            <a:chExt cx="1065" cy="521"/>
          </a:xfrm>
        </p:grpSpPr>
        <p:grpSp>
          <p:nvGrpSpPr>
            <p:cNvPr id="12308" name="Group 14"/>
            <p:cNvGrpSpPr>
              <a:grpSpLocks/>
            </p:cNvGrpSpPr>
            <p:nvPr/>
          </p:nvGrpSpPr>
          <p:grpSpPr bwMode="auto">
            <a:xfrm>
              <a:off x="838" y="1933"/>
              <a:ext cx="975" cy="430"/>
              <a:chOff x="838" y="1933"/>
              <a:chExt cx="975" cy="430"/>
            </a:xfrm>
          </p:grpSpPr>
          <p:sp>
            <p:nvSpPr>
              <p:cNvPr id="12312" name="AutoShape 15"/>
              <p:cNvSpPr>
                <a:spLocks noChangeArrowheads="1"/>
              </p:cNvSpPr>
              <p:nvPr/>
            </p:nvSpPr>
            <p:spPr bwMode="auto">
              <a:xfrm>
                <a:off x="929" y="1933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13" name="AutoShape 16"/>
              <p:cNvSpPr>
                <a:spLocks noChangeArrowheads="1"/>
              </p:cNvSpPr>
              <p:nvPr/>
            </p:nvSpPr>
            <p:spPr bwMode="auto">
              <a:xfrm>
                <a:off x="1201" y="1933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14" name="AutoShape 17"/>
              <p:cNvSpPr>
                <a:spLocks noChangeArrowheads="1"/>
              </p:cNvSpPr>
              <p:nvPr/>
            </p:nvSpPr>
            <p:spPr bwMode="auto">
              <a:xfrm>
                <a:off x="1474" y="1933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15" name="AutoShape 18"/>
              <p:cNvSpPr>
                <a:spLocks noChangeArrowheads="1"/>
              </p:cNvSpPr>
              <p:nvPr/>
            </p:nvSpPr>
            <p:spPr bwMode="auto">
              <a:xfrm>
                <a:off x="838" y="2024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16" name="AutoShape 19"/>
              <p:cNvSpPr>
                <a:spLocks noChangeArrowheads="1"/>
              </p:cNvSpPr>
              <p:nvPr/>
            </p:nvSpPr>
            <p:spPr bwMode="auto">
              <a:xfrm>
                <a:off x="1111" y="2024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17" name="AutoShape 20"/>
              <p:cNvSpPr>
                <a:spLocks noChangeArrowheads="1"/>
              </p:cNvSpPr>
              <p:nvPr/>
            </p:nvSpPr>
            <p:spPr bwMode="auto">
              <a:xfrm>
                <a:off x="1383" y="2024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2309" name="AutoShape 21"/>
            <p:cNvSpPr>
              <a:spLocks noChangeArrowheads="1"/>
            </p:cNvSpPr>
            <p:nvPr/>
          </p:nvSpPr>
          <p:spPr bwMode="auto">
            <a:xfrm>
              <a:off x="748" y="2115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10" name="AutoShape 22"/>
            <p:cNvSpPr>
              <a:spLocks noChangeArrowheads="1"/>
            </p:cNvSpPr>
            <p:nvPr/>
          </p:nvSpPr>
          <p:spPr bwMode="auto">
            <a:xfrm>
              <a:off x="1020" y="2115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11" name="AutoShape 23"/>
            <p:cNvSpPr>
              <a:spLocks noChangeArrowheads="1"/>
            </p:cNvSpPr>
            <p:nvPr/>
          </p:nvSpPr>
          <p:spPr bwMode="auto">
            <a:xfrm>
              <a:off x="1292" y="2115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189037" y="2637632"/>
            <a:ext cx="1690688" cy="827087"/>
            <a:chOff x="748" y="1661"/>
            <a:chExt cx="1065" cy="521"/>
          </a:xfrm>
        </p:grpSpPr>
        <p:grpSp>
          <p:nvGrpSpPr>
            <p:cNvPr id="12298" name="Group 25"/>
            <p:cNvGrpSpPr>
              <a:grpSpLocks/>
            </p:cNvGrpSpPr>
            <p:nvPr/>
          </p:nvGrpSpPr>
          <p:grpSpPr bwMode="auto">
            <a:xfrm>
              <a:off x="838" y="1661"/>
              <a:ext cx="975" cy="430"/>
              <a:chOff x="838" y="1661"/>
              <a:chExt cx="975" cy="430"/>
            </a:xfrm>
          </p:grpSpPr>
          <p:sp>
            <p:nvSpPr>
              <p:cNvPr id="12302" name="AutoShape 26"/>
              <p:cNvSpPr>
                <a:spLocks noChangeArrowheads="1"/>
              </p:cNvSpPr>
              <p:nvPr/>
            </p:nvSpPr>
            <p:spPr bwMode="auto">
              <a:xfrm>
                <a:off x="929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03" name="AutoShape 27"/>
              <p:cNvSpPr>
                <a:spLocks noChangeArrowheads="1"/>
              </p:cNvSpPr>
              <p:nvPr/>
            </p:nvSpPr>
            <p:spPr bwMode="auto">
              <a:xfrm>
                <a:off x="1201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04" name="AutoShape 28"/>
              <p:cNvSpPr>
                <a:spLocks noChangeArrowheads="1"/>
              </p:cNvSpPr>
              <p:nvPr/>
            </p:nvSpPr>
            <p:spPr bwMode="auto">
              <a:xfrm>
                <a:off x="1474" y="1661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05" name="AutoShape 2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06" name="AutoShape 30"/>
              <p:cNvSpPr>
                <a:spLocks noChangeArrowheads="1"/>
              </p:cNvSpPr>
              <p:nvPr/>
            </p:nvSpPr>
            <p:spPr bwMode="auto">
              <a:xfrm>
                <a:off x="1111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2307" name="AutoShape 31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340" cy="340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2299" name="AutoShape 32"/>
            <p:cNvSpPr>
              <a:spLocks noChangeArrowheads="1"/>
            </p:cNvSpPr>
            <p:nvPr/>
          </p:nvSpPr>
          <p:spPr bwMode="auto">
            <a:xfrm>
              <a:off x="748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00" name="AutoShape 33"/>
            <p:cNvSpPr>
              <a:spLocks noChangeArrowheads="1"/>
            </p:cNvSpPr>
            <p:nvPr/>
          </p:nvSpPr>
          <p:spPr bwMode="auto">
            <a:xfrm>
              <a:off x="1020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01" name="AutoShape 34"/>
            <p:cNvSpPr>
              <a:spLocks noChangeArrowheads="1"/>
            </p:cNvSpPr>
            <p:nvPr/>
          </p:nvSpPr>
          <p:spPr bwMode="auto">
            <a:xfrm>
              <a:off x="1292" y="1843"/>
              <a:ext cx="340" cy="34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3" name="BlokTextu 2"/>
          <p:cNvSpPr txBox="1"/>
          <p:nvPr/>
        </p:nvSpPr>
        <p:spPr>
          <a:xfrm>
            <a:off x="1110837" y="5752009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</a:rPr>
              <a:t>a  – dĺžka hrany kocky = 3 cm</a:t>
            </a:r>
            <a:endParaRPr lang="sk-SK" sz="2800" b="1" dirty="0">
              <a:solidFill>
                <a:srgbClr val="00206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67121" y="2070196"/>
            <a:ext cx="3456011" cy="92333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</a:rPr>
              <a:t>V = a . a .a</a:t>
            </a:r>
            <a:endParaRPr lang="sk-SK" sz="5400" b="1" cap="none" spc="0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935347" y="2981107"/>
            <a:ext cx="3046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V = 3 . 3 . 3</a:t>
            </a:r>
          </a:p>
          <a:p>
            <a:r>
              <a:rPr lang="sk-SK" sz="3200" b="1" dirty="0" smtClean="0">
                <a:solidFill>
                  <a:srgbClr val="002060"/>
                </a:solidFill>
              </a:rPr>
              <a:t>V = 27 cm</a:t>
            </a:r>
            <a:r>
              <a:rPr lang="sk-SK" sz="3200" b="1" baseline="30000" dirty="0">
                <a:solidFill>
                  <a:srgbClr val="002060"/>
                </a:solidFill>
              </a:rPr>
              <a:t>3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819808" y="4059238"/>
            <a:ext cx="5072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3700D"/>
                </a:solidFill>
              </a:rPr>
              <a:t>Veľkú žltú kocku tvorí 27 malých kociek. </a:t>
            </a:r>
          </a:p>
          <a:p>
            <a:r>
              <a:rPr lang="sk-SK" sz="3200" b="1" dirty="0" smtClean="0">
                <a:solidFill>
                  <a:srgbClr val="002060"/>
                </a:solidFill>
              </a:rPr>
              <a:t>Objem kocky je 27 cm</a:t>
            </a:r>
            <a:r>
              <a:rPr lang="sk-SK" sz="3200" b="1" baseline="30000" dirty="0">
                <a:solidFill>
                  <a:srgbClr val="002060"/>
                </a:solidFill>
              </a:rPr>
              <a:t>3</a:t>
            </a:r>
            <a:r>
              <a:rPr lang="sk-SK" sz="3200" b="1" dirty="0" smtClean="0">
                <a:solidFill>
                  <a:srgbClr val="002060"/>
                </a:solidFill>
              </a:rPr>
              <a:t> .</a:t>
            </a:r>
            <a:endParaRPr lang="sk-SK" sz="4000" b="1" dirty="0">
              <a:solidFill>
                <a:srgbClr val="00B050"/>
              </a:solidFill>
            </a:endParaRPr>
          </a:p>
        </p:txBody>
      </p:sp>
      <p:cxnSp>
        <p:nvCxnSpPr>
          <p:cNvPr id="10" name="Rovná spojnica 9"/>
          <p:cNvCxnSpPr/>
          <p:nvPr/>
        </p:nvCxnSpPr>
        <p:spPr>
          <a:xfrm>
            <a:off x="1187450" y="4329113"/>
            <a:ext cx="1279525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nica 47"/>
          <p:cNvCxnSpPr/>
          <p:nvPr/>
        </p:nvCxnSpPr>
        <p:spPr>
          <a:xfrm flipV="1">
            <a:off x="2466975" y="3914776"/>
            <a:ext cx="414337" cy="4411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nica 50"/>
          <p:cNvCxnSpPr/>
          <p:nvPr/>
        </p:nvCxnSpPr>
        <p:spPr>
          <a:xfrm flipH="1" flipV="1">
            <a:off x="2447925" y="3068638"/>
            <a:ext cx="17463" cy="128732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1242082" y="4396462"/>
            <a:ext cx="187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a = 3 cm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 rot="18914999">
            <a:off x="2473848" y="3977456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a = 3 cm</a:t>
            </a:r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2502771" y="3263224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a = 3 cm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043608" y="1006391"/>
            <a:ext cx="8100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Z koľkých malých kociek je zložená veľká žltá kocka?</a:t>
            </a:r>
            <a:endParaRPr lang="sk-SK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00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8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5 cm		</a:t>
            </a:r>
            <a:r>
              <a:rPr lang="sk-SK" b="1" u="sng" dirty="0" smtClean="0">
                <a:solidFill>
                  <a:srgbClr val="FF0000"/>
                </a:solidFill>
              </a:rPr>
              <a:t>b) 9 m</a:t>
            </a:r>
            <a:r>
              <a:rPr lang="sk-SK" b="1" u="sng" dirty="0" smtClean="0">
                <a:solidFill>
                  <a:srgbClr val="0070C0"/>
                </a:solidFill>
              </a:rPr>
              <a:t>	    </a:t>
            </a:r>
            <a:r>
              <a:rPr lang="sk-SK" b="1" u="sng" dirty="0" smtClean="0">
                <a:solidFill>
                  <a:srgbClr val="00B050"/>
                </a:solidFill>
              </a:rPr>
              <a:t>c)  6 m</a:t>
            </a:r>
          </a:p>
          <a:p>
            <a:pPr marL="82296" indent="0">
              <a:buNone/>
            </a:pPr>
            <a:r>
              <a:rPr lang="sk-SK" dirty="0" smtClean="0"/>
              <a:t>a=5 cm</a:t>
            </a:r>
            <a:r>
              <a:rPr lang="sk-SK" dirty="0"/>
              <a:t>		</a:t>
            </a:r>
            <a:r>
              <a:rPr lang="sk-SK" dirty="0" smtClean="0"/>
              <a:t>a= 9 m</a:t>
            </a:r>
            <a:r>
              <a:rPr lang="sk-SK" dirty="0"/>
              <a:t>		</a:t>
            </a:r>
            <a:r>
              <a:rPr lang="sk-SK" dirty="0" smtClean="0"/>
              <a:t>a=6 m</a:t>
            </a:r>
            <a:endParaRPr lang="sk-SK" dirty="0"/>
          </a:p>
          <a:p>
            <a:pPr marL="82296" indent="0">
              <a:buNone/>
            </a:pPr>
            <a:r>
              <a:rPr lang="sk-SK" u="sng" dirty="0" smtClean="0"/>
              <a:t>V=?</a:t>
            </a:r>
            <a:r>
              <a:rPr lang="sk-SK" u="sng" dirty="0"/>
              <a:t>	</a:t>
            </a:r>
            <a:r>
              <a:rPr lang="sk-SK" dirty="0"/>
              <a:t>		</a:t>
            </a:r>
            <a:r>
              <a:rPr lang="sk-SK" u="sng" dirty="0" smtClean="0"/>
              <a:t>V =  </a:t>
            </a:r>
            <a:r>
              <a:rPr lang="sk-SK" u="sng" dirty="0"/>
              <a:t>?	</a:t>
            </a:r>
            <a:r>
              <a:rPr lang="sk-SK" dirty="0"/>
              <a:t>	</a:t>
            </a:r>
            <a:r>
              <a:rPr lang="sk-SK" u="sng" dirty="0"/>
              <a:t>V</a:t>
            </a:r>
            <a:r>
              <a:rPr lang="sk-SK" u="sng" dirty="0" smtClean="0"/>
              <a:t> </a:t>
            </a:r>
            <a:r>
              <a:rPr lang="sk-SK" u="sng" dirty="0"/>
              <a:t>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V </a:t>
            </a:r>
            <a:r>
              <a:rPr lang="sk-SK" b="1" dirty="0">
                <a:solidFill>
                  <a:srgbClr val="00B0F0"/>
                </a:solidFill>
              </a:rPr>
              <a:t>= </a:t>
            </a:r>
            <a:r>
              <a:rPr lang="sk-SK" b="1" dirty="0" smtClean="0">
                <a:solidFill>
                  <a:srgbClr val="00B0F0"/>
                </a:solidFill>
              </a:rPr>
              <a:t>a.a.a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a.a.a</a:t>
            </a:r>
            <a:r>
              <a:rPr lang="sk-SK" dirty="0">
                <a:solidFill>
                  <a:srgbClr val="00206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V </a:t>
            </a:r>
            <a:r>
              <a:rPr lang="sk-SK" b="1" dirty="0">
                <a:solidFill>
                  <a:srgbClr val="00B050"/>
                </a:solidFill>
              </a:rPr>
              <a:t>= </a:t>
            </a:r>
            <a:r>
              <a:rPr lang="sk-SK" b="1" dirty="0" smtClean="0">
                <a:solidFill>
                  <a:srgbClr val="00B050"/>
                </a:solidFill>
              </a:rPr>
              <a:t>a.a.a</a:t>
            </a:r>
            <a:endParaRPr lang="sk-SK" b="1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V </a:t>
            </a:r>
            <a:r>
              <a:rPr lang="sk-SK" dirty="0"/>
              <a:t>= </a:t>
            </a:r>
            <a:r>
              <a:rPr lang="sk-SK" dirty="0" smtClean="0"/>
              <a:t>5.5.5</a:t>
            </a:r>
            <a:r>
              <a:rPr lang="sk-SK" dirty="0"/>
              <a:t>		</a:t>
            </a:r>
            <a:r>
              <a:rPr lang="sk-SK" dirty="0" smtClean="0"/>
              <a:t>V = 9.9.9</a:t>
            </a:r>
            <a:r>
              <a:rPr lang="sk-SK" dirty="0"/>
              <a:t>	</a:t>
            </a:r>
            <a:r>
              <a:rPr lang="sk-SK" dirty="0" smtClean="0"/>
              <a:t>         V = 6.6.6</a:t>
            </a:r>
            <a:endParaRPr lang="sk-SK" dirty="0"/>
          </a:p>
          <a:p>
            <a:pPr marL="82296" indent="0">
              <a:buNone/>
            </a:pPr>
            <a:r>
              <a:rPr lang="sk-SK" dirty="0"/>
              <a:t>V</a:t>
            </a:r>
            <a:r>
              <a:rPr lang="sk-SK" dirty="0" smtClean="0"/>
              <a:t>= 125</a:t>
            </a:r>
            <a:r>
              <a:rPr lang="sk-SK" dirty="0"/>
              <a:t>		V</a:t>
            </a:r>
            <a:r>
              <a:rPr lang="sk-SK" dirty="0" smtClean="0"/>
              <a:t>= 729</a:t>
            </a:r>
            <a:r>
              <a:rPr lang="sk-SK" dirty="0"/>
              <a:t>		</a:t>
            </a:r>
            <a:r>
              <a:rPr lang="sk-SK" dirty="0" smtClean="0"/>
              <a:t>V = 216</a:t>
            </a: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B0F0"/>
                </a:solidFill>
              </a:rPr>
              <a:t>V</a:t>
            </a:r>
            <a:r>
              <a:rPr lang="sk-SK" b="1" dirty="0" smtClean="0">
                <a:solidFill>
                  <a:srgbClr val="00B0F0"/>
                </a:solidFill>
              </a:rPr>
              <a:t>= 125cm</a:t>
            </a:r>
            <a:r>
              <a:rPr lang="sk-SK" b="1" baseline="30000" dirty="0">
                <a:solidFill>
                  <a:srgbClr val="00B0F0"/>
                </a:solidFill>
              </a:rPr>
              <a:t>3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729m</a:t>
            </a:r>
            <a:r>
              <a:rPr lang="sk-SK" b="1" baseline="30000" dirty="0">
                <a:solidFill>
                  <a:srgbClr val="FF0000"/>
                </a:solidFill>
              </a:rPr>
              <a:t>3</a:t>
            </a:r>
            <a:r>
              <a:rPr lang="sk-SK" dirty="0"/>
              <a:t>	</a:t>
            </a:r>
            <a:r>
              <a:rPr lang="sk-SK" dirty="0" smtClean="0">
                <a:solidFill>
                  <a:srgbClr val="00B050"/>
                </a:solidFill>
              </a:rPr>
              <a:t>V =216cm</a:t>
            </a:r>
            <a:r>
              <a:rPr lang="sk-SK" baseline="30000" dirty="0">
                <a:solidFill>
                  <a:srgbClr val="00B050"/>
                </a:solidFill>
              </a:rPr>
              <a:t>3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Objem kocky je </a:t>
            </a:r>
            <a:r>
              <a:rPr lang="sk-SK" b="1" dirty="0" smtClean="0">
                <a:solidFill>
                  <a:srgbClr val="0070C0"/>
                </a:solidFill>
              </a:rPr>
              <a:t>125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dirty="0"/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28605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64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0,8 m		</a:t>
            </a:r>
            <a:r>
              <a:rPr lang="sk-SK" b="1" u="sng" dirty="0" smtClean="0">
                <a:solidFill>
                  <a:srgbClr val="FF0000"/>
                </a:solidFill>
              </a:rPr>
              <a:t>b) 0,3dm</a:t>
            </a:r>
            <a:r>
              <a:rPr lang="sk-SK" b="1" u="sng" dirty="0" smtClean="0">
                <a:solidFill>
                  <a:srgbClr val="0070C0"/>
                </a:solidFill>
              </a:rPr>
              <a:t>	    </a:t>
            </a:r>
            <a:r>
              <a:rPr lang="sk-SK" b="1" u="sng" dirty="0" smtClean="0">
                <a:solidFill>
                  <a:srgbClr val="00B050"/>
                </a:solidFill>
              </a:rPr>
              <a:t>c)  0,4 m</a:t>
            </a: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sz="2800" b="1" dirty="0">
                <a:solidFill>
                  <a:srgbClr val="0070C0"/>
                </a:solidFill>
              </a:rPr>
              <a:t>V</a:t>
            </a:r>
            <a:r>
              <a:rPr lang="sk-SK" sz="2800" b="1" dirty="0" smtClean="0">
                <a:solidFill>
                  <a:srgbClr val="0070C0"/>
                </a:solidFill>
              </a:rPr>
              <a:t> = 0,512 m</a:t>
            </a:r>
            <a:r>
              <a:rPr lang="sk-SK" sz="2800" b="1" baseline="30000" dirty="0">
                <a:solidFill>
                  <a:srgbClr val="0070C0"/>
                </a:solidFill>
              </a:rPr>
              <a:t>3</a:t>
            </a:r>
            <a:r>
              <a:rPr lang="sk-SK" sz="2800" b="1" dirty="0" smtClean="0">
                <a:solidFill>
                  <a:srgbClr val="0070C0"/>
                </a:solidFill>
              </a:rPr>
              <a:t>	</a:t>
            </a:r>
            <a:r>
              <a:rPr lang="sk-SK" sz="2800" b="1" dirty="0">
                <a:solidFill>
                  <a:srgbClr val="FF0000"/>
                </a:solidFill>
              </a:rPr>
              <a:t>V</a:t>
            </a:r>
            <a:r>
              <a:rPr lang="sk-SK" sz="2800" b="1" dirty="0" smtClean="0">
                <a:solidFill>
                  <a:srgbClr val="FF0000"/>
                </a:solidFill>
              </a:rPr>
              <a:t> = 0,027dm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</a:t>
            </a:r>
            <a:r>
              <a:rPr lang="sk-SK" sz="2800" b="1" dirty="0" smtClean="0">
                <a:solidFill>
                  <a:srgbClr val="0070C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V= 0,0,064 m</a:t>
            </a:r>
            <a:r>
              <a:rPr lang="sk-SK" sz="2800" b="1" baseline="30000" dirty="0">
                <a:solidFill>
                  <a:srgbClr val="00B050"/>
                </a:solidFill>
              </a:rPr>
              <a:t>3</a:t>
            </a:r>
            <a:endParaRPr lang="sk-SK" sz="2800" b="1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Objem kocky je 0,512 </a:t>
            </a:r>
            <a:r>
              <a:rPr lang="sk-SK" b="1" dirty="0">
                <a:solidFill>
                  <a:srgbClr val="0070C0"/>
                </a:solidFill>
              </a:rPr>
              <a:t>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28605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64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197</Words>
  <Application>Microsoft Office PowerPoint</Application>
  <PresentationFormat>Prezentácia na obrazovke (4:3)</PresentationFormat>
  <Paragraphs>110</Paragraphs>
  <Slides>11</Slides>
  <Notes>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Slnovrat</vt:lpstr>
      <vt:lpstr>Rovnica</vt:lpstr>
      <vt:lpstr>Objem kocky</vt:lpstr>
      <vt:lpstr>Kontrola DÚ</vt:lpstr>
      <vt:lpstr>Opakovanie: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kvádra</dc:title>
  <dc:creator>VI.C</dc:creator>
  <cp:lastModifiedBy>VI.C</cp:lastModifiedBy>
  <cp:revision>23</cp:revision>
  <dcterms:created xsi:type="dcterms:W3CDTF">2013-02-10T19:22:35Z</dcterms:created>
  <dcterms:modified xsi:type="dcterms:W3CDTF">2013-03-05T17:21:39Z</dcterms:modified>
</cp:coreProperties>
</file>