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47A07-0FCA-4A08-A5B0-7A129F255AD3}" type="datetimeFigureOut">
              <a:rPr lang="sk-SK" smtClean="0"/>
              <a:t>7. 2. 2013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06C27-8DF1-48DD-AABA-48FA73A7E2A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47A07-0FCA-4A08-A5B0-7A129F255AD3}" type="datetimeFigureOut">
              <a:rPr lang="sk-SK" smtClean="0"/>
              <a:t>7. 2. 2013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06C27-8DF1-48DD-AABA-48FA73A7E2A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47A07-0FCA-4A08-A5B0-7A129F255AD3}" type="datetimeFigureOut">
              <a:rPr lang="sk-SK" smtClean="0"/>
              <a:t>7. 2. 2013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06C27-8DF1-48DD-AABA-48FA73A7E2A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47A07-0FCA-4A08-A5B0-7A129F255AD3}" type="datetimeFigureOut">
              <a:rPr lang="sk-SK" smtClean="0"/>
              <a:t>7. 2. 2013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06C27-8DF1-48DD-AABA-48FA73A7E2A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47A07-0FCA-4A08-A5B0-7A129F255AD3}" type="datetimeFigureOut">
              <a:rPr lang="sk-SK" smtClean="0"/>
              <a:t>7. 2. 2013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06C27-8DF1-48DD-AABA-48FA73A7E2A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47A07-0FCA-4A08-A5B0-7A129F255AD3}" type="datetimeFigureOut">
              <a:rPr lang="sk-SK" smtClean="0"/>
              <a:t>7. 2. 2013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06C27-8DF1-48DD-AABA-48FA73A7E2A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47A07-0FCA-4A08-A5B0-7A129F255AD3}" type="datetimeFigureOut">
              <a:rPr lang="sk-SK" smtClean="0"/>
              <a:t>7. 2. 2013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06C27-8DF1-48DD-AABA-48FA73A7E2A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47A07-0FCA-4A08-A5B0-7A129F255AD3}" type="datetimeFigureOut">
              <a:rPr lang="sk-SK" smtClean="0"/>
              <a:t>7. 2. 2013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06C27-8DF1-48DD-AABA-48FA73A7E2A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47A07-0FCA-4A08-A5B0-7A129F255AD3}" type="datetimeFigureOut">
              <a:rPr lang="sk-SK" smtClean="0"/>
              <a:t>7. 2. 2013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06C27-8DF1-48DD-AABA-48FA73A7E2A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47A07-0FCA-4A08-A5B0-7A129F255AD3}" type="datetimeFigureOut">
              <a:rPr lang="sk-SK" smtClean="0"/>
              <a:t>7. 2. 2013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06C27-8DF1-48DD-AABA-48FA73A7E2A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47A07-0FCA-4A08-A5B0-7A129F255AD3}" type="datetimeFigureOut">
              <a:rPr lang="sk-SK" smtClean="0"/>
              <a:t>7. 2. 2013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806C27-8DF1-48DD-AABA-48FA73A7E2A6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5547A07-0FCA-4A08-A5B0-7A129F255AD3}" type="datetimeFigureOut">
              <a:rPr lang="sk-SK" smtClean="0"/>
              <a:t>7. 2. 2013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806C27-8DF1-48DD-AABA-48FA73A7E2A6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920880" cy="1793167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sk-SK" dirty="0" smtClean="0"/>
              <a:t>Obraz kocky a kvádra </a:t>
            </a:r>
            <a:br>
              <a:rPr lang="sk-SK" dirty="0" smtClean="0"/>
            </a:br>
            <a:r>
              <a:rPr lang="sk-SK" dirty="0" smtClean="0"/>
              <a:t>v rovnobežnom premietaní - rysovanie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6148423"/>
            <a:ext cx="7772400" cy="914400"/>
          </a:xfrm>
        </p:spPr>
        <p:txBody>
          <a:bodyPr/>
          <a:lstStyle/>
          <a:p>
            <a:pPr algn="l"/>
            <a:r>
              <a:rPr lang="sk-SK" dirty="0" smtClean="0"/>
              <a:t>Mgr. Z.Burzová</a:t>
            </a:r>
            <a:endParaRPr lang="sk-SK" dirty="0"/>
          </a:p>
        </p:txBody>
      </p:sp>
      <p:pic>
        <p:nvPicPr>
          <p:cNvPr id="3074" name="Picture 2" descr="http://di.ics.upjs.sk/informatika_na_zs_ss/studijny_material/grafika/zoner/siet_kocka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1050014" cy="105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portal.edupage.org/kniznica/docs/2011/20110617/thumbs/fit256x256trdoc000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75" y="3068960"/>
            <a:ext cx="2931377" cy="288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gymmoldava.sk/ICV/CELYWEB/maturita/obr/1062_2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802288"/>
            <a:ext cx="3672408" cy="193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25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/>
          <a:lstStyle/>
          <a:p>
            <a:pPr marL="0" indent="0" algn="ctr">
              <a:buNone/>
            </a:pPr>
            <a:r>
              <a:rPr lang="sk-SK" b="1" dirty="0" smtClean="0"/>
              <a:t>Opakovanie – PERCENTÁ</a:t>
            </a:r>
          </a:p>
          <a:p>
            <a:pPr>
              <a:buFont typeface="Wingdings" pitchFamily="2" charset="2"/>
              <a:buChar char="q"/>
            </a:pPr>
            <a:r>
              <a:rPr lang="sk-SK" sz="2000" dirty="0" smtClean="0">
                <a:solidFill>
                  <a:srgbClr val="002060"/>
                </a:solidFill>
              </a:rPr>
              <a:t>Do 7.B triedy chodí 25 žiakov. Dnes pre chorobu do školy neprišlo 5 žiakov. Koľko percent žiakov je chorých?</a:t>
            </a:r>
          </a:p>
          <a:p>
            <a:pPr marL="0" indent="0">
              <a:buNone/>
            </a:pPr>
            <a:endParaRPr lang="sk-SK" sz="20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sk-SK" sz="2000" dirty="0">
                <a:solidFill>
                  <a:srgbClr val="00B050"/>
                </a:solidFill>
              </a:rPr>
              <a:t>Obsah konzervy má hmotnosť </a:t>
            </a:r>
            <a:r>
              <a:rPr lang="sk-SK" sz="2000" dirty="0" smtClean="0">
                <a:solidFill>
                  <a:srgbClr val="00B050"/>
                </a:solidFill>
              </a:rPr>
              <a:t>500 </a:t>
            </a:r>
            <a:r>
              <a:rPr lang="sk-SK" sz="2000" dirty="0">
                <a:solidFill>
                  <a:srgbClr val="00B050"/>
                </a:solidFill>
              </a:rPr>
              <a:t>g. 85% hmotnosti obsahu tvorí mäso. Koľko gramov mäsa je v konzerve</a:t>
            </a:r>
            <a:r>
              <a:rPr lang="sk-SK" sz="2000" dirty="0" smtClean="0">
                <a:solidFill>
                  <a:srgbClr val="00B050"/>
                </a:solidFill>
              </a:rPr>
              <a:t>?</a:t>
            </a:r>
          </a:p>
          <a:p>
            <a:pPr marL="0" indent="0">
              <a:buNone/>
            </a:pPr>
            <a:endParaRPr lang="sk-SK" sz="2000" dirty="0" smtClean="0"/>
          </a:p>
          <a:p>
            <a:pPr>
              <a:buFont typeface="Wingdings" pitchFamily="2" charset="2"/>
              <a:buChar char="q"/>
            </a:pPr>
            <a:r>
              <a:rPr lang="sk-SK" sz="2000" dirty="0" smtClean="0">
                <a:solidFill>
                  <a:srgbClr val="002060"/>
                </a:solidFill>
              </a:rPr>
              <a:t>Koľko eur ušetril Peter, ak 75% z jeho úspor je 18€ ?</a:t>
            </a:r>
          </a:p>
          <a:p>
            <a:pPr marL="0" indent="0">
              <a:buNone/>
            </a:pPr>
            <a:endParaRPr lang="sk-SK" sz="2000" dirty="0" smtClean="0"/>
          </a:p>
          <a:p>
            <a:pPr>
              <a:buFont typeface="Wingdings" pitchFamily="2" charset="2"/>
              <a:buChar char="q"/>
            </a:pPr>
            <a:r>
              <a:rPr lang="sk-SK" sz="2000" dirty="0" smtClean="0">
                <a:solidFill>
                  <a:srgbClr val="FF0000"/>
                </a:solidFill>
              </a:rPr>
              <a:t>Pán Maslák si v banke požičal 3 000€ pri úrokovej miere 8%. Koľko € je jeho úrok? Koľko po roku musí banke vrátiť?</a:t>
            </a:r>
          </a:p>
          <a:p>
            <a:pPr marL="0" indent="0">
              <a:buNone/>
            </a:pPr>
            <a:endParaRPr lang="sk-SK" sz="2000" dirty="0"/>
          </a:p>
          <a:p>
            <a:pPr>
              <a:buFont typeface="Wingdings" pitchFamily="2" charset="2"/>
              <a:buChar char="q"/>
            </a:pPr>
            <a:r>
              <a:rPr lang="sk-SK" sz="2000" b="1" dirty="0" smtClean="0"/>
              <a:t>Čo je viac? 4% z 500€ alebo 5‰ z 4000€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7740351" y="1470375"/>
            <a:ext cx="832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002060"/>
                </a:solidFill>
              </a:rPr>
              <a:t>20%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7138462" y="2646204"/>
            <a:ext cx="1779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00B050"/>
                </a:solidFill>
              </a:rPr>
              <a:t>425g mäsa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7903133" y="3212976"/>
            <a:ext cx="98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002060"/>
                </a:solidFill>
              </a:rPr>
              <a:t>24€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5004048" y="4386808"/>
            <a:ext cx="4480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 </a:t>
            </a:r>
            <a:r>
              <a:rPr lang="sk-SK" b="1" dirty="0" smtClean="0">
                <a:solidFill>
                  <a:srgbClr val="FF0000"/>
                </a:solidFill>
              </a:rPr>
              <a:t>240€ -úrok;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 po roku musí vrátiť 3 240€;     </a:t>
            </a:r>
          </a:p>
          <a:p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3707904" y="533229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20 = 20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111861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476672"/>
            <a:ext cx="8291264" cy="5922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Narysuj obraz kocky </a:t>
            </a:r>
            <a:r>
              <a:rPr lang="sk-SK" sz="2400" dirty="0" smtClean="0"/>
              <a:t>s hranou dlhou 4 cm v rovnobežnom premietaní – </a:t>
            </a:r>
            <a:r>
              <a:rPr lang="sk-SK" sz="2400" b="1" dirty="0" smtClean="0"/>
              <a:t>Nadhľad sprava</a:t>
            </a:r>
          </a:p>
          <a:p>
            <a:pPr marL="0" indent="0">
              <a:buNone/>
            </a:pPr>
            <a:r>
              <a:rPr lang="sk-SK" sz="2000" b="1" dirty="0" smtClean="0">
                <a:solidFill>
                  <a:srgbClr val="002060"/>
                </a:solidFill>
              </a:rPr>
              <a:t>Postup:  </a:t>
            </a:r>
            <a:r>
              <a:rPr lang="sk-SK" sz="2000" b="1" dirty="0" smtClean="0">
                <a:solidFill>
                  <a:srgbClr val="FF0000"/>
                </a:solidFill>
              </a:rPr>
              <a:t>Narysujem:</a:t>
            </a:r>
            <a:endParaRPr lang="sk-SK" sz="2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sk-SK" sz="2000" b="1" dirty="0" smtClean="0">
                <a:solidFill>
                  <a:srgbClr val="FF0000"/>
                </a:solidFill>
              </a:rPr>
              <a:t>prednú stenu – štvorec, a=4cm</a:t>
            </a:r>
          </a:p>
          <a:p>
            <a:pPr marL="457200" indent="-457200">
              <a:buAutoNum type="arabicPeriod"/>
            </a:pPr>
            <a:r>
              <a:rPr lang="sk-SK" sz="2000" b="1" dirty="0" smtClean="0">
                <a:solidFill>
                  <a:srgbClr val="0070C0"/>
                </a:solidFill>
              </a:rPr>
              <a:t>Bočné hrany pod </a:t>
            </a:r>
            <a:r>
              <a:rPr lang="sk-SK" sz="2000" b="1" dirty="0" smtClean="0">
                <a:solidFill>
                  <a:srgbClr val="0070C0"/>
                </a:solidFill>
              </a:rPr>
              <a:t>45° </a:t>
            </a:r>
            <a:r>
              <a:rPr lang="sk-SK" sz="2000" b="1" dirty="0" smtClean="0">
                <a:solidFill>
                  <a:srgbClr val="0070C0"/>
                </a:solidFill>
              </a:rPr>
              <a:t>uhlom</a:t>
            </a:r>
          </a:p>
          <a:p>
            <a:pPr marL="457200" indent="-457200">
              <a:buAutoNum type="arabicPeriod"/>
            </a:pPr>
            <a:r>
              <a:rPr lang="sk-SK" sz="2000" b="1" dirty="0" smtClean="0">
                <a:solidFill>
                  <a:srgbClr val="00B050"/>
                </a:solidFill>
              </a:rPr>
              <a:t>Na bočnú hranu nameriam </a:t>
            </a:r>
          </a:p>
          <a:p>
            <a:pPr marL="0" indent="0">
              <a:buNone/>
            </a:pPr>
            <a:r>
              <a:rPr lang="sk-SK" sz="2000" b="1" dirty="0" smtClean="0">
                <a:solidFill>
                  <a:srgbClr val="00B050"/>
                </a:solidFill>
              </a:rPr>
              <a:t>Polovicu zo zadania – 4:2=2cm</a:t>
            </a:r>
          </a:p>
          <a:p>
            <a:pPr marL="0" indent="0">
              <a:buNone/>
            </a:pPr>
            <a:r>
              <a:rPr lang="sk-SK" sz="2000" b="1" dirty="0" smtClean="0">
                <a:solidFill>
                  <a:srgbClr val="FF0000"/>
                </a:solidFill>
              </a:rPr>
              <a:t>4. </a:t>
            </a:r>
            <a:r>
              <a:rPr lang="sk-SK" sz="2000" b="1" dirty="0" smtClean="0">
                <a:solidFill>
                  <a:srgbClr val="002060"/>
                </a:solidFill>
              </a:rPr>
              <a:t>Dorysujem bočné hrany plnou čiarou,</a:t>
            </a:r>
          </a:p>
          <a:p>
            <a:pPr marL="0" indent="0">
              <a:buNone/>
            </a:pPr>
            <a:r>
              <a:rPr lang="sk-SK" sz="2000" b="1" dirty="0">
                <a:solidFill>
                  <a:srgbClr val="7030A0"/>
                </a:solidFill>
              </a:rPr>
              <a:t>l</a:t>
            </a:r>
            <a:r>
              <a:rPr lang="sk-SK" sz="2000" b="1" dirty="0" smtClean="0">
                <a:solidFill>
                  <a:srgbClr val="7030A0"/>
                </a:solidFill>
              </a:rPr>
              <a:t>en zadnú nevidím, preto bude</a:t>
            </a:r>
          </a:p>
          <a:p>
            <a:pPr marL="0" indent="0">
              <a:buNone/>
            </a:pPr>
            <a:r>
              <a:rPr lang="sk-SK" sz="2000" b="1" dirty="0" smtClean="0">
                <a:solidFill>
                  <a:srgbClr val="7030A0"/>
                </a:solidFill>
              </a:rPr>
              <a:t> čiarkovaná a tenká</a:t>
            </a:r>
          </a:p>
          <a:p>
            <a:pPr marL="0" indent="0">
              <a:buNone/>
            </a:pPr>
            <a:r>
              <a:rPr lang="sk-SK" sz="2000" b="1" dirty="0" smtClean="0">
                <a:solidFill>
                  <a:srgbClr val="00B050"/>
                </a:solidFill>
              </a:rPr>
              <a:t>5. Označím vrcholy kocky</a:t>
            </a:r>
          </a:p>
          <a:p>
            <a:pPr marL="0" indent="0">
              <a:buNone/>
            </a:pPr>
            <a:r>
              <a:rPr lang="sk-SK" sz="2000" b="1" dirty="0" smtClean="0">
                <a:solidFill>
                  <a:srgbClr val="00B050"/>
                </a:solidFill>
              </a:rPr>
              <a:t> veľkými tlačenými písmenami</a:t>
            </a:r>
          </a:p>
          <a:p>
            <a:pPr marL="457200" indent="-457200">
              <a:buAutoNum type="arabicPeriod"/>
            </a:pPr>
            <a:endParaRPr lang="sk-SK" sz="2000" b="1" dirty="0"/>
          </a:p>
        </p:txBody>
      </p:sp>
      <p:sp>
        <p:nvSpPr>
          <p:cNvPr id="4" name="Obdĺžnik 3"/>
          <p:cNvSpPr/>
          <p:nvPr/>
        </p:nvSpPr>
        <p:spPr>
          <a:xfrm>
            <a:off x="6300192" y="4581128"/>
            <a:ext cx="1224136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6" name="Rovná spojnica 5"/>
          <p:cNvCxnSpPr/>
          <p:nvPr/>
        </p:nvCxnSpPr>
        <p:spPr>
          <a:xfrm flipV="1">
            <a:off x="7524328" y="5373216"/>
            <a:ext cx="504056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 flipV="1">
            <a:off x="6305434" y="4077072"/>
            <a:ext cx="606826" cy="4887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 flipV="1">
            <a:off x="7518309" y="4177627"/>
            <a:ext cx="504056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 flipV="1">
            <a:off x="6343680" y="5373216"/>
            <a:ext cx="504056" cy="43204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8022365" y="4177627"/>
            <a:ext cx="6019" cy="11955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6912260" y="4164738"/>
            <a:ext cx="6019" cy="1195589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6918279" y="4120905"/>
            <a:ext cx="1104086" cy="438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nica 20"/>
          <p:cNvCxnSpPr/>
          <p:nvPr/>
        </p:nvCxnSpPr>
        <p:spPr>
          <a:xfrm>
            <a:off x="6966266" y="5316494"/>
            <a:ext cx="1104086" cy="4383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ovná spojovacia šípka 26"/>
          <p:cNvCxnSpPr/>
          <p:nvPr/>
        </p:nvCxnSpPr>
        <p:spPr>
          <a:xfrm>
            <a:off x="6966266" y="1340768"/>
            <a:ext cx="504056" cy="305288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52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/>
          <a:lstStyle/>
          <a:p>
            <a:pPr marL="0" indent="0">
              <a:buNone/>
            </a:pPr>
            <a:r>
              <a:rPr lang="sk-SK" sz="2400" dirty="0">
                <a:solidFill>
                  <a:srgbClr val="FF0000"/>
                </a:solidFill>
              </a:rPr>
              <a:t>Narysuj obraz kocky </a:t>
            </a:r>
            <a:r>
              <a:rPr lang="sk-SK" sz="2400" dirty="0"/>
              <a:t>s hranou dlhou 4 cm v rovnobežnom premietaní – </a:t>
            </a:r>
            <a:r>
              <a:rPr lang="sk-SK" sz="2400" b="1" dirty="0"/>
              <a:t>Nadhľad </a:t>
            </a:r>
            <a:r>
              <a:rPr lang="sk-SK" sz="2400" b="1" dirty="0" smtClean="0"/>
              <a:t>zľava</a:t>
            </a:r>
            <a:endParaRPr lang="sk-SK" sz="2400" b="1" dirty="0"/>
          </a:p>
          <a:p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! </a:t>
            </a:r>
            <a:r>
              <a:rPr lang="sk-SK" sz="2400" b="1" dirty="0" smtClean="0"/>
              <a:t>Bočné hrany rysujeme na ľavú stranu pod </a:t>
            </a:r>
            <a:r>
              <a:rPr lang="sk-SK" sz="2400" b="1" dirty="0" smtClean="0"/>
              <a:t>45° uhlom </a:t>
            </a:r>
            <a:r>
              <a:rPr lang="sk-SK" sz="2400" b="1" dirty="0" smtClean="0"/>
              <a:t>! ! !</a:t>
            </a:r>
            <a:endParaRPr lang="sk-SK" sz="2400" b="1" dirty="0"/>
          </a:p>
        </p:txBody>
      </p:sp>
      <p:cxnSp>
        <p:nvCxnSpPr>
          <p:cNvPr id="4" name="Rovná spojovacia šípka 3"/>
          <p:cNvCxnSpPr/>
          <p:nvPr/>
        </p:nvCxnSpPr>
        <p:spPr>
          <a:xfrm flipH="1">
            <a:off x="2555776" y="1493168"/>
            <a:ext cx="3960440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ovacia šípka 4"/>
          <p:cNvCxnSpPr/>
          <p:nvPr/>
        </p:nvCxnSpPr>
        <p:spPr>
          <a:xfrm flipH="1">
            <a:off x="6300192" y="1493168"/>
            <a:ext cx="818474" cy="30879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ĺžnik 8"/>
          <p:cNvSpPr/>
          <p:nvPr/>
        </p:nvSpPr>
        <p:spPr>
          <a:xfrm>
            <a:off x="6300192" y="4581128"/>
            <a:ext cx="1224136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0" name="Rovná spojnica 9"/>
          <p:cNvCxnSpPr/>
          <p:nvPr/>
        </p:nvCxnSpPr>
        <p:spPr>
          <a:xfrm flipH="1" flipV="1">
            <a:off x="5796136" y="5373216"/>
            <a:ext cx="468052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 flipH="1" flipV="1">
            <a:off x="5796136" y="4149080"/>
            <a:ext cx="468052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 flipH="1" flipV="1">
            <a:off x="7118666" y="4171183"/>
            <a:ext cx="414046" cy="4099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 flipH="1" flipV="1">
            <a:off x="7118666" y="5373216"/>
            <a:ext cx="405662" cy="43204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nica 17"/>
          <p:cNvCxnSpPr/>
          <p:nvPr/>
        </p:nvCxnSpPr>
        <p:spPr>
          <a:xfrm>
            <a:off x="5796136" y="4177627"/>
            <a:ext cx="6019" cy="11955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/>
          <p:cNvCxnSpPr/>
          <p:nvPr/>
        </p:nvCxnSpPr>
        <p:spPr>
          <a:xfrm>
            <a:off x="7099184" y="4164738"/>
            <a:ext cx="6019" cy="1195589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nica 20"/>
          <p:cNvCxnSpPr/>
          <p:nvPr/>
        </p:nvCxnSpPr>
        <p:spPr>
          <a:xfrm>
            <a:off x="5862180" y="5360327"/>
            <a:ext cx="1237004" cy="1288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5862180" y="4164738"/>
            <a:ext cx="1256486" cy="12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37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 smtClean="0">
                <a:solidFill>
                  <a:srgbClr val="0070C0"/>
                </a:solidFill>
              </a:rPr>
              <a:t>Narysuj </a:t>
            </a:r>
            <a:r>
              <a:rPr lang="sk-SK" sz="2400" b="1" dirty="0" smtClean="0">
                <a:solidFill>
                  <a:srgbClr val="FF0000"/>
                </a:solidFill>
              </a:rPr>
              <a:t>obraz kvádra </a:t>
            </a:r>
            <a:r>
              <a:rPr lang="sk-SK" sz="2400" b="1" dirty="0" smtClean="0">
                <a:solidFill>
                  <a:srgbClr val="0070C0"/>
                </a:solidFill>
              </a:rPr>
              <a:t>s hranami dlhými 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0070C0"/>
                </a:solidFill>
              </a:rPr>
              <a:t>a</a:t>
            </a:r>
            <a:r>
              <a:rPr lang="sk-SK" sz="2400" b="1" dirty="0" smtClean="0">
                <a:solidFill>
                  <a:srgbClr val="0070C0"/>
                </a:solidFill>
              </a:rPr>
              <a:t>=4 cm, b=5 cm, c=7 cm.	</a:t>
            </a:r>
            <a:r>
              <a:rPr lang="sk-SK" sz="2400" b="1" dirty="0" smtClean="0"/>
              <a:t>Nadhľad sprava</a:t>
            </a:r>
          </a:p>
          <a:p>
            <a:pPr marL="0" indent="0">
              <a:buNone/>
            </a:pPr>
            <a:r>
              <a:rPr lang="sk-SK" sz="2000" b="1" dirty="0">
                <a:solidFill>
                  <a:srgbClr val="002060"/>
                </a:solidFill>
              </a:rPr>
              <a:t>Postup:  </a:t>
            </a:r>
            <a:r>
              <a:rPr lang="sk-SK" sz="2000" b="1" dirty="0">
                <a:solidFill>
                  <a:srgbClr val="FF0000"/>
                </a:solidFill>
              </a:rPr>
              <a:t>Narysujem:</a:t>
            </a:r>
          </a:p>
          <a:p>
            <a:pPr marL="457200" indent="-457200">
              <a:buAutoNum type="arabicPeriod"/>
            </a:pPr>
            <a:r>
              <a:rPr lang="sk-SK" sz="2000" b="1" dirty="0">
                <a:solidFill>
                  <a:srgbClr val="FF0000"/>
                </a:solidFill>
              </a:rPr>
              <a:t>prednú stenu – </a:t>
            </a:r>
            <a:r>
              <a:rPr lang="sk-SK" sz="2000" b="1" dirty="0" smtClean="0">
                <a:solidFill>
                  <a:srgbClr val="FF0000"/>
                </a:solidFill>
              </a:rPr>
              <a:t>obdĺžnik 4 cm x 7 cm</a:t>
            </a:r>
            <a:endParaRPr lang="sk-SK" sz="2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sk-SK" sz="2000" b="1" dirty="0">
                <a:solidFill>
                  <a:srgbClr val="0070C0"/>
                </a:solidFill>
              </a:rPr>
              <a:t>Bočné hrany pod </a:t>
            </a:r>
            <a:r>
              <a:rPr lang="sk-SK" sz="2000" b="1" dirty="0" smtClean="0">
                <a:solidFill>
                  <a:srgbClr val="0070C0"/>
                </a:solidFill>
              </a:rPr>
              <a:t>45° </a:t>
            </a:r>
            <a:r>
              <a:rPr lang="sk-SK" sz="2000" b="1" dirty="0">
                <a:solidFill>
                  <a:srgbClr val="0070C0"/>
                </a:solidFill>
              </a:rPr>
              <a:t>uhlom</a:t>
            </a:r>
          </a:p>
          <a:p>
            <a:pPr marL="457200" indent="-457200">
              <a:buAutoNum type="arabicPeriod"/>
            </a:pPr>
            <a:r>
              <a:rPr lang="sk-SK" sz="2000" b="1" dirty="0">
                <a:solidFill>
                  <a:srgbClr val="00B050"/>
                </a:solidFill>
              </a:rPr>
              <a:t>Na bočnú hranu nameriam </a:t>
            </a:r>
          </a:p>
          <a:p>
            <a:pPr marL="0" indent="0">
              <a:buNone/>
            </a:pPr>
            <a:r>
              <a:rPr lang="sk-SK" sz="2000" b="1" dirty="0" smtClean="0">
                <a:solidFill>
                  <a:srgbClr val="00B050"/>
                </a:solidFill>
              </a:rPr>
              <a:t>polovicu </a:t>
            </a:r>
            <a:r>
              <a:rPr lang="sk-SK" sz="2000" b="1" dirty="0">
                <a:solidFill>
                  <a:srgbClr val="00B050"/>
                </a:solidFill>
              </a:rPr>
              <a:t>zo zadania – </a:t>
            </a:r>
            <a:r>
              <a:rPr lang="sk-SK" sz="2400" b="1" dirty="0" smtClean="0">
                <a:solidFill>
                  <a:srgbClr val="0070C0"/>
                </a:solidFill>
              </a:rPr>
              <a:t>5:2=2,5cm !</a:t>
            </a:r>
            <a:endParaRPr lang="sk-SK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k-SK" sz="2000" b="1" dirty="0">
                <a:solidFill>
                  <a:srgbClr val="FF0000"/>
                </a:solidFill>
              </a:rPr>
              <a:t>4. </a:t>
            </a:r>
            <a:r>
              <a:rPr lang="sk-SK" sz="2000" b="1" dirty="0">
                <a:solidFill>
                  <a:srgbClr val="002060"/>
                </a:solidFill>
              </a:rPr>
              <a:t>Dorysujem bočné hrany plnou čiarou,</a:t>
            </a:r>
          </a:p>
          <a:p>
            <a:pPr marL="0" indent="0">
              <a:buNone/>
            </a:pPr>
            <a:r>
              <a:rPr lang="sk-SK" sz="2000" b="1" dirty="0">
                <a:solidFill>
                  <a:srgbClr val="7030A0"/>
                </a:solidFill>
              </a:rPr>
              <a:t>len zadnú nevidím, preto bude</a:t>
            </a:r>
          </a:p>
          <a:p>
            <a:pPr marL="0" indent="0">
              <a:buNone/>
            </a:pPr>
            <a:r>
              <a:rPr lang="sk-SK" sz="2000" b="1" dirty="0">
                <a:solidFill>
                  <a:srgbClr val="7030A0"/>
                </a:solidFill>
              </a:rPr>
              <a:t> čiarkovaná a tenká</a:t>
            </a:r>
          </a:p>
          <a:p>
            <a:pPr marL="0" indent="0">
              <a:buNone/>
            </a:pPr>
            <a:r>
              <a:rPr lang="sk-SK" sz="2000" b="1" dirty="0">
                <a:solidFill>
                  <a:srgbClr val="00B050"/>
                </a:solidFill>
              </a:rPr>
              <a:t>5. Označím vrcholy kocky</a:t>
            </a:r>
          </a:p>
          <a:p>
            <a:pPr marL="0" indent="0">
              <a:buNone/>
            </a:pPr>
            <a:r>
              <a:rPr lang="sk-SK" sz="2000" b="1" dirty="0">
                <a:solidFill>
                  <a:srgbClr val="00B050"/>
                </a:solidFill>
              </a:rPr>
              <a:t> veľkými tlačenými písmenami</a:t>
            </a:r>
          </a:p>
          <a:p>
            <a:pPr marL="0" indent="0">
              <a:buNone/>
            </a:pPr>
            <a:endParaRPr lang="sk-SK" sz="2400" b="1" dirty="0"/>
          </a:p>
        </p:txBody>
      </p:sp>
      <p:sp>
        <p:nvSpPr>
          <p:cNvPr id="4" name="Kocka 3"/>
          <p:cNvSpPr/>
          <p:nvPr/>
        </p:nvSpPr>
        <p:spPr>
          <a:xfrm>
            <a:off x="6300192" y="3717032"/>
            <a:ext cx="1800200" cy="2520280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5" name="Rovná spojnica 4"/>
          <p:cNvCxnSpPr/>
          <p:nvPr/>
        </p:nvCxnSpPr>
        <p:spPr>
          <a:xfrm>
            <a:off x="6804248" y="3717032"/>
            <a:ext cx="0" cy="2088232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6863388" y="5811926"/>
            <a:ext cx="1237004" cy="1288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flipH="1">
            <a:off x="6300192" y="5824815"/>
            <a:ext cx="504056" cy="412497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7118666" y="1493168"/>
            <a:ext cx="363224" cy="21518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11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/>
          <a:lstStyle/>
          <a:p>
            <a:r>
              <a:rPr lang="sk-SK" dirty="0" smtClean="0"/>
              <a:t>Narysuj sieť kocky s hranou dlhou 3cm.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sz="2400" dirty="0" smtClean="0">
                <a:solidFill>
                  <a:srgbClr val="FF0000"/>
                </a:solidFill>
              </a:rPr>
              <a:t>Náčrt siete kocky:</a:t>
            </a:r>
            <a:endParaRPr lang="sk-SK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r>
              <a:rPr lang="sk-SK" sz="2400" dirty="0" smtClean="0">
                <a:solidFill>
                  <a:srgbClr val="0070C0"/>
                </a:solidFill>
              </a:rPr>
              <a:t>Postup:</a:t>
            </a:r>
          </a:p>
          <a:p>
            <a:pPr marL="457200" indent="-457200">
              <a:buAutoNum type="arabicPeriod"/>
            </a:pPr>
            <a:r>
              <a:rPr lang="sk-SK" sz="2400" dirty="0" smtClean="0">
                <a:solidFill>
                  <a:srgbClr val="0070C0"/>
                </a:solidFill>
              </a:rPr>
              <a:t>Úsečka 4.3=12cm dlhá</a:t>
            </a:r>
          </a:p>
          <a:p>
            <a:pPr marL="457200" indent="-457200">
              <a:buAutoNum type="arabicPeriod"/>
            </a:pPr>
            <a:r>
              <a:rPr lang="sk-SK" sz="2400" dirty="0" smtClean="0">
                <a:solidFill>
                  <a:srgbClr val="0070C0"/>
                </a:solidFill>
              </a:rPr>
              <a:t>Nameriam 4x3cm na úsečku</a:t>
            </a:r>
          </a:p>
          <a:p>
            <a:pPr marL="457200" indent="-457200">
              <a:buAutoNum type="arabicPeriod"/>
            </a:pPr>
            <a:r>
              <a:rPr lang="sk-SK" sz="2400" dirty="0" smtClean="0">
                <a:solidFill>
                  <a:srgbClr val="0070C0"/>
                </a:solidFill>
              </a:rPr>
              <a:t>Kolmice na úsečku</a:t>
            </a:r>
          </a:p>
          <a:p>
            <a:pPr marL="457200" indent="-457200">
              <a:buAutoNum type="arabicPeriod"/>
            </a:pPr>
            <a:r>
              <a:rPr lang="sk-SK" sz="2400" dirty="0" smtClean="0">
                <a:solidFill>
                  <a:srgbClr val="0070C0"/>
                </a:solidFill>
              </a:rPr>
              <a:t>Dorysuj hornú a </a:t>
            </a:r>
          </a:p>
          <a:p>
            <a:pPr marL="0" indent="0">
              <a:buNone/>
            </a:pPr>
            <a:r>
              <a:rPr lang="sk-SK" sz="2400" dirty="0" smtClean="0">
                <a:solidFill>
                  <a:srgbClr val="0070C0"/>
                </a:solidFill>
              </a:rPr>
              <a:t>dolnú podstavu siete kocky</a:t>
            </a:r>
          </a:p>
          <a:p>
            <a:pPr marL="457200" indent="-457200">
              <a:buAutoNum type="arabicPeriod"/>
            </a:pPr>
            <a:endParaRPr lang="sk-SK" sz="2400" dirty="0"/>
          </a:p>
        </p:txBody>
      </p:sp>
      <p:pic>
        <p:nvPicPr>
          <p:cNvPr id="1026" name="Picture 2" descr="http://www.otestujsa.sk/Storage/FileStorage.ashx?File=77b93b5a-af27-463c-bd03-7af2ac66d2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789" y="1200162"/>
            <a:ext cx="1800187" cy="128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otestujsa.sk/Storage/FileStorage.ashx?File=77b93b5a-af27-463c-bd03-7af2ac66d2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685893"/>
            <a:ext cx="3672408" cy="263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2.gstatic.com/images?q=tbn:ANd9GcSWcaiaPaLmusanIEdQF9AiD7N3yqRYPMM_mzOWHTpYcY2D6P5Y1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200162"/>
            <a:ext cx="25050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45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548680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Koľko sietí má 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kocka, z ktorých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sa dá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70C0"/>
                </a:solidFill>
              </a:rPr>
              <a:t>p</a:t>
            </a:r>
            <a:r>
              <a:rPr lang="sk-SK" b="1" dirty="0" smtClean="0">
                <a:solidFill>
                  <a:srgbClr val="0070C0"/>
                </a:solidFill>
              </a:rPr>
              <a:t>oskladať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70C0"/>
                </a:solidFill>
              </a:rPr>
              <a:t>Kocka????</a:t>
            </a:r>
            <a:endParaRPr lang="sk-SK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http://www.matematikaapc.kvalitne.cz/images/priklady/9s_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806" y="206438"/>
            <a:ext cx="5374071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8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/>
          <a:lstStyle/>
          <a:p>
            <a:r>
              <a:rPr lang="sk-SK" dirty="0" smtClean="0"/>
              <a:t>Domáca úloha:</a:t>
            </a:r>
          </a:p>
          <a:p>
            <a:pPr marL="0" indent="0">
              <a:buNone/>
            </a:pPr>
            <a:r>
              <a:rPr lang="sk-SK" sz="2400" dirty="0" smtClean="0"/>
              <a:t>1. </a:t>
            </a:r>
            <a:r>
              <a:rPr lang="sk-SK" sz="2400" b="1" dirty="0">
                <a:solidFill>
                  <a:srgbClr val="0070C0"/>
                </a:solidFill>
              </a:rPr>
              <a:t>Narysuj </a:t>
            </a:r>
            <a:r>
              <a:rPr lang="sk-SK" sz="2400" b="1" dirty="0">
                <a:solidFill>
                  <a:srgbClr val="FF0000"/>
                </a:solidFill>
              </a:rPr>
              <a:t>obraz kvádra </a:t>
            </a:r>
            <a:r>
              <a:rPr lang="sk-SK" sz="2400" b="1" dirty="0">
                <a:solidFill>
                  <a:srgbClr val="0070C0"/>
                </a:solidFill>
              </a:rPr>
              <a:t>s hranami dlhými </a:t>
            </a:r>
          </a:p>
          <a:p>
            <a:pPr marL="0" indent="0">
              <a:buNone/>
            </a:pPr>
            <a:r>
              <a:rPr lang="sk-SK" sz="2400" b="1" dirty="0" smtClean="0">
                <a:solidFill>
                  <a:srgbClr val="0070C0"/>
                </a:solidFill>
              </a:rPr>
              <a:t>a=5 </a:t>
            </a:r>
            <a:r>
              <a:rPr lang="sk-SK" sz="2400" b="1" dirty="0">
                <a:solidFill>
                  <a:srgbClr val="0070C0"/>
                </a:solidFill>
              </a:rPr>
              <a:t>cm, </a:t>
            </a:r>
            <a:r>
              <a:rPr lang="sk-SK" sz="2400" b="1" dirty="0" smtClean="0">
                <a:solidFill>
                  <a:srgbClr val="0070C0"/>
                </a:solidFill>
              </a:rPr>
              <a:t>b=6 </a:t>
            </a:r>
            <a:r>
              <a:rPr lang="sk-SK" sz="2400" b="1" dirty="0">
                <a:solidFill>
                  <a:srgbClr val="0070C0"/>
                </a:solidFill>
              </a:rPr>
              <a:t>cm, </a:t>
            </a:r>
            <a:r>
              <a:rPr lang="sk-SK" sz="2400" b="1" dirty="0" smtClean="0">
                <a:solidFill>
                  <a:srgbClr val="0070C0"/>
                </a:solidFill>
              </a:rPr>
              <a:t>c=8 </a:t>
            </a:r>
            <a:r>
              <a:rPr lang="sk-SK" sz="2400" b="1" dirty="0">
                <a:solidFill>
                  <a:srgbClr val="0070C0"/>
                </a:solidFill>
              </a:rPr>
              <a:t>cm.	</a:t>
            </a:r>
            <a:r>
              <a:rPr lang="sk-SK" sz="2400" b="1" dirty="0"/>
              <a:t>Nadhľad </a:t>
            </a:r>
            <a:r>
              <a:rPr lang="sk-SK" sz="2400" b="1" dirty="0" smtClean="0"/>
              <a:t>zľava</a:t>
            </a:r>
          </a:p>
          <a:p>
            <a:pPr marL="0" indent="0">
              <a:buNone/>
            </a:pPr>
            <a:endParaRPr lang="sk-SK" sz="2400" b="1" dirty="0"/>
          </a:p>
          <a:p>
            <a:pPr marL="0" indent="0">
              <a:buNone/>
            </a:pPr>
            <a:r>
              <a:rPr lang="sk-SK" sz="2400" b="1" dirty="0" smtClean="0"/>
              <a:t>2. Narysuj </a:t>
            </a:r>
            <a:r>
              <a:rPr lang="sk-SK" sz="2400" b="1" dirty="0" smtClean="0">
                <a:solidFill>
                  <a:srgbClr val="FF0000"/>
                </a:solidFill>
              </a:rPr>
              <a:t>na výkres sieť kocky </a:t>
            </a:r>
            <a:r>
              <a:rPr lang="sk-SK" sz="2400" b="1" dirty="0" smtClean="0"/>
              <a:t>s hranou dlhou 6 cm. </a:t>
            </a:r>
            <a:r>
              <a:rPr lang="sk-SK" sz="2400" b="1" dirty="0" smtClean="0">
                <a:solidFill>
                  <a:srgbClr val="0070C0"/>
                </a:solidFill>
              </a:rPr>
              <a:t>Vystrihni a poskladaj si z nej kocku.</a:t>
            </a:r>
          </a:p>
          <a:p>
            <a:pPr marL="0" indent="0">
              <a:buNone/>
            </a:pPr>
            <a:endParaRPr lang="sk-SK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rgbClr val="0070C0"/>
                </a:solidFill>
              </a:rPr>
              <a:t>Pri rysovaní použi ostrú ceruzku, pravítko s ryskou, uhlomer aj kružidlo.</a:t>
            </a:r>
            <a:endParaRPr lang="sk-SK" sz="2400" b="1" dirty="0">
              <a:solidFill>
                <a:srgbClr val="0070C0"/>
              </a:solidFill>
            </a:endParaRP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53946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118</TotalTime>
  <Words>306</Words>
  <Application>Microsoft Office PowerPoint</Application>
  <PresentationFormat>Prezentácia na obrazovke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Aspekt</vt:lpstr>
      <vt:lpstr>Obraz kocky a kvádra  v rovnobežnom premietaní - rysovanie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Obraz kocky a kvádra  v rovnobežnom premietaní - rysovanie</dc:title>
  <dc:creator>VI.C</dc:creator>
  <cp:lastModifiedBy>VI.C</cp:lastModifiedBy>
  <cp:revision>16</cp:revision>
  <dcterms:created xsi:type="dcterms:W3CDTF">2013-02-05T17:07:25Z</dcterms:created>
  <dcterms:modified xsi:type="dcterms:W3CDTF">2013-02-07T21:22:02Z</dcterms:modified>
</cp:coreProperties>
</file>