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70" r:id="rId4"/>
    <p:sldId id="268" r:id="rId5"/>
    <p:sldId id="262" r:id="rId6"/>
    <p:sldId id="263" r:id="rId7"/>
    <p:sldId id="269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E27BD-6FC2-4D44-9C0C-0FC359A8DC92}" type="datetimeFigureOut">
              <a:rPr lang="sk-SK" smtClean="0"/>
              <a:t>12. 12. 2012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EF7BC-BAC1-43F5-A49D-D9AE51F5BC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4087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F7BC-BAC1-43F5-A49D-D9AE51F5BC7F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184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7746-9F9C-473B-ABE1-5750D15DE754}" type="datetimeFigureOut">
              <a:rPr lang="sk-SK" smtClean="0"/>
              <a:t>12. 12. 2012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66ED-04E7-4862-AAF3-FA183F7FE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088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7746-9F9C-473B-ABE1-5750D15DE754}" type="datetimeFigureOut">
              <a:rPr lang="sk-SK" smtClean="0"/>
              <a:t>12. 12. 2012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66ED-04E7-4862-AAF3-FA183F7FE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714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7746-9F9C-473B-ABE1-5750D15DE754}" type="datetimeFigureOut">
              <a:rPr lang="sk-SK" smtClean="0"/>
              <a:t>12. 12. 2012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66ED-04E7-4862-AAF3-FA183F7FE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204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7746-9F9C-473B-ABE1-5750D15DE754}" type="datetimeFigureOut">
              <a:rPr lang="sk-SK" smtClean="0"/>
              <a:t>12. 12. 2012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66ED-04E7-4862-AAF3-FA183F7FE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031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7746-9F9C-473B-ABE1-5750D15DE754}" type="datetimeFigureOut">
              <a:rPr lang="sk-SK" smtClean="0"/>
              <a:t>12. 12. 2012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66ED-04E7-4862-AAF3-FA183F7FE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459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7746-9F9C-473B-ABE1-5750D15DE754}" type="datetimeFigureOut">
              <a:rPr lang="sk-SK" smtClean="0"/>
              <a:t>12. 12. 2012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66ED-04E7-4862-AAF3-FA183F7FE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6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7746-9F9C-473B-ABE1-5750D15DE754}" type="datetimeFigureOut">
              <a:rPr lang="sk-SK" smtClean="0"/>
              <a:t>12. 12. 2012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66ED-04E7-4862-AAF3-FA183F7FE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552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7746-9F9C-473B-ABE1-5750D15DE754}" type="datetimeFigureOut">
              <a:rPr lang="sk-SK" smtClean="0"/>
              <a:t>12. 12. 2012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66ED-04E7-4862-AAF3-FA183F7FE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89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7746-9F9C-473B-ABE1-5750D15DE754}" type="datetimeFigureOut">
              <a:rPr lang="sk-SK" smtClean="0"/>
              <a:t>12. 12. 2012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66ED-04E7-4862-AAF3-FA183F7FE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900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7746-9F9C-473B-ABE1-5750D15DE754}" type="datetimeFigureOut">
              <a:rPr lang="sk-SK" smtClean="0"/>
              <a:t>12. 12. 2012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66ED-04E7-4862-AAF3-FA183F7FE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954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7746-9F9C-473B-ABE1-5750D15DE754}" type="datetimeFigureOut">
              <a:rPr lang="sk-SK" smtClean="0"/>
              <a:t>12. 12. 2012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66ED-04E7-4862-AAF3-FA183F7FE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232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47746-9F9C-473B-ABE1-5750D15DE754}" type="datetimeFigureOut">
              <a:rPr lang="sk-SK" smtClean="0"/>
              <a:t>12. 12. 2012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F66ED-04E7-4862-AAF3-FA183F7FE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089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10" Type="http://schemas.openxmlformats.org/officeDocument/2006/relationships/image" Target="../media/image2.gif"/><Relationship Id="rId4" Type="http://schemas.openxmlformats.org/officeDocument/2006/relationships/image" Target="../media/image10.emf"/><Relationship Id="rId9" Type="http://schemas.openxmlformats.org/officeDocument/2006/relationships/image" Target="../media/image1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/>
          <a:lstStyle/>
          <a:p>
            <a:r>
              <a:rPr lang="sk-SK" dirty="0" smtClean="0"/>
              <a:t>Percentá </a:t>
            </a:r>
            <a:r>
              <a:rPr lang="sk-SK" dirty="0" smtClean="0">
                <a:solidFill>
                  <a:srgbClr val="D60093"/>
                </a:solidFill>
              </a:rPr>
              <a:t>– </a:t>
            </a:r>
            <a:r>
              <a:rPr lang="sk-SK" b="1" dirty="0" smtClean="0">
                <a:solidFill>
                  <a:srgbClr val="D60093"/>
                </a:solidFill>
              </a:rPr>
              <a:t>opakovanie I</a:t>
            </a:r>
            <a:endParaRPr lang="sk-SK" b="1" dirty="0">
              <a:solidFill>
                <a:srgbClr val="D60093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5877272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sk-SK" dirty="0" smtClean="0"/>
              <a:t>Mgr. Z. Burzová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84784"/>
            <a:ext cx="4838720" cy="389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11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D60093"/>
                </a:solidFill>
              </a:rPr>
              <a:t>Samostatná práca</a:t>
            </a:r>
            <a:endParaRPr lang="sk-SK" b="1" dirty="0">
              <a:solidFill>
                <a:srgbClr val="D6009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/>
          <a:lstStyle/>
          <a:p>
            <a:pPr marL="0" indent="0">
              <a:buNone/>
            </a:pPr>
            <a:r>
              <a:rPr lang="sk-SK" b="1" i="1" dirty="0" smtClean="0">
                <a:solidFill>
                  <a:srgbClr val="D60093"/>
                </a:solidFill>
              </a:rPr>
              <a:t>1. Vypočítaj hodnotu:</a:t>
            </a:r>
          </a:p>
          <a:p>
            <a:pPr marL="0" indent="0">
              <a:buNone/>
            </a:pPr>
            <a:r>
              <a:rPr lang="sk-SK" dirty="0" smtClean="0"/>
              <a:t>56% z 500 =</a:t>
            </a:r>
          </a:p>
          <a:p>
            <a:pPr marL="0" indent="0">
              <a:buNone/>
            </a:pPr>
            <a:r>
              <a:rPr lang="sk-SK" dirty="0" smtClean="0"/>
              <a:t>75% z 40 = 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b="1" i="1" dirty="0" smtClean="0">
                <a:solidFill>
                  <a:srgbClr val="D60093"/>
                </a:solidFill>
              </a:rPr>
              <a:t>2. Vypočítaj základ:</a:t>
            </a:r>
          </a:p>
          <a:p>
            <a:pPr marL="0" indent="0">
              <a:buNone/>
            </a:pPr>
            <a:r>
              <a:rPr lang="sk-SK" dirty="0" smtClean="0"/>
              <a:t>15% z akého čísla je 60?</a:t>
            </a:r>
          </a:p>
          <a:p>
            <a:pPr marL="0" indent="0">
              <a:buNone/>
            </a:pPr>
            <a:r>
              <a:rPr lang="sk-SK" dirty="0" smtClean="0"/>
              <a:t>31% z akého základu je 155?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/>
          <a:lstStyle/>
          <a:p>
            <a:pPr marL="0" indent="0">
              <a:buNone/>
            </a:pPr>
            <a:r>
              <a:rPr lang="sk-SK" b="1" i="1" dirty="0" smtClean="0">
                <a:solidFill>
                  <a:srgbClr val="D60093"/>
                </a:solidFill>
              </a:rPr>
              <a:t>3. Vypočítaj počet %</a:t>
            </a:r>
          </a:p>
          <a:p>
            <a:pPr marL="0" indent="0">
              <a:buNone/>
            </a:pPr>
            <a:r>
              <a:rPr lang="sk-SK" b="1" dirty="0" smtClean="0"/>
              <a:t>Koľko % je 16€ z 800€?</a:t>
            </a:r>
          </a:p>
          <a:p>
            <a:pPr marL="0" indent="0">
              <a:buNone/>
            </a:pPr>
            <a:r>
              <a:rPr lang="sk-SK" b="1" dirty="0" smtClean="0"/>
              <a:t>Koľko % je 2m z 40m?</a:t>
            </a:r>
          </a:p>
          <a:p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573016"/>
            <a:ext cx="2831207" cy="227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14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D60093"/>
                </a:solidFill>
              </a:rPr>
              <a:t>Domáca úloha</a:t>
            </a:r>
            <a:endParaRPr lang="sk-SK" b="1" dirty="0">
              <a:solidFill>
                <a:srgbClr val="D6009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4402832" cy="5073427"/>
          </a:xfrm>
        </p:spPr>
        <p:txBody>
          <a:bodyPr/>
          <a:lstStyle/>
          <a:p>
            <a:pPr marL="0" indent="0">
              <a:buNone/>
            </a:pPr>
            <a:r>
              <a:rPr lang="sk-SK" b="1" i="1" dirty="0" smtClean="0">
                <a:solidFill>
                  <a:srgbClr val="D60093"/>
                </a:solidFill>
              </a:rPr>
              <a:t>1. Vypočítaj hodnotu:</a:t>
            </a:r>
          </a:p>
          <a:p>
            <a:pPr marL="0" indent="0">
              <a:buNone/>
            </a:pPr>
            <a:r>
              <a:rPr lang="sk-SK" dirty="0" smtClean="0"/>
              <a:t>93% z </a:t>
            </a:r>
            <a:r>
              <a:rPr lang="sk-SK" dirty="0"/>
              <a:t>8</a:t>
            </a:r>
            <a:r>
              <a:rPr lang="sk-SK" dirty="0" smtClean="0"/>
              <a:t>00 =</a:t>
            </a:r>
          </a:p>
          <a:p>
            <a:pPr marL="0" indent="0">
              <a:buNone/>
            </a:pPr>
            <a:r>
              <a:rPr lang="sk-SK" dirty="0" smtClean="0"/>
              <a:t>30% z 75 =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b="1" i="1" dirty="0" smtClean="0">
                <a:solidFill>
                  <a:srgbClr val="D60093"/>
                </a:solidFill>
              </a:rPr>
              <a:t>2. Vypočítaj základ:</a:t>
            </a:r>
          </a:p>
          <a:p>
            <a:pPr marL="0" indent="0">
              <a:buNone/>
            </a:pPr>
            <a:r>
              <a:rPr lang="sk-SK" dirty="0" smtClean="0"/>
              <a:t>54% z akého čísla je 216?</a:t>
            </a:r>
          </a:p>
          <a:p>
            <a:pPr marL="0" indent="0">
              <a:buNone/>
            </a:pPr>
            <a:r>
              <a:rPr lang="sk-SK" dirty="0" smtClean="0"/>
              <a:t>23% z akého základu je 161?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/>
          <a:p>
            <a:pPr marL="0" indent="0">
              <a:buNone/>
            </a:pPr>
            <a:r>
              <a:rPr lang="sk-SK" b="1" i="1" dirty="0" smtClean="0">
                <a:solidFill>
                  <a:srgbClr val="D60093"/>
                </a:solidFill>
              </a:rPr>
              <a:t>3. Vypočítaj počet %</a:t>
            </a:r>
          </a:p>
          <a:p>
            <a:pPr marL="0" indent="0">
              <a:buNone/>
            </a:pPr>
            <a:r>
              <a:rPr lang="sk-SK" b="1" dirty="0" smtClean="0"/>
              <a:t>Koľko % je 15€ z 300€?</a:t>
            </a:r>
          </a:p>
          <a:p>
            <a:pPr marL="0" indent="0">
              <a:buNone/>
            </a:pPr>
            <a:r>
              <a:rPr lang="sk-SK" b="1" dirty="0" smtClean="0"/>
              <a:t>Koľko % je 4m z 40m?</a:t>
            </a:r>
          </a:p>
          <a:p>
            <a:pPr marL="0" indent="0">
              <a:buNone/>
            </a:pPr>
            <a:r>
              <a:rPr lang="sk-SK" b="1" dirty="0" smtClean="0"/>
              <a:t>Koľko % je 36 z </a:t>
            </a:r>
            <a:r>
              <a:rPr lang="sk-SK" b="1" dirty="0"/>
              <a:t>6</a:t>
            </a:r>
            <a:r>
              <a:rPr lang="sk-SK" b="1" dirty="0" smtClean="0"/>
              <a:t>00€?</a:t>
            </a:r>
          </a:p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endParaRPr lang="sk-SK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84984"/>
            <a:ext cx="3641898" cy="293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596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D60093"/>
                </a:solidFill>
              </a:rPr>
              <a:t>Domáca úloha</a:t>
            </a:r>
            <a:endParaRPr lang="sk-SK" b="1" dirty="0">
              <a:solidFill>
                <a:srgbClr val="D6009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79512" y="1052736"/>
            <a:ext cx="4402832" cy="5073427"/>
          </a:xfrm>
        </p:spPr>
        <p:txBody>
          <a:bodyPr/>
          <a:lstStyle/>
          <a:p>
            <a:pPr marL="0" indent="0">
              <a:buNone/>
            </a:pPr>
            <a:r>
              <a:rPr lang="sk-SK" b="1" i="1" dirty="0" smtClean="0">
                <a:solidFill>
                  <a:srgbClr val="D60093"/>
                </a:solidFill>
              </a:rPr>
              <a:t>1. Vypočítaj hodnotu</a:t>
            </a:r>
            <a:r>
              <a:rPr lang="sk-SK" b="1" i="1" dirty="0" smtClean="0">
                <a:solidFill>
                  <a:srgbClr val="FFFF00"/>
                </a:solidFill>
              </a:rPr>
              <a:t>:</a:t>
            </a:r>
          </a:p>
          <a:p>
            <a:pPr marL="0" indent="0">
              <a:buNone/>
            </a:pPr>
            <a:r>
              <a:rPr lang="sk-SK" dirty="0" smtClean="0"/>
              <a:t>42% z 300 = </a:t>
            </a:r>
            <a:r>
              <a:rPr lang="sk-SK" b="1" dirty="0" smtClean="0">
                <a:solidFill>
                  <a:srgbClr val="D60093"/>
                </a:solidFill>
              </a:rPr>
              <a:t>300:100.42=126</a:t>
            </a:r>
          </a:p>
          <a:p>
            <a:pPr marL="0" indent="0">
              <a:buNone/>
            </a:pPr>
            <a:r>
              <a:rPr lang="sk-SK" dirty="0" smtClean="0"/>
              <a:t>25% z 40 = </a:t>
            </a:r>
            <a:r>
              <a:rPr lang="sk-SK" b="1" dirty="0" smtClean="0">
                <a:solidFill>
                  <a:srgbClr val="D60093"/>
                </a:solidFill>
              </a:rPr>
              <a:t>40:4=10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b="1" i="1" dirty="0" smtClean="0">
                <a:solidFill>
                  <a:srgbClr val="D60093"/>
                </a:solidFill>
              </a:rPr>
              <a:t>2. Vypočítaj základ:</a:t>
            </a:r>
          </a:p>
          <a:p>
            <a:pPr marL="0" indent="0">
              <a:buNone/>
            </a:pPr>
            <a:r>
              <a:rPr lang="sk-SK" dirty="0" smtClean="0"/>
              <a:t>12% z akého čísla je 24?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</a:t>
            </a:r>
            <a:r>
              <a:rPr lang="sk-SK" b="1" dirty="0" smtClean="0">
                <a:solidFill>
                  <a:srgbClr val="D60093"/>
                </a:solidFill>
              </a:rPr>
              <a:t>24 : 12= 2.100 = 200</a:t>
            </a:r>
          </a:p>
          <a:p>
            <a:pPr marL="0" indent="0">
              <a:buNone/>
            </a:pPr>
            <a:r>
              <a:rPr lang="sk-SK" dirty="0" smtClean="0"/>
              <a:t>15% z akého základu je 45?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</a:t>
            </a:r>
            <a:r>
              <a:rPr lang="sk-SK" b="1" dirty="0" smtClean="0">
                <a:solidFill>
                  <a:srgbClr val="D60093"/>
                </a:solidFill>
              </a:rPr>
              <a:t>45:15.100 = 300</a:t>
            </a:r>
            <a:endParaRPr lang="sk-SK" b="1" dirty="0">
              <a:solidFill>
                <a:srgbClr val="D60093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/>
          <a:p>
            <a:pPr marL="0" indent="0">
              <a:buNone/>
            </a:pPr>
            <a:r>
              <a:rPr lang="sk-SK" b="1" i="1" dirty="0" smtClean="0">
                <a:solidFill>
                  <a:srgbClr val="D60093"/>
                </a:solidFill>
              </a:rPr>
              <a:t>3. Vypočítaj počet %</a:t>
            </a:r>
          </a:p>
          <a:p>
            <a:pPr marL="0" indent="0">
              <a:buNone/>
            </a:pPr>
            <a:r>
              <a:rPr lang="sk-SK" b="1" dirty="0" smtClean="0"/>
              <a:t>Koľko % je 14€ z 700€?</a:t>
            </a:r>
          </a:p>
          <a:p>
            <a:pPr marL="0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</a:t>
            </a:r>
            <a:r>
              <a:rPr lang="sk-SK" b="1" dirty="0" smtClean="0">
                <a:solidFill>
                  <a:srgbClr val="D60093"/>
                </a:solidFill>
              </a:rPr>
              <a:t>14</a:t>
            </a:r>
            <a:r>
              <a:rPr lang="sk-SK" b="1" dirty="0" smtClean="0">
                <a:solidFill>
                  <a:srgbClr val="D60093"/>
                </a:solidFill>
                <a:sym typeface="Wingdings" pitchFamily="2" charset="2"/>
              </a:rPr>
              <a:t>:(700:100)= 2%</a:t>
            </a:r>
            <a:endParaRPr lang="sk-SK" b="1" dirty="0" smtClean="0">
              <a:solidFill>
                <a:srgbClr val="D60093"/>
              </a:solidFill>
            </a:endParaRPr>
          </a:p>
          <a:p>
            <a:pPr marL="0" indent="0">
              <a:buNone/>
            </a:pPr>
            <a:r>
              <a:rPr lang="sk-SK" b="1" dirty="0" smtClean="0"/>
              <a:t>Koľko % je 3m z 30</a:t>
            </a:r>
            <a:r>
              <a:rPr lang="sk-SK" b="1" dirty="0"/>
              <a:t>m</a:t>
            </a:r>
            <a:r>
              <a:rPr lang="sk-SK" b="1" dirty="0" smtClean="0"/>
              <a:t>?</a:t>
            </a:r>
          </a:p>
          <a:p>
            <a:pPr marL="0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</a:t>
            </a:r>
            <a:r>
              <a:rPr lang="sk-SK" b="1" dirty="0" smtClean="0">
                <a:solidFill>
                  <a:srgbClr val="D60093"/>
                </a:solidFill>
              </a:rPr>
              <a:t>3 : (30:100)= 10%</a:t>
            </a:r>
          </a:p>
          <a:p>
            <a:pPr marL="0" indent="0">
              <a:buNone/>
            </a:pPr>
            <a:r>
              <a:rPr lang="sk-SK" b="1" dirty="0" smtClean="0"/>
              <a:t>Koľko % je 80 z 400€?</a:t>
            </a:r>
          </a:p>
          <a:p>
            <a:pPr marL="0" indent="0">
              <a:buNone/>
            </a:pPr>
            <a:r>
              <a:rPr lang="sk-SK" b="1" dirty="0">
                <a:solidFill>
                  <a:srgbClr val="D60093"/>
                </a:solidFill>
              </a:rPr>
              <a:t> </a:t>
            </a:r>
            <a:r>
              <a:rPr lang="sk-SK" b="1" dirty="0" smtClean="0">
                <a:solidFill>
                  <a:srgbClr val="D60093"/>
                </a:solidFill>
              </a:rPr>
              <a:t>80:(400:100)= 20%</a:t>
            </a:r>
          </a:p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endParaRPr lang="sk-SK" b="1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330" y="4653136"/>
            <a:ext cx="159067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32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78177" y="5266967"/>
            <a:ext cx="8363272" cy="8640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/>
              <a:t>Koľko tričiek môže škola kúpiť pre svojich žiakov, ak má k dispozícii 84€ a jedno tričko stojí        € ?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2124236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087" y="5589240"/>
            <a:ext cx="5040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756324"/>
              </p:ext>
            </p:extLst>
          </p:nvPr>
        </p:nvGraphicFramePr>
        <p:xfrm>
          <a:off x="2542158" y="436046"/>
          <a:ext cx="4780758" cy="4104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Rovnica" r:id="rId6" imgW="1955800" imgH="1676400" progId="Equation.3">
                  <p:embed/>
                </p:oleObj>
              </mc:Choice>
              <mc:Fallback>
                <p:oleObj name="Rovnica" r:id="rId6" imgW="1955800" imgH="167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2158" y="436046"/>
                        <a:ext cx="4780758" cy="41044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ál 10"/>
          <p:cNvSpPr/>
          <p:nvPr/>
        </p:nvSpPr>
        <p:spPr>
          <a:xfrm>
            <a:off x="5492558" y="452967"/>
            <a:ext cx="946856" cy="998086"/>
          </a:xfrm>
          <a:prstGeom prst="ellipse">
            <a:avLst/>
          </a:prstGeom>
          <a:noFill/>
          <a:ln w="44450" cmpd="sng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D60093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3203848" y="1429669"/>
            <a:ext cx="946856" cy="998086"/>
          </a:xfrm>
          <a:prstGeom prst="ellipse">
            <a:avLst/>
          </a:prstGeom>
          <a:noFill/>
          <a:ln w="44450" cmpd="sng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D60093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6588224" y="2466383"/>
            <a:ext cx="946856" cy="998086"/>
          </a:xfrm>
          <a:prstGeom prst="ellipse">
            <a:avLst/>
          </a:prstGeom>
          <a:noFill/>
          <a:ln w="44450" cmpd="sng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D60093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4312259" y="3578241"/>
            <a:ext cx="946856" cy="998086"/>
          </a:xfrm>
          <a:prstGeom prst="ellipse">
            <a:avLst/>
          </a:prstGeom>
          <a:noFill/>
          <a:ln w="44450" cmpd="sng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D60093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1264639" y="6165304"/>
            <a:ext cx="3878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D60093"/>
                </a:solidFill>
              </a:rPr>
              <a:t>48 tričiek škola kúpila</a:t>
            </a:r>
            <a:endParaRPr lang="sk-SK" sz="3200" b="1" dirty="0">
              <a:solidFill>
                <a:srgbClr val="D60093"/>
              </a:solidFill>
            </a:endParaRPr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14891"/>
            <a:ext cx="1241381" cy="1554739"/>
          </a:xfrm>
          <a:prstGeom prst="rect">
            <a:avLst/>
          </a:prstGeom>
        </p:spPr>
      </p:pic>
      <p:sp>
        <p:nvSpPr>
          <p:cNvPr id="2" name="BlokTextu 1"/>
          <p:cNvSpPr txBox="1"/>
          <p:nvPr/>
        </p:nvSpPr>
        <p:spPr>
          <a:xfrm>
            <a:off x="1861685" y="2941249"/>
            <a:ext cx="1095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5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194081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D60093"/>
                </a:solidFill>
              </a:rPr>
              <a:t>Správne priraď k percentám zlomky</a:t>
            </a:r>
            <a:endParaRPr lang="sk-SK" b="1" dirty="0">
              <a:solidFill>
                <a:srgbClr val="D60093"/>
              </a:solidFill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/>
          <a:lstStyle/>
          <a:p>
            <a:pPr marL="0" indent="0">
              <a:buNone/>
            </a:pPr>
            <a:r>
              <a:rPr lang="sk-SK" sz="4000" b="1" dirty="0">
                <a:solidFill>
                  <a:srgbClr val="0070C0"/>
                </a:solidFill>
              </a:rPr>
              <a:t>5</a:t>
            </a:r>
            <a:r>
              <a:rPr lang="sk-SK" sz="4000" b="1" dirty="0" smtClean="0">
                <a:solidFill>
                  <a:srgbClr val="0070C0"/>
                </a:solidFill>
              </a:rPr>
              <a:t>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	1%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10%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	25%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30%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	50%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		75%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199" y="2420888"/>
            <a:ext cx="94370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09" y="1539188"/>
            <a:ext cx="904891" cy="102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572" y="1007930"/>
            <a:ext cx="951676" cy="104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211" y="4106489"/>
            <a:ext cx="645577" cy="109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07320"/>
            <a:ext cx="792088" cy="124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2734989"/>
            <a:ext cx="728150" cy="114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941168"/>
            <a:ext cx="824977" cy="121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http://files.biba74.webnode.sk/system_preview_small_200006923-794957a435-public/36_1_55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772814"/>
            <a:ext cx="1152128" cy="115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563" y="4651193"/>
            <a:ext cx="2329545" cy="187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6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5482952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600" b="1" u="sng" dirty="0" smtClean="0">
                <a:solidFill>
                  <a:srgbClr val="D60093"/>
                </a:solidFill>
              </a:rPr>
              <a:t>1. Vypočítaj hodnotu:</a:t>
            </a:r>
          </a:p>
          <a:p>
            <a:pPr marL="0" indent="0">
              <a:buNone/>
            </a:pPr>
            <a:r>
              <a:rPr lang="sk-SK" sz="3600" b="1" dirty="0" smtClean="0">
                <a:solidFill>
                  <a:srgbClr val="002060"/>
                </a:solidFill>
              </a:rPr>
              <a:t>1% z 150 = </a:t>
            </a:r>
          </a:p>
          <a:p>
            <a:pPr marL="0" indent="0">
              <a:buNone/>
            </a:pPr>
            <a:r>
              <a:rPr lang="sk-SK" sz="3600" b="1" dirty="0">
                <a:solidFill>
                  <a:srgbClr val="002060"/>
                </a:solidFill>
              </a:rPr>
              <a:t>5</a:t>
            </a:r>
            <a:r>
              <a:rPr lang="sk-SK" sz="3600" b="1" dirty="0" smtClean="0">
                <a:solidFill>
                  <a:srgbClr val="002060"/>
                </a:solidFill>
              </a:rPr>
              <a:t>% z 200 = </a:t>
            </a:r>
          </a:p>
          <a:p>
            <a:pPr marL="0" indent="0">
              <a:buNone/>
            </a:pPr>
            <a:r>
              <a:rPr lang="sk-SK" sz="3600" b="1" dirty="0" smtClean="0">
                <a:solidFill>
                  <a:srgbClr val="002060"/>
                </a:solidFill>
              </a:rPr>
              <a:t>6% z 80 € =</a:t>
            </a:r>
          </a:p>
          <a:p>
            <a:pPr marL="0" indent="0">
              <a:buNone/>
            </a:pPr>
            <a:r>
              <a:rPr lang="sk-SK" sz="3600" b="1" dirty="0">
                <a:solidFill>
                  <a:srgbClr val="002060"/>
                </a:solidFill>
              </a:rPr>
              <a:t>1</a:t>
            </a:r>
            <a:r>
              <a:rPr lang="sk-SK" sz="3600" b="1" dirty="0" smtClean="0">
                <a:solidFill>
                  <a:srgbClr val="002060"/>
                </a:solidFill>
              </a:rPr>
              <a:t>0% z 60 =</a:t>
            </a:r>
          </a:p>
          <a:p>
            <a:pPr marL="0" indent="0">
              <a:buNone/>
            </a:pPr>
            <a:r>
              <a:rPr lang="sk-SK" sz="3600" b="1" dirty="0" smtClean="0">
                <a:solidFill>
                  <a:srgbClr val="002060"/>
                </a:solidFill>
              </a:rPr>
              <a:t>25% z 124 =</a:t>
            </a:r>
          </a:p>
          <a:p>
            <a:pPr marL="0" indent="0">
              <a:buNone/>
            </a:pPr>
            <a:r>
              <a:rPr lang="sk-SK" sz="3600" b="1" dirty="0" smtClean="0">
                <a:solidFill>
                  <a:srgbClr val="002060"/>
                </a:solidFill>
              </a:rPr>
              <a:t>50% z  48=</a:t>
            </a:r>
          </a:p>
          <a:p>
            <a:pPr marL="0" indent="0">
              <a:buNone/>
            </a:pPr>
            <a:r>
              <a:rPr lang="sk-SK" sz="3600" b="1" dirty="0" smtClean="0">
                <a:solidFill>
                  <a:srgbClr val="002060"/>
                </a:solidFill>
              </a:rPr>
              <a:t>75 % z 16 € =</a:t>
            </a:r>
          </a:p>
          <a:p>
            <a:pPr marL="0" indent="0">
              <a:buNone/>
            </a:pP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167844" y="831549"/>
            <a:ext cx="47525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0070C0"/>
                </a:solidFill>
              </a:rPr>
              <a:t>1</a:t>
            </a:r>
            <a:r>
              <a:rPr lang="sk-SK" sz="4400" b="1" dirty="0" smtClean="0">
                <a:solidFill>
                  <a:srgbClr val="0070C0"/>
                </a:solidFill>
              </a:rPr>
              <a:t>50:100 = 1,5</a:t>
            </a:r>
          </a:p>
          <a:p>
            <a:r>
              <a:rPr lang="sk-SK" sz="4400" b="1" dirty="0" smtClean="0">
                <a:solidFill>
                  <a:srgbClr val="0070C0"/>
                </a:solidFill>
              </a:rPr>
              <a:t>200:100=2.5=10</a:t>
            </a:r>
          </a:p>
          <a:p>
            <a:r>
              <a:rPr lang="sk-SK" sz="4400" b="1" dirty="0" smtClean="0">
                <a:solidFill>
                  <a:srgbClr val="0070C0"/>
                </a:solidFill>
              </a:rPr>
              <a:t>80:100=0,8.6 = 4,8</a:t>
            </a:r>
          </a:p>
          <a:p>
            <a:r>
              <a:rPr lang="sk-SK" sz="4400" b="1" dirty="0">
                <a:solidFill>
                  <a:srgbClr val="0070C0"/>
                </a:solidFill>
              </a:rPr>
              <a:t>6</a:t>
            </a:r>
            <a:r>
              <a:rPr lang="sk-SK" sz="4400" b="1" dirty="0" smtClean="0">
                <a:solidFill>
                  <a:srgbClr val="0070C0"/>
                </a:solidFill>
              </a:rPr>
              <a:t>0 :10= 6</a:t>
            </a:r>
          </a:p>
          <a:p>
            <a:r>
              <a:rPr lang="sk-SK" sz="4400" b="1" dirty="0" smtClean="0">
                <a:solidFill>
                  <a:srgbClr val="0070C0"/>
                </a:solidFill>
              </a:rPr>
              <a:t>124 : 4 = 31</a:t>
            </a:r>
          </a:p>
          <a:p>
            <a:r>
              <a:rPr lang="sk-SK" sz="4400" b="1" dirty="0" smtClean="0">
                <a:solidFill>
                  <a:srgbClr val="0070C0"/>
                </a:solidFill>
              </a:rPr>
              <a:t>48 : 2 = 24</a:t>
            </a:r>
          </a:p>
          <a:p>
            <a:r>
              <a:rPr lang="sk-SK" sz="4400" b="1" dirty="0" smtClean="0">
                <a:solidFill>
                  <a:srgbClr val="0070C0"/>
                </a:solidFill>
              </a:rPr>
              <a:t>16 :4.3 = 12</a:t>
            </a:r>
            <a:endParaRPr lang="sk-SK" sz="4400" b="1" dirty="0">
              <a:solidFill>
                <a:srgbClr val="0070C0"/>
              </a:solidFill>
            </a:endParaRP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63497"/>
            <a:ext cx="936104" cy="936104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861048"/>
            <a:ext cx="2543175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63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D60093"/>
                </a:solidFill>
              </a:rPr>
              <a:t>2. Výpočet </a:t>
            </a:r>
            <a:r>
              <a:rPr lang="sk-SK" b="1" dirty="0">
                <a:solidFill>
                  <a:srgbClr val="D60093"/>
                </a:solidFill>
              </a:rPr>
              <a:t>základu</a:t>
            </a:r>
            <a:endParaRPr lang="sk-SK" dirty="0">
              <a:solidFill>
                <a:srgbClr val="D6009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46848" cy="4525963"/>
          </a:xfrm>
        </p:spPr>
        <p:txBody>
          <a:bodyPr/>
          <a:lstStyle/>
          <a:p>
            <a:pPr marL="0" indent="0">
              <a:buNone/>
            </a:pPr>
            <a:r>
              <a:rPr lang="sk-SK" b="1" u="sng" dirty="0"/>
              <a:t>9</a:t>
            </a:r>
            <a:r>
              <a:rPr lang="sk-SK" b="1" u="sng" dirty="0" smtClean="0"/>
              <a:t>% z akého základu je 45?</a:t>
            </a:r>
          </a:p>
          <a:p>
            <a:pPr marL="0" indent="0">
              <a:buNone/>
            </a:pPr>
            <a:endParaRPr lang="sk-SK" b="1" u="sng" dirty="0"/>
          </a:p>
          <a:p>
            <a:pPr marL="0" indent="0">
              <a:buNone/>
            </a:pPr>
            <a:r>
              <a:rPr lang="sk-SK" i="1" dirty="0" smtClean="0"/>
              <a:t>Riešenie:</a:t>
            </a:r>
          </a:p>
          <a:p>
            <a:pPr marL="0" indent="0">
              <a:buNone/>
            </a:pPr>
            <a:r>
              <a:rPr lang="sk-SK" i="1" dirty="0"/>
              <a:t>9</a:t>
            </a:r>
            <a:r>
              <a:rPr lang="sk-SK" i="1" dirty="0" smtClean="0"/>
              <a:t>%................45</a:t>
            </a:r>
          </a:p>
          <a:p>
            <a:pPr marL="0" indent="0">
              <a:buNone/>
            </a:pPr>
            <a:r>
              <a:rPr lang="sk-SK" i="1" dirty="0" smtClean="0"/>
              <a:t>1%................</a:t>
            </a:r>
            <a:r>
              <a:rPr lang="sk-SK" b="1" i="1" dirty="0" smtClean="0"/>
              <a:t>45 : 9 = 5</a:t>
            </a:r>
          </a:p>
          <a:p>
            <a:pPr marL="0" indent="0">
              <a:buNone/>
            </a:pPr>
            <a:r>
              <a:rPr lang="sk-SK" b="1" i="1" dirty="0" smtClean="0"/>
              <a:t>100%............100 . 5 </a:t>
            </a:r>
            <a:r>
              <a:rPr lang="sk-SK" i="1" dirty="0" smtClean="0"/>
              <a:t>= </a:t>
            </a:r>
            <a:r>
              <a:rPr lang="sk-SK" b="1" i="1" dirty="0" smtClean="0">
                <a:solidFill>
                  <a:srgbClr val="D60093"/>
                </a:solidFill>
              </a:rPr>
              <a:t>500</a:t>
            </a:r>
          </a:p>
          <a:p>
            <a:pPr marL="0" indent="0">
              <a:buNone/>
            </a:pPr>
            <a:endParaRPr lang="sk-SK" i="1" dirty="0"/>
          </a:p>
          <a:p>
            <a:pPr marL="0" indent="0">
              <a:buNone/>
            </a:pPr>
            <a:r>
              <a:rPr lang="sk-SK" b="1" i="1" dirty="0" smtClean="0">
                <a:solidFill>
                  <a:srgbClr val="D60093"/>
                </a:solidFill>
              </a:rPr>
              <a:t>		Základ je 500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r>
              <a:rPr lang="sk-SK" dirty="0" smtClean="0"/>
              <a:t>Riešenie: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D60093"/>
                </a:solidFill>
              </a:rPr>
              <a:t>45 : 9 . 100 = 500</a:t>
            </a:r>
            <a:endParaRPr lang="sk-SK" b="1" dirty="0">
              <a:solidFill>
                <a:srgbClr val="D60093"/>
              </a:solidFill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89040"/>
            <a:ext cx="2543175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82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D60093"/>
                </a:solidFill>
              </a:rPr>
              <a:t>2. Výpočet </a:t>
            </a:r>
            <a:r>
              <a:rPr lang="sk-SK" b="1" dirty="0">
                <a:solidFill>
                  <a:srgbClr val="D60093"/>
                </a:solidFill>
              </a:rPr>
              <a:t>základu</a:t>
            </a:r>
            <a:endParaRPr lang="sk-SK" dirty="0">
              <a:solidFill>
                <a:srgbClr val="D6009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62801" y="1600497"/>
            <a:ext cx="433082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u="sng" dirty="0" smtClean="0"/>
              <a:t>12% z akého základu je 36?</a:t>
            </a:r>
          </a:p>
          <a:p>
            <a:pPr marL="0" indent="0">
              <a:buNone/>
            </a:pPr>
            <a:endParaRPr lang="sk-SK" b="1" u="sng" dirty="0"/>
          </a:p>
          <a:p>
            <a:pPr marL="0" indent="0">
              <a:buNone/>
            </a:pPr>
            <a:r>
              <a:rPr lang="sk-SK" i="1" dirty="0" smtClean="0"/>
              <a:t>Riešenie:</a:t>
            </a:r>
          </a:p>
          <a:p>
            <a:pPr marL="0" indent="0">
              <a:buNone/>
            </a:pPr>
            <a:r>
              <a:rPr lang="sk-SK" i="1" dirty="0" smtClean="0"/>
              <a:t>12%................36</a:t>
            </a:r>
          </a:p>
          <a:p>
            <a:pPr marL="0" indent="0">
              <a:buNone/>
            </a:pPr>
            <a:r>
              <a:rPr lang="sk-SK" i="1" dirty="0" smtClean="0"/>
              <a:t>1%................36</a:t>
            </a:r>
            <a:r>
              <a:rPr lang="sk-SK" b="1" i="1" dirty="0" smtClean="0"/>
              <a:t> : 12= </a:t>
            </a:r>
            <a:r>
              <a:rPr lang="sk-SK" b="1" i="1" dirty="0"/>
              <a:t>3</a:t>
            </a:r>
            <a:endParaRPr lang="sk-SK" b="1" i="1" dirty="0" smtClean="0"/>
          </a:p>
          <a:p>
            <a:pPr marL="0" indent="0">
              <a:buNone/>
            </a:pPr>
            <a:r>
              <a:rPr lang="sk-SK" b="1" i="1" dirty="0" smtClean="0"/>
              <a:t>100%............100 . </a:t>
            </a:r>
            <a:r>
              <a:rPr lang="sk-SK" b="1" i="1" dirty="0"/>
              <a:t>3</a:t>
            </a:r>
            <a:r>
              <a:rPr lang="sk-SK" b="1" i="1" dirty="0" smtClean="0"/>
              <a:t> </a:t>
            </a:r>
            <a:r>
              <a:rPr lang="sk-SK" i="1" dirty="0" smtClean="0"/>
              <a:t>= </a:t>
            </a:r>
            <a:r>
              <a:rPr lang="sk-SK" b="1" i="1" dirty="0">
                <a:solidFill>
                  <a:srgbClr val="D60093"/>
                </a:solidFill>
              </a:rPr>
              <a:t>3</a:t>
            </a:r>
            <a:r>
              <a:rPr lang="sk-SK" b="1" i="1" dirty="0" smtClean="0">
                <a:solidFill>
                  <a:srgbClr val="D60093"/>
                </a:solidFill>
              </a:rPr>
              <a:t>00</a:t>
            </a:r>
          </a:p>
          <a:p>
            <a:pPr marL="0" indent="0">
              <a:buNone/>
            </a:pPr>
            <a:endParaRPr lang="sk-SK" i="1" dirty="0"/>
          </a:p>
          <a:p>
            <a:pPr marL="0" indent="0">
              <a:buNone/>
            </a:pPr>
            <a:r>
              <a:rPr lang="sk-SK" b="1" i="1" dirty="0" smtClean="0">
                <a:solidFill>
                  <a:srgbClr val="D60093"/>
                </a:solidFill>
              </a:rPr>
              <a:t>		Základ je 300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u="sng" dirty="0"/>
              <a:t>6</a:t>
            </a:r>
            <a:r>
              <a:rPr lang="sk-SK" b="1" u="sng" dirty="0" smtClean="0"/>
              <a:t>% z akého základu je 2,4?</a:t>
            </a:r>
          </a:p>
          <a:p>
            <a:pPr marL="0" indent="0">
              <a:buNone/>
            </a:pPr>
            <a:endParaRPr lang="sk-SK" b="1" u="sng" dirty="0" smtClean="0"/>
          </a:p>
          <a:p>
            <a:pPr marL="0" indent="0">
              <a:buNone/>
            </a:pPr>
            <a:r>
              <a:rPr lang="sk-SK" i="1" dirty="0" smtClean="0"/>
              <a:t>Riešenie:</a:t>
            </a:r>
          </a:p>
          <a:p>
            <a:pPr marL="0" indent="0">
              <a:buNone/>
            </a:pPr>
            <a:r>
              <a:rPr lang="sk-SK" i="1" dirty="0"/>
              <a:t>6</a:t>
            </a:r>
            <a:r>
              <a:rPr lang="sk-SK" i="1" dirty="0" smtClean="0"/>
              <a:t>%................2,4</a:t>
            </a:r>
          </a:p>
          <a:p>
            <a:pPr marL="0" indent="0">
              <a:buNone/>
            </a:pPr>
            <a:r>
              <a:rPr lang="sk-SK" i="1" dirty="0" smtClean="0"/>
              <a:t>1%................2,4</a:t>
            </a:r>
            <a:r>
              <a:rPr lang="sk-SK" b="1" i="1" dirty="0" smtClean="0"/>
              <a:t> : 6= 0,4</a:t>
            </a:r>
          </a:p>
          <a:p>
            <a:pPr marL="0" indent="0">
              <a:buNone/>
            </a:pPr>
            <a:r>
              <a:rPr lang="sk-SK" b="1" i="1" dirty="0" smtClean="0"/>
              <a:t>100%............100 . 0,4 </a:t>
            </a:r>
            <a:r>
              <a:rPr lang="sk-SK" i="1" dirty="0" smtClean="0"/>
              <a:t>= </a:t>
            </a:r>
            <a:r>
              <a:rPr lang="sk-SK" b="1" i="1" dirty="0" smtClean="0">
                <a:solidFill>
                  <a:srgbClr val="D60093"/>
                </a:solidFill>
              </a:rPr>
              <a:t>40</a:t>
            </a:r>
          </a:p>
          <a:p>
            <a:pPr marL="0" indent="0">
              <a:buNone/>
            </a:pPr>
            <a:endParaRPr lang="sk-SK" i="1" dirty="0" smtClean="0"/>
          </a:p>
          <a:p>
            <a:pPr marL="0" indent="0">
              <a:buNone/>
            </a:pPr>
            <a:r>
              <a:rPr lang="sk-SK" b="1" i="1" dirty="0" smtClean="0">
                <a:solidFill>
                  <a:srgbClr val="D60093"/>
                </a:solidFill>
              </a:rPr>
              <a:t>		Základ je 40</a:t>
            </a:r>
          </a:p>
          <a:p>
            <a:endParaRPr lang="sk-SK" dirty="0"/>
          </a:p>
        </p:txBody>
      </p:sp>
      <p:cxnSp>
        <p:nvCxnSpPr>
          <p:cNvPr id="6" name="Rovná spojnica 5"/>
          <p:cNvCxnSpPr>
            <a:stCxn id="2" idx="2"/>
          </p:cNvCxnSpPr>
          <p:nvPr/>
        </p:nvCxnSpPr>
        <p:spPr>
          <a:xfrm>
            <a:off x="4572000" y="1417638"/>
            <a:ext cx="0" cy="4891682"/>
          </a:xfrm>
          <a:prstGeom prst="line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94" y="5085184"/>
            <a:ext cx="1257850" cy="156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55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D60093"/>
                </a:solidFill>
              </a:rPr>
              <a:t>Výpočet </a:t>
            </a:r>
            <a:r>
              <a:rPr lang="sk-SK" b="1" dirty="0" smtClean="0">
                <a:solidFill>
                  <a:srgbClr val="D60093"/>
                </a:solidFill>
              </a:rPr>
              <a:t>počtu percent</a:t>
            </a:r>
            <a:endParaRPr lang="sk-SK" dirty="0">
              <a:solidFill>
                <a:srgbClr val="D6009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762872" cy="47853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sz="3900" b="1" u="sng" dirty="0" smtClean="0">
                <a:solidFill>
                  <a:srgbClr val="D60093"/>
                </a:solidFill>
              </a:rPr>
              <a:t>Koľko </a:t>
            </a:r>
            <a:r>
              <a:rPr lang="sk-SK" sz="3900" b="1" u="sng" dirty="0" smtClean="0"/>
              <a:t>% je 45€ z 500€?</a:t>
            </a:r>
          </a:p>
          <a:p>
            <a:pPr marL="0" indent="0">
              <a:buNone/>
            </a:pPr>
            <a:r>
              <a:rPr lang="sk-SK" i="1" dirty="0" smtClean="0"/>
              <a:t>Riešenie:</a:t>
            </a:r>
          </a:p>
          <a:p>
            <a:pPr marL="0" indent="0">
              <a:buNone/>
            </a:pPr>
            <a:r>
              <a:rPr lang="sk-SK" sz="3600" b="1" i="1" dirty="0" smtClean="0"/>
              <a:t>100%............500€</a:t>
            </a:r>
            <a:endParaRPr lang="sk-SK" sz="36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3600" i="1" dirty="0" smtClean="0"/>
              <a:t> 1%................</a:t>
            </a:r>
            <a:r>
              <a:rPr lang="sk-SK" sz="3600" b="1" i="1" dirty="0" smtClean="0"/>
              <a:t>500:100=5€</a:t>
            </a:r>
          </a:p>
          <a:p>
            <a:pPr marL="0" indent="0">
              <a:buNone/>
            </a:pPr>
            <a:r>
              <a:rPr lang="sk-SK" sz="3600" b="1" i="1" dirty="0" smtClean="0"/>
              <a:t> </a:t>
            </a:r>
            <a:r>
              <a:rPr lang="sk-SK" sz="3600" b="1" i="1" dirty="0"/>
              <a:t> </a:t>
            </a:r>
            <a:r>
              <a:rPr lang="sk-SK" sz="3600" b="1" i="1" dirty="0" smtClean="0"/>
              <a:t>x %..........45 : 5 = 9 %</a:t>
            </a:r>
          </a:p>
          <a:p>
            <a:pPr marL="0" indent="0">
              <a:buNone/>
            </a:pPr>
            <a:endParaRPr lang="sk-SK" sz="3600" b="1" i="1" dirty="0" smtClean="0"/>
          </a:p>
          <a:p>
            <a:pPr marL="0" indent="0"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	</a:t>
            </a:r>
            <a:r>
              <a:rPr lang="sk-SK" b="1" i="1" dirty="0" smtClean="0"/>
              <a:t>      </a:t>
            </a:r>
            <a:r>
              <a:rPr lang="sk-SK" sz="3600" b="1" i="1" dirty="0" smtClean="0"/>
              <a:t>35€ z 500€ </a:t>
            </a:r>
            <a:r>
              <a:rPr lang="sk-SK" sz="3600" b="1" i="1" dirty="0" smtClean="0">
                <a:solidFill>
                  <a:srgbClr val="D60093"/>
                </a:solidFill>
              </a:rPr>
              <a:t>je 9%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05400" y="1556792"/>
            <a:ext cx="4038600" cy="4525963"/>
          </a:xfrm>
        </p:spPr>
        <p:txBody>
          <a:bodyPr>
            <a:normAutofit fontScale="92500"/>
          </a:bodyPr>
          <a:lstStyle/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Riešenie:</a:t>
            </a:r>
          </a:p>
          <a:p>
            <a:pPr marL="0" indent="0">
              <a:buNone/>
            </a:pPr>
            <a:r>
              <a:rPr lang="sk-SK" b="1" dirty="0">
                <a:solidFill>
                  <a:srgbClr val="D60093"/>
                </a:solidFill>
              </a:rPr>
              <a:t>4</a:t>
            </a:r>
            <a:r>
              <a:rPr lang="sk-SK" b="1" dirty="0" smtClean="0">
                <a:solidFill>
                  <a:srgbClr val="D60093"/>
                </a:solidFill>
              </a:rPr>
              <a:t>5 : (500 : 100) = 9%</a:t>
            </a:r>
            <a:endParaRPr lang="sk-SK" b="1" dirty="0">
              <a:solidFill>
                <a:srgbClr val="D60093"/>
              </a:solidFill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698" y="4163186"/>
            <a:ext cx="2510694" cy="202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50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D60093"/>
                </a:solidFill>
              </a:rPr>
              <a:t>Výpočet počtu percent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3204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b="1" u="sng" dirty="0" smtClean="0">
                <a:solidFill>
                  <a:srgbClr val="D60093"/>
                </a:solidFill>
              </a:rPr>
              <a:t>Koľko </a:t>
            </a:r>
            <a:r>
              <a:rPr lang="sk-SK" sz="3200" b="1" u="sng" dirty="0" smtClean="0"/>
              <a:t>% je 48€ zo 600€?</a:t>
            </a:r>
          </a:p>
          <a:p>
            <a:pPr marL="0" indent="0">
              <a:buNone/>
            </a:pPr>
            <a:r>
              <a:rPr lang="sk-SK" i="1" dirty="0" smtClean="0"/>
              <a:t>Riešenie:</a:t>
            </a:r>
          </a:p>
          <a:p>
            <a:pPr marL="0" indent="0">
              <a:buNone/>
            </a:pPr>
            <a:r>
              <a:rPr lang="sk-SK" b="1" i="1" dirty="0" smtClean="0"/>
              <a:t>100%............600€</a:t>
            </a:r>
            <a:endParaRPr lang="sk-SK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i="1" dirty="0" smtClean="0"/>
              <a:t> 1%................</a:t>
            </a:r>
            <a:r>
              <a:rPr lang="sk-SK" b="1" i="1" dirty="0" smtClean="0"/>
              <a:t>600:100=6€</a:t>
            </a:r>
          </a:p>
          <a:p>
            <a:pPr marL="0" indent="0">
              <a:buNone/>
            </a:pPr>
            <a:r>
              <a:rPr lang="sk-SK" b="1" i="1" dirty="0" smtClean="0"/>
              <a:t>  x %........48 : 6 = 8 %</a:t>
            </a:r>
          </a:p>
          <a:p>
            <a:pPr marL="0" indent="0">
              <a:buNone/>
            </a:pPr>
            <a:endParaRPr lang="sk-SK" b="1" i="1" dirty="0" smtClean="0"/>
          </a:p>
          <a:p>
            <a:pPr marL="0" indent="0"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	</a:t>
            </a:r>
            <a:r>
              <a:rPr lang="sk-SK" b="1" i="1" dirty="0" smtClean="0"/>
              <a:t>      48€ zo 600€ </a:t>
            </a:r>
            <a:r>
              <a:rPr lang="sk-SK" b="1" i="1" dirty="0" smtClean="0">
                <a:solidFill>
                  <a:srgbClr val="D60093"/>
                </a:solidFill>
              </a:rPr>
              <a:t>je 8%</a:t>
            </a:r>
          </a:p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16016" y="1556792"/>
            <a:ext cx="44176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b="1" u="sng" dirty="0" smtClean="0">
                <a:solidFill>
                  <a:srgbClr val="D60093"/>
                </a:solidFill>
              </a:rPr>
              <a:t>Koľko </a:t>
            </a:r>
            <a:r>
              <a:rPr lang="sk-SK" sz="3200" b="1" u="sng" dirty="0" smtClean="0"/>
              <a:t>% je 12€ zo 600€?</a:t>
            </a:r>
          </a:p>
          <a:p>
            <a:pPr marL="0" indent="0">
              <a:buNone/>
            </a:pPr>
            <a:r>
              <a:rPr lang="sk-SK" i="1" dirty="0" smtClean="0"/>
              <a:t>Riešenie:</a:t>
            </a:r>
          </a:p>
          <a:p>
            <a:pPr marL="0" indent="0">
              <a:buNone/>
            </a:pPr>
            <a:r>
              <a:rPr lang="sk-SK" b="1" i="1" dirty="0" smtClean="0"/>
              <a:t>100%............600€</a:t>
            </a:r>
            <a:endParaRPr lang="sk-SK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i="1" dirty="0" smtClean="0"/>
              <a:t> 1%................</a:t>
            </a:r>
            <a:r>
              <a:rPr lang="sk-SK" b="1" i="1" dirty="0" smtClean="0"/>
              <a:t>600:100=6€</a:t>
            </a:r>
          </a:p>
          <a:p>
            <a:pPr marL="0" indent="0">
              <a:buNone/>
            </a:pPr>
            <a:r>
              <a:rPr lang="sk-SK" b="1" i="1" dirty="0" smtClean="0"/>
              <a:t>  x %........12 : 6 = 2 %</a:t>
            </a:r>
          </a:p>
          <a:p>
            <a:pPr marL="0" indent="0">
              <a:buNone/>
            </a:pPr>
            <a:endParaRPr lang="sk-SK" b="1" i="1" dirty="0" smtClean="0"/>
          </a:p>
          <a:p>
            <a:pPr marL="0" indent="0"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	</a:t>
            </a:r>
            <a:r>
              <a:rPr lang="sk-SK" b="1" i="1" dirty="0" smtClean="0"/>
              <a:t>      12€ zo 600€ </a:t>
            </a:r>
            <a:r>
              <a:rPr lang="sk-SK" b="1" i="1" dirty="0" smtClean="0">
                <a:solidFill>
                  <a:srgbClr val="D60093"/>
                </a:solidFill>
              </a:rPr>
              <a:t>je 2%</a:t>
            </a:r>
          </a:p>
          <a:p>
            <a:endParaRPr lang="sk-SK" dirty="0" smtClean="0"/>
          </a:p>
          <a:p>
            <a:endParaRPr lang="sk-SK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4572000" y="1417638"/>
            <a:ext cx="0" cy="4891682"/>
          </a:xfrm>
          <a:prstGeom prst="line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3" y="4581128"/>
            <a:ext cx="159067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68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544</Words>
  <Application>Microsoft Office PowerPoint</Application>
  <PresentationFormat>Prezentácia na obrazovke (4:3)</PresentationFormat>
  <Paragraphs>127</Paragraphs>
  <Slides>11</Slides>
  <Notes>1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3" baseType="lpstr">
      <vt:lpstr>Motív Office</vt:lpstr>
      <vt:lpstr>Rovnica</vt:lpstr>
      <vt:lpstr>Percentá – opakovanie I</vt:lpstr>
      <vt:lpstr>Domáca úloha</vt:lpstr>
      <vt:lpstr>Prezentácia programu PowerPoint</vt:lpstr>
      <vt:lpstr>Správne priraď k percentám zlomky</vt:lpstr>
      <vt:lpstr>Prezentácia programu PowerPoint</vt:lpstr>
      <vt:lpstr>2. Výpočet základu</vt:lpstr>
      <vt:lpstr>2. Výpočet základu</vt:lpstr>
      <vt:lpstr>Výpočet počtu percent</vt:lpstr>
      <vt:lpstr>Výpočet počtu percent</vt:lpstr>
      <vt:lpstr>Samostatná práca</vt:lpstr>
      <vt:lpstr>Domáca úloha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Percentá - opakovanie</dc:title>
  <dc:creator>VI.C</dc:creator>
  <cp:lastModifiedBy>VI.C</cp:lastModifiedBy>
  <cp:revision>17</cp:revision>
  <dcterms:created xsi:type="dcterms:W3CDTF">2012-12-11T18:54:40Z</dcterms:created>
  <dcterms:modified xsi:type="dcterms:W3CDTF">2012-12-12T22:23:28Z</dcterms:modified>
</cp:coreProperties>
</file>