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FF"/>
    <a:srgbClr val="D6009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022E-3198-4F3A-A0D1-29ABE9D323FC}" type="datetimeFigureOut">
              <a:rPr lang="sk-SK" smtClean="0"/>
              <a:pPr/>
              <a:t>23. 1. 2013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F942-9127-4638-AD08-0B1D30EEEA7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/>
          </a:bodyPr>
          <a:lstStyle/>
          <a:p>
            <a:r>
              <a:rPr lang="sk-SK" sz="5400" b="1" dirty="0" smtClean="0">
                <a:solidFill>
                  <a:srgbClr val="FFFF00"/>
                </a:solidFill>
                <a:latin typeface="AR BLANCA" pitchFamily="2" charset="0"/>
              </a:rPr>
              <a:t>Matematika - PERCENTÁ</a:t>
            </a:r>
            <a:endParaRPr lang="sk-SK" sz="5400" b="1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bg1"/>
                </a:solidFill>
              </a:rPr>
              <a:t>Sabína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Geletová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sk-SK" b="1" dirty="0" smtClean="0">
                <a:solidFill>
                  <a:schemeClr val="bg1"/>
                </a:solidFill>
              </a:rPr>
              <a:t>7.A</a:t>
            </a:r>
            <a:endParaRPr lang="sk-SK" b="1" dirty="0">
              <a:solidFill>
                <a:schemeClr val="bg1"/>
              </a:solidFill>
            </a:endParaRPr>
          </a:p>
        </p:txBody>
      </p:sp>
      <p:pic>
        <p:nvPicPr>
          <p:cNvPr id="5" name="Obrázek 4" descr="ry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4357694"/>
            <a:ext cx="2509855" cy="221457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Nájdi VOTRELCA </a:t>
            </a:r>
            <a:endParaRPr lang="sk-SK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0" name="Zástupný symbol pro obsah 49"/>
          <p:cNvSpPr>
            <a:spLocks noGrp="1"/>
          </p:cNvSpPr>
          <p:nvPr>
            <p:ph idx="1"/>
          </p:nvPr>
        </p:nvSpPr>
        <p:spPr>
          <a:xfrm>
            <a:off x="500034" y="1571612"/>
            <a:ext cx="407196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2% z 500 = 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25% z 24 =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75% z 12 =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X% </a:t>
            </a:r>
            <a:r>
              <a:rPr lang="sk-SK" sz="240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sk-SK" sz="2400" smtClean="0">
                <a:solidFill>
                  <a:schemeClr val="bg1"/>
                </a:solidFill>
                <a:latin typeface="Comic Sans MS" pitchFamily="66" charset="0"/>
              </a:rPr>
              <a:t>40 </a:t>
            </a: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z 500 =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X% je 48 zo 600 =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X% je 20 zo 400 =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31% z akého čísla je 155 =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12% z akého čísla  je 36 = </a:t>
            </a:r>
          </a:p>
          <a:p>
            <a:pPr>
              <a:buNone/>
            </a:pPr>
            <a:r>
              <a:rPr lang="sk-SK" sz="2400" dirty="0">
                <a:solidFill>
                  <a:schemeClr val="bg1"/>
                </a:solidFill>
                <a:latin typeface="Comic Sans MS" pitchFamily="66" charset="0"/>
              </a:rPr>
              <a:t>7</a:t>
            </a: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% z akého čísla je 3,5 =</a:t>
            </a:r>
          </a:p>
          <a:p>
            <a:pPr>
              <a:buNone/>
            </a:pPr>
            <a:endParaRPr lang="sk-SK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214546" y="157161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  <a:latin typeface="Comic Sans MS" pitchFamily="66" charset="0"/>
              </a:rPr>
              <a:t>10</a:t>
            </a:r>
            <a:endParaRPr lang="sk-SK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2285984" y="200024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rgbClr val="FFFF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2143108" y="242886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  <a:latin typeface="Comic Sans MS" pitchFamily="66" charset="0"/>
              </a:rPr>
              <a:t>9</a:t>
            </a:r>
            <a:endParaRPr lang="sk-SK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3215777" y="3343495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  <a:latin typeface="Comic Sans MS" pitchFamily="66" charset="0"/>
              </a:rPr>
              <a:t>8%</a:t>
            </a:r>
            <a:endParaRPr lang="sk-SK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3214678" y="378619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  <a:latin typeface="Comic Sans MS" pitchFamily="66" charset="0"/>
              </a:rPr>
              <a:t>5%</a:t>
            </a:r>
            <a:endParaRPr lang="sk-SK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143240" y="285749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  <a:latin typeface="Comic Sans MS" pitchFamily="66" charset="0"/>
              </a:rPr>
              <a:t>8%</a:t>
            </a:r>
            <a:endParaRPr lang="sk-SK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4357686" y="4214818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  <a:latin typeface="Comic Sans MS" pitchFamily="66" charset="0"/>
              </a:rPr>
              <a:t>500</a:t>
            </a:r>
            <a:endParaRPr lang="sk-SK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4286248" y="464344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  <a:latin typeface="Comic Sans MS" pitchFamily="66" charset="0"/>
              </a:rPr>
              <a:t>300</a:t>
            </a:r>
            <a:endParaRPr lang="sk-SK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4143372" y="507207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FF00"/>
                </a:solidFill>
                <a:latin typeface="Comic Sans MS" pitchFamily="66" charset="0"/>
              </a:rPr>
              <a:t>50</a:t>
            </a:r>
            <a:endParaRPr lang="sk-SK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71612"/>
            <a:ext cx="33718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Symbol „Zákaz“ 34"/>
          <p:cNvSpPr/>
          <p:nvPr/>
        </p:nvSpPr>
        <p:spPr>
          <a:xfrm>
            <a:off x="6643702" y="4429132"/>
            <a:ext cx="642942" cy="571504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6" name="Symbol „Zákaz“ 35"/>
          <p:cNvSpPr/>
          <p:nvPr/>
        </p:nvSpPr>
        <p:spPr>
          <a:xfrm>
            <a:off x="6286512" y="3643314"/>
            <a:ext cx="642942" cy="571504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7" name="Symbol „Zákaz“ 36"/>
          <p:cNvSpPr/>
          <p:nvPr/>
        </p:nvSpPr>
        <p:spPr>
          <a:xfrm>
            <a:off x="7358082" y="2928934"/>
            <a:ext cx="642942" cy="571504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8" name="Symbol „Zákaz“ 37"/>
          <p:cNvSpPr/>
          <p:nvPr/>
        </p:nvSpPr>
        <p:spPr>
          <a:xfrm>
            <a:off x="6643702" y="2857496"/>
            <a:ext cx="642942" cy="571504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9" name="Symbol „Zákaz“ 38"/>
          <p:cNvSpPr/>
          <p:nvPr/>
        </p:nvSpPr>
        <p:spPr>
          <a:xfrm>
            <a:off x="6000760" y="2857496"/>
            <a:ext cx="642942" cy="571504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0" name="Symbol „Zákaz“ 39"/>
          <p:cNvSpPr/>
          <p:nvPr/>
        </p:nvSpPr>
        <p:spPr>
          <a:xfrm>
            <a:off x="5643570" y="2071678"/>
            <a:ext cx="642942" cy="571504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1" name="Symbol „Zákaz“ 40"/>
          <p:cNvSpPr/>
          <p:nvPr/>
        </p:nvSpPr>
        <p:spPr>
          <a:xfrm>
            <a:off x="6357950" y="2143116"/>
            <a:ext cx="642942" cy="571504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3" name="Symbol „Zákaz“ 52"/>
          <p:cNvSpPr/>
          <p:nvPr/>
        </p:nvSpPr>
        <p:spPr>
          <a:xfrm>
            <a:off x="7000892" y="2143116"/>
            <a:ext cx="642942" cy="571504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4" name="Symbol „Zákaz“ 53"/>
          <p:cNvSpPr/>
          <p:nvPr/>
        </p:nvSpPr>
        <p:spPr>
          <a:xfrm>
            <a:off x="7643834" y="2143116"/>
            <a:ext cx="642942" cy="571504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5" name="Prstenec 54"/>
          <p:cNvSpPr/>
          <p:nvPr/>
        </p:nvSpPr>
        <p:spPr>
          <a:xfrm>
            <a:off x="6858016" y="3500438"/>
            <a:ext cx="928694" cy="928694"/>
          </a:xfrm>
          <a:prstGeom prst="don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800" decel="100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800" decel="100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800" decel="100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800" decel="100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800" decel="100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800" decel="100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53" grpId="0" animBg="1"/>
      <p:bldP spid="54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9566974">
            <a:off x="241697" y="2221293"/>
            <a:ext cx="8472518" cy="1654164"/>
          </a:xfrm>
        </p:spPr>
        <p:txBody>
          <a:bodyPr>
            <a:normAutofit/>
          </a:bodyPr>
          <a:lstStyle/>
          <a:p>
            <a:r>
              <a:rPr lang="sk-SK" sz="5400" dirty="0" smtClean="0">
                <a:solidFill>
                  <a:schemeClr val="bg1"/>
                </a:solidFill>
                <a:latin typeface="Comic Sans MS" pitchFamily="66" charset="0"/>
              </a:rPr>
              <a:t>Ďakujem za pozornosť!!!</a:t>
            </a:r>
            <a:endParaRPr lang="sk-SK" sz="5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" name="Obrázek 2" descr="z2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928934"/>
            <a:ext cx="3000396" cy="3293118"/>
          </a:xfrm>
          <a:prstGeom prst="rect">
            <a:avLst/>
          </a:prstGeom>
        </p:spPr>
      </p:pic>
      <p:pic>
        <p:nvPicPr>
          <p:cNvPr id="4" name="Obrázek 3" descr="z2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14290"/>
            <a:ext cx="2286016" cy="3536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dirty="0" smtClean="0">
                <a:solidFill>
                  <a:schemeClr val="bg1"/>
                </a:solidFill>
                <a:latin typeface="Comic Sans MS" pitchFamily="66" charset="0"/>
              </a:rPr>
              <a:t>Vyjadri zlomkom a znázorni na obrázkoch:</a:t>
            </a:r>
            <a:endParaRPr lang="sk-SK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43050"/>
            <a:ext cx="1614470" cy="461488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  </a:t>
            </a:r>
            <a:r>
              <a:rPr lang="sk-SK" sz="4700" dirty="0" smtClean="0">
                <a:solidFill>
                  <a:schemeClr val="bg1"/>
                </a:solidFill>
                <a:latin typeface="Comic Sans MS" pitchFamily="66" charset="0"/>
              </a:rPr>
              <a:t>10% = </a:t>
            </a:r>
          </a:p>
          <a:p>
            <a:pPr>
              <a:buNone/>
            </a:pPr>
            <a:r>
              <a:rPr lang="sk-SK" sz="47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sz="47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sz="4700" dirty="0" smtClean="0">
                <a:solidFill>
                  <a:schemeClr val="bg1"/>
                </a:solidFill>
                <a:latin typeface="Comic Sans MS" pitchFamily="66" charset="0"/>
              </a:rPr>
              <a:t>  20% =</a:t>
            </a:r>
          </a:p>
          <a:p>
            <a:pPr>
              <a:buNone/>
            </a:pPr>
            <a:endParaRPr lang="sk-SK" sz="47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700" dirty="0" smtClean="0">
                <a:solidFill>
                  <a:schemeClr val="bg1"/>
                </a:solidFill>
                <a:latin typeface="Comic Sans MS" pitchFamily="66" charset="0"/>
              </a:rPr>
              <a:t>   25% = </a:t>
            </a:r>
          </a:p>
          <a:p>
            <a:pPr>
              <a:buNone/>
            </a:pPr>
            <a:endParaRPr lang="sk-SK" sz="47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700" dirty="0" smtClean="0">
                <a:solidFill>
                  <a:schemeClr val="bg1"/>
                </a:solidFill>
                <a:latin typeface="Comic Sans MS" pitchFamily="66" charset="0"/>
              </a:rPr>
              <a:t>   50% = </a:t>
            </a:r>
          </a:p>
          <a:p>
            <a:pPr>
              <a:buNone/>
            </a:pPr>
            <a:endParaRPr lang="sk-SK" sz="47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7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sz="4700" dirty="0" smtClean="0">
                <a:solidFill>
                  <a:schemeClr val="bg1"/>
                </a:solidFill>
                <a:latin typeface="Comic Sans MS" pitchFamily="66" charset="0"/>
              </a:rPr>
              <a:t>  75% =  </a:t>
            </a:r>
          </a:p>
          <a:p>
            <a:pPr>
              <a:buNone/>
            </a:pPr>
            <a:r>
              <a:rPr lang="sk-SK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3357554" y="1214422"/>
            <a:ext cx="3071834" cy="857256"/>
          </a:xfrm>
          <a:custGeom>
            <a:avLst/>
            <a:gdLst>
              <a:gd name="connsiteX0" fmla="*/ 0 w 3071834"/>
              <a:gd name="connsiteY0" fmla="*/ 0 h 857256"/>
              <a:gd name="connsiteX1" fmla="*/ 3071834 w 3071834"/>
              <a:gd name="connsiteY1" fmla="*/ 0 h 857256"/>
              <a:gd name="connsiteX2" fmla="*/ 3071834 w 3071834"/>
              <a:gd name="connsiteY2" fmla="*/ 857256 h 857256"/>
              <a:gd name="connsiteX3" fmla="*/ 0 w 3071834"/>
              <a:gd name="connsiteY3" fmla="*/ 857256 h 857256"/>
              <a:gd name="connsiteX4" fmla="*/ 0 w 3071834"/>
              <a:gd name="connsiteY4" fmla="*/ 0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1834" h="857256">
                <a:moveTo>
                  <a:pt x="0" y="0"/>
                </a:moveTo>
                <a:lnTo>
                  <a:pt x="3071834" y="0"/>
                </a:lnTo>
                <a:lnTo>
                  <a:pt x="3071834" y="857256"/>
                </a:lnTo>
                <a:lnTo>
                  <a:pt x="0" y="8572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7" name="Obdélník 66"/>
          <p:cNvSpPr/>
          <p:nvPr/>
        </p:nvSpPr>
        <p:spPr>
          <a:xfrm>
            <a:off x="3357554" y="2143116"/>
            <a:ext cx="3071834" cy="9286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8" name="Obdélník 67"/>
          <p:cNvSpPr/>
          <p:nvPr/>
        </p:nvSpPr>
        <p:spPr>
          <a:xfrm>
            <a:off x="3357554" y="3143248"/>
            <a:ext cx="3071834" cy="9286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9" name="Obdélník 68"/>
          <p:cNvSpPr/>
          <p:nvPr/>
        </p:nvSpPr>
        <p:spPr>
          <a:xfrm>
            <a:off x="3357554" y="4143380"/>
            <a:ext cx="3071834" cy="9286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0" name="Obdélník 69"/>
          <p:cNvSpPr/>
          <p:nvPr/>
        </p:nvSpPr>
        <p:spPr>
          <a:xfrm>
            <a:off x="3357554" y="5143512"/>
            <a:ext cx="3071834" cy="9286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1785918" y="1500174"/>
            <a:ext cx="12144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900" u="sng" dirty="0" smtClean="0">
                <a:solidFill>
                  <a:srgbClr val="FFFF00"/>
                </a:solidFill>
                <a:latin typeface="Comic Sans MS" pitchFamily="66" charset="0"/>
              </a:rPr>
              <a:t>1/10</a:t>
            </a:r>
            <a:r>
              <a:rPr lang="sk-SK" sz="33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1928794" y="2357430"/>
            <a:ext cx="12144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900" u="sng" dirty="0" smtClean="0">
                <a:solidFill>
                  <a:srgbClr val="FFFF00"/>
                </a:solidFill>
                <a:latin typeface="Comic Sans MS" pitchFamily="66" charset="0"/>
              </a:rPr>
              <a:t>1/5</a:t>
            </a:r>
            <a:r>
              <a:rPr lang="sk-SK" sz="3300" u="sng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1928794" y="3286124"/>
            <a:ext cx="12144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900" u="sng" dirty="0" smtClean="0">
                <a:solidFill>
                  <a:srgbClr val="FFFF00"/>
                </a:solidFill>
                <a:latin typeface="Comic Sans MS" pitchFamily="66" charset="0"/>
              </a:rPr>
              <a:t>1/4</a:t>
            </a:r>
            <a:r>
              <a:rPr lang="sk-SK" sz="3300" u="sng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1928794" y="4143380"/>
            <a:ext cx="12144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900" u="sng" dirty="0" smtClean="0">
                <a:solidFill>
                  <a:srgbClr val="FFFF00"/>
                </a:solidFill>
                <a:latin typeface="Comic Sans MS" pitchFamily="66" charset="0"/>
              </a:rPr>
              <a:t>1/2</a:t>
            </a:r>
            <a:r>
              <a:rPr lang="sk-SK" sz="33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1928794" y="5000636"/>
            <a:ext cx="12144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900" u="sng" dirty="0" smtClean="0">
                <a:solidFill>
                  <a:srgbClr val="FFFF00"/>
                </a:solidFill>
                <a:latin typeface="Comic Sans MS" pitchFamily="66" charset="0"/>
              </a:rPr>
              <a:t>3/4</a:t>
            </a:r>
            <a:r>
              <a:rPr lang="sk-SK" sz="33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78" name="Obrázek 77" descr="mor1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029" y="1928802"/>
            <a:ext cx="3028971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ryb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7878" y="2071678"/>
            <a:ext cx="3086122" cy="3429024"/>
          </a:xfrm>
        </p:spPr>
      </p:pic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Vypočítaj hodnotu:</a:t>
            </a:r>
            <a:endParaRPr lang="sk-SK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7158" y="1214422"/>
            <a:ext cx="26432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10% z 200 =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10% zo 130 =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20% zo 40 =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20% z 12 = 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25% z 200 = 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25% zo 16 = 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50% z 550 = </a:t>
            </a: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50% z 66 = 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75% z 320 = 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75% zo 160 = 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100% z 24 = 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100% z 100 = </a:t>
            </a:r>
            <a:endParaRPr lang="sk-SK" sz="28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714612" y="1214422"/>
            <a:ext cx="26432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20</a:t>
            </a:r>
          </a:p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13</a:t>
            </a:r>
          </a:p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8</a:t>
            </a:r>
          </a:p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2,4</a:t>
            </a:r>
          </a:p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50</a:t>
            </a:r>
          </a:p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4</a:t>
            </a:r>
          </a:p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275</a:t>
            </a:r>
          </a:p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33</a:t>
            </a:r>
            <a:b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240</a:t>
            </a:r>
          </a:p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120</a:t>
            </a:r>
            <a:b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24</a:t>
            </a:r>
          </a:p>
          <a:p>
            <a:r>
              <a:rPr lang="sk-SK" sz="2800" u="sng" dirty="0" smtClean="0">
                <a:solidFill>
                  <a:srgbClr val="FFFF00"/>
                </a:solidFill>
                <a:latin typeface="Comic Sans MS" pitchFamily="66" charset="0"/>
              </a:rPr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Vypočítaj základ</a:t>
            </a:r>
            <a:endParaRPr lang="sk-SK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15% z akého čísla je 60?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  15%...............60 </a:t>
            </a:r>
          </a:p>
          <a:p>
            <a:pPr>
              <a:buNone/>
            </a:pPr>
            <a:r>
              <a:rPr lang="sk-SK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   1%...............60 : 15 = 4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100%...............100 . 4 = </a:t>
            </a:r>
            <a:r>
              <a:rPr lang="sk-SK" u="sng" dirty="0" smtClean="0">
                <a:solidFill>
                  <a:schemeClr val="bg1"/>
                </a:solidFill>
                <a:latin typeface="Comic Sans MS" pitchFamily="66" charset="0"/>
              </a:rPr>
              <a:t>400 </a:t>
            </a:r>
          </a:p>
          <a:p>
            <a:pPr>
              <a:buNone/>
            </a:pPr>
            <a:endParaRPr lang="sk-SK" u="sng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3200" dirty="0" smtClean="0">
                <a:solidFill>
                  <a:srgbClr val="FFFF00"/>
                </a:solidFill>
                <a:latin typeface="Comic Sans MS" pitchFamily="66" charset="0"/>
              </a:rPr>
              <a:t>15% zo </a:t>
            </a:r>
            <a:r>
              <a:rPr lang="sk-SK" sz="3200" u="sng" dirty="0" smtClean="0">
                <a:solidFill>
                  <a:srgbClr val="FFFF00"/>
                </a:solidFill>
                <a:latin typeface="Comic Sans MS" pitchFamily="66" charset="0"/>
              </a:rPr>
              <a:t>400</a:t>
            </a:r>
            <a:r>
              <a:rPr lang="sk-SK" sz="3200" dirty="0" smtClean="0">
                <a:solidFill>
                  <a:srgbClr val="FFFF00"/>
                </a:solidFill>
                <a:latin typeface="Comic Sans MS" pitchFamily="66" charset="0"/>
              </a:rPr>
              <a:t> je 60.</a:t>
            </a:r>
            <a:endParaRPr lang="sk-SK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12% z akého čísla je 72?</a:t>
            </a:r>
            <a:endParaRPr lang="sk-SK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  12%..............72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    1%..............72 : 12 = 6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100%..............100 . 6 = </a:t>
            </a:r>
            <a:r>
              <a:rPr lang="sk-SK" u="sng" dirty="0" smtClean="0">
                <a:solidFill>
                  <a:schemeClr val="bg1"/>
                </a:solidFill>
                <a:latin typeface="Comic Sans MS" pitchFamily="66" charset="0"/>
              </a:rPr>
              <a:t>600</a:t>
            </a:r>
          </a:p>
          <a:p>
            <a:pPr>
              <a:buNone/>
            </a:pPr>
            <a:endParaRPr lang="sk-SK" u="sng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3200" dirty="0" smtClean="0">
                <a:solidFill>
                  <a:srgbClr val="FFFF00"/>
                </a:solidFill>
                <a:latin typeface="Comic Sans MS" pitchFamily="66" charset="0"/>
              </a:rPr>
              <a:t>12% zo </a:t>
            </a:r>
            <a:r>
              <a:rPr lang="sk-SK" sz="3200" u="sng" dirty="0" smtClean="0">
                <a:solidFill>
                  <a:srgbClr val="FFFF00"/>
                </a:solidFill>
                <a:latin typeface="Comic Sans MS" pitchFamily="66" charset="0"/>
              </a:rPr>
              <a:t>600</a:t>
            </a:r>
            <a:r>
              <a:rPr lang="sk-SK" sz="3200" dirty="0" smtClean="0">
                <a:solidFill>
                  <a:srgbClr val="FFFF00"/>
                </a:solidFill>
                <a:latin typeface="Comic Sans MS" pitchFamily="66" charset="0"/>
              </a:rPr>
              <a:t> je 72.</a:t>
            </a:r>
            <a:endParaRPr lang="sk-SK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8" name="Obrázek 7" descr="mor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572008"/>
            <a:ext cx="2158023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Vypočítaj %</a:t>
            </a:r>
            <a:endParaRPr lang="sk-SK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Koľko % je 16€ z 800€?</a:t>
            </a:r>
            <a:endParaRPr lang="sk-SK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Koľko % je 30m z 200m?</a:t>
            </a:r>
            <a:endParaRPr lang="sk-SK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100%...............200m </a:t>
            </a:r>
          </a:p>
          <a:p>
            <a:pPr>
              <a:buNone/>
            </a:pPr>
            <a:r>
              <a:rPr lang="sk-SK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  1%...............200 : 100 =2 </a:t>
            </a:r>
          </a:p>
          <a:p>
            <a:pPr>
              <a:buNone/>
            </a:pPr>
            <a:r>
              <a:rPr lang="sk-SK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 x%................30 : 2 = </a:t>
            </a:r>
            <a:r>
              <a:rPr lang="sk-SK" u="sng" dirty="0" smtClean="0">
                <a:solidFill>
                  <a:schemeClr val="bg1"/>
                </a:solidFill>
                <a:latin typeface="Comic Sans MS" pitchFamily="66" charset="0"/>
              </a:rPr>
              <a:t>15% </a:t>
            </a:r>
          </a:p>
          <a:p>
            <a:pPr>
              <a:buNone/>
            </a:pPr>
            <a:endParaRPr lang="sk-SK" u="sng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3200" u="sng" dirty="0" smtClean="0">
                <a:solidFill>
                  <a:srgbClr val="FFFF00"/>
                </a:solidFill>
                <a:latin typeface="Comic Sans MS" pitchFamily="66" charset="0"/>
              </a:rPr>
              <a:t>15%</a:t>
            </a:r>
            <a:r>
              <a:rPr lang="sk-SK" sz="3200" dirty="0" smtClean="0">
                <a:solidFill>
                  <a:srgbClr val="FFFF00"/>
                </a:solidFill>
                <a:latin typeface="Comic Sans MS" pitchFamily="66" charset="0"/>
              </a:rPr>
              <a:t> je 30m z 200m.</a:t>
            </a:r>
            <a:endParaRPr lang="sk-SK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100%...............800€     1%................800 : 100 = 8 </a:t>
            </a:r>
          </a:p>
          <a:p>
            <a:pPr>
              <a:buNone/>
            </a:pPr>
            <a:r>
              <a:rPr lang="sk-SK" dirty="0">
                <a:solidFill>
                  <a:schemeClr val="bg1"/>
                </a:solidFill>
                <a:latin typeface="Comic Sans MS" pitchFamily="66" charset="0"/>
              </a:rPr>
              <a:t>   </a:t>
            </a: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x%................16 : 8 = </a:t>
            </a:r>
            <a:r>
              <a:rPr lang="sk-SK" u="sng" dirty="0" smtClean="0">
                <a:solidFill>
                  <a:schemeClr val="bg1"/>
                </a:solidFill>
                <a:latin typeface="Comic Sans MS" pitchFamily="66" charset="0"/>
              </a:rPr>
              <a:t>2%</a:t>
            </a: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sk-SK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3200" u="sng" dirty="0" smtClean="0">
                <a:solidFill>
                  <a:srgbClr val="FFFF00"/>
                </a:solidFill>
                <a:latin typeface="Comic Sans MS" pitchFamily="66" charset="0"/>
              </a:rPr>
              <a:t>2%</a:t>
            </a:r>
            <a:r>
              <a:rPr lang="sk-SK" sz="3200" dirty="0" smtClean="0">
                <a:solidFill>
                  <a:srgbClr val="FFFF00"/>
                </a:solidFill>
                <a:latin typeface="Comic Sans MS" pitchFamily="66" charset="0"/>
              </a:rPr>
              <a:t> je 16€ z 800€.</a:t>
            </a:r>
          </a:p>
          <a:p>
            <a:pPr>
              <a:buNone/>
            </a:pPr>
            <a:endParaRPr lang="sk-SK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" name="Obrázek 8" descr="de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4437512"/>
            <a:ext cx="1714512" cy="2420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Andrea mala 35€. Z toho si kúpila knihu za 1/5 tejto sumy a tričko za 2/7 tejto sumy. Koľko stála kniha, koľko tričko a koľko je zostalo?</a:t>
            </a:r>
            <a:endParaRPr lang="sk-SK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endParaRPr lang="sk-SK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Kniha ................ 1/5 z 35€ = 35 : 5 = </a:t>
            </a:r>
            <a:r>
              <a:rPr lang="sk-SK" sz="2400" u="sng" dirty="0" smtClean="0">
                <a:solidFill>
                  <a:schemeClr val="bg1"/>
                </a:solidFill>
                <a:latin typeface="Comic Sans MS" pitchFamily="66" charset="0"/>
              </a:rPr>
              <a:t>7€</a:t>
            </a: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Tričko.............. 2/7 z 35€ = 35 : 7 = 5 . 2 = </a:t>
            </a:r>
            <a:r>
              <a:rPr lang="sk-SK" sz="2400" u="sng" dirty="0" smtClean="0">
                <a:solidFill>
                  <a:schemeClr val="bg1"/>
                </a:solidFill>
                <a:latin typeface="Comic Sans MS" pitchFamily="66" charset="0"/>
              </a:rPr>
              <a:t>10€</a:t>
            </a: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Zostalo............. 35 – (7+10) = </a:t>
            </a:r>
            <a:r>
              <a:rPr lang="sk-SK" sz="2400" u="sng" dirty="0" smtClean="0">
                <a:solidFill>
                  <a:schemeClr val="bg1"/>
                </a:solidFill>
                <a:latin typeface="Comic Sans MS" pitchFamily="66" charset="0"/>
              </a:rPr>
              <a:t>18€ </a:t>
            </a:r>
          </a:p>
          <a:p>
            <a:pPr>
              <a:buNone/>
            </a:pPr>
            <a:endParaRPr lang="sk-SK" sz="2400" u="sng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Za knihu zaplatila </a:t>
            </a:r>
            <a:r>
              <a:rPr lang="sk-SK" u="sng" dirty="0" smtClean="0">
                <a:solidFill>
                  <a:srgbClr val="FFFF00"/>
                </a:solidFill>
                <a:latin typeface="Comic Sans MS" pitchFamily="66" charset="0"/>
              </a:rPr>
              <a:t>7€</a:t>
            </a: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Za tričko zaplatila </a:t>
            </a:r>
            <a:r>
              <a:rPr lang="sk-SK" u="sng" dirty="0" smtClean="0">
                <a:solidFill>
                  <a:srgbClr val="FFFF00"/>
                </a:solidFill>
                <a:latin typeface="Comic Sans MS" pitchFamily="66" charset="0"/>
              </a:rPr>
              <a:t>10€</a:t>
            </a: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Zostalo jej </a:t>
            </a:r>
            <a:r>
              <a:rPr lang="sk-SK" u="sng" dirty="0" smtClean="0">
                <a:solidFill>
                  <a:srgbClr val="FFFF00"/>
                </a:solidFill>
                <a:latin typeface="Comic Sans MS" pitchFamily="66" charset="0"/>
              </a:rPr>
              <a:t>18€</a:t>
            </a: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sk-SK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Obrázek 3" descr="zl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071810"/>
            <a:ext cx="2876319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200" dirty="0" smtClean="0">
                <a:solidFill>
                  <a:schemeClr val="bg1"/>
                </a:solidFill>
              </a:rPr>
              <a:t>CD prehrávač stál 100€. Zlacnel o 20%. Aká je cena CD prehrávača po zľave?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  Prehrávač..............100€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  Zľava.......................20% zo 100€ = 1/5 zo 100€ = 100 : 5 = 20€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  Po zľave...................100€ - 20€ = </a:t>
            </a:r>
            <a:r>
              <a:rPr lang="sk-SK" sz="2400" u="sng" dirty="0" smtClean="0">
                <a:solidFill>
                  <a:schemeClr val="bg1"/>
                </a:solidFill>
                <a:latin typeface="Comic Sans MS" pitchFamily="66" charset="0"/>
              </a:rPr>
              <a:t>80€</a:t>
            </a: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sk-SK" sz="24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   Po zľave stál CD prehrávač </a:t>
            </a:r>
            <a:r>
              <a:rPr lang="sk-SK" u="sng" dirty="0" smtClean="0">
                <a:solidFill>
                  <a:srgbClr val="FFFF00"/>
                </a:solidFill>
                <a:latin typeface="Comic Sans MS" pitchFamily="66" charset="0"/>
              </a:rPr>
              <a:t>80€</a:t>
            </a: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10" name="Obrázek 9" descr="ry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4143380"/>
            <a:ext cx="4689644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sz="3600" dirty="0" smtClean="0">
                <a:solidFill>
                  <a:schemeClr val="bg1"/>
                </a:solidFill>
                <a:latin typeface="Comic Sans MS" pitchFamily="66" charset="0"/>
              </a:rPr>
              <a:t>Na tanečný krúžok chodí 15 z 25 deviatakov</a:t>
            </a: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sk-SK" sz="3600" dirty="0" smtClean="0">
                <a:solidFill>
                  <a:schemeClr val="bg1"/>
                </a:solidFill>
                <a:latin typeface="Comic Sans MS" pitchFamily="66" charset="0"/>
              </a:rPr>
              <a:t>Koľko je to %? </a:t>
            </a:r>
            <a:endParaRPr lang="sk-SK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 100%...............25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      1%...............25 : 100 = 0,25 </a:t>
            </a:r>
          </a:p>
          <a:p>
            <a:pPr>
              <a:buNone/>
            </a:pPr>
            <a:r>
              <a:rPr lang="sk-SK" sz="2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    x%................15 : 0,25 = </a:t>
            </a:r>
            <a:r>
              <a:rPr lang="sk-SK" sz="2400" u="sng" dirty="0" smtClean="0">
                <a:solidFill>
                  <a:schemeClr val="bg1"/>
                </a:solidFill>
                <a:latin typeface="Comic Sans MS" pitchFamily="66" charset="0"/>
              </a:rPr>
              <a:t>60% </a:t>
            </a:r>
          </a:p>
          <a:p>
            <a:pPr>
              <a:buNone/>
            </a:pPr>
            <a:endParaRPr lang="sk-SK" sz="2400" u="sng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Na tanečný krúžok chodí </a:t>
            </a:r>
            <a:r>
              <a:rPr lang="sk-SK" u="sng" dirty="0" smtClean="0">
                <a:solidFill>
                  <a:srgbClr val="FFFF00"/>
                </a:solidFill>
                <a:latin typeface="Comic Sans MS" pitchFamily="66" charset="0"/>
              </a:rPr>
              <a:t>60%</a:t>
            </a: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 deviatakov.</a:t>
            </a:r>
          </a:p>
          <a:p>
            <a:pPr>
              <a:buNone/>
            </a:pPr>
            <a:endParaRPr lang="sk-SK" sz="24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Obrázek 3" descr="ry5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571876"/>
            <a:ext cx="3429024" cy="3546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200" dirty="0" smtClean="0">
                <a:solidFill>
                  <a:schemeClr val="bg1"/>
                </a:solidFill>
                <a:latin typeface="Comic Sans MS" pitchFamily="66" charset="0"/>
              </a:rPr>
              <a:t>V triede je 35 žiakov. </a:t>
            </a:r>
            <a:br>
              <a:rPr lang="sk-SK" sz="32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3200" dirty="0" smtClean="0">
                <a:solidFill>
                  <a:schemeClr val="bg1"/>
                </a:solidFill>
                <a:latin typeface="Comic Sans MS" pitchFamily="66" charset="0"/>
              </a:rPr>
              <a:t>Z toho je 40% chlapcov. </a:t>
            </a:r>
            <a:br>
              <a:rPr lang="sk-SK" sz="32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3200" dirty="0" smtClean="0">
                <a:solidFill>
                  <a:schemeClr val="bg1"/>
                </a:solidFill>
                <a:latin typeface="Comic Sans MS" pitchFamily="66" charset="0"/>
              </a:rPr>
              <a:t>Koľko je dievčat?</a:t>
            </a:r>
            <a:endParaRPr lang="sk-SK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Žiakov................35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Chlapcov............40% </a:t>
            </a:r>
          </a:p>
          <a:p>
            <a:pPr>
              <a:buNone/>
            </a:pP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Dievčat..............60% z 35 = 35 : 100 = 0,35 . 60 = </a:t>
            </a:r>
            <a:r>
              <a:rPr lang="sk-SK" sz="2400" u="sng" dirty="0" smtClean="0">
                <a:solidFill>
                  <a:schemeClr val="bg1"/>
                </a:solidFill>
                <a:latin typeface="Comic Sans MS" pitchFamily="66" charset="0"/>
              </a:rPr>
              <a:t>21</a:t>
            </a: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sk-SK" sz="24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V triede je </a:t>
            </a:r>
            <a:r>
              <a:rPr lang="sk-SK" u="sng" dirty="0" smtClean="0">
                <a:solidFill>
                  <a:srgbClr val="FFFF00"/>
                </a:solidFill>
                <a:latin typeface="Comic Sans MS" pitchFamily="66" charset="0"/>
              </a:rPr>
              <a:t>21</a:t>
            </a: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 dievčat.</a:t>
            </a:r>
          </a:p>
        </p:txBody>
      </p:sp>
      <p:pic>
        <p:nvPicPr>
          <p:cNvPr id="4" name="Obrázek 3" descr="ry3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286124"/>
            <a:ext cx="2786082" cy="375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566</Words>
  <Application>Microsoft Office PowerPoint</Application>
  <PresentationFormat>Prezentácia na obrazovke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Motiv sady Office</vt:lpstr>
      <vt:lpstr>Matematika - PERCENTÁ</vt:lpstr>
      <vt:lpstr>Vyjadri zlomkom a znázorni na obrázkoch:</vt:lpstr>
      <vt:lpstr>Vypočítaj hodnotu:</vt:lpstr>
      <vt:lpstr>Vypočítaj základ</vt:lpstr>
      <vt:lpstr>Vypočítaj %</vt:lpstr>
      <vt:lpstr>Andrea mala 35€. Z toho si kúpila knihu za 1/5 tejto sumy a tričko za 2/7 tejto sumy. Koľko stála kniha, koľko tričko a koľko je zostalo?</vt:lpstr>
      <vt:lpstr>CD prehrávač stál 100€. Zlacnel o 20%. Aká je cena CD prehrávača po zľave?</vt:lpstr>
      <vt:lpstr>Na tanečný krúžok chodí 15 z 25 deviatakov. Koľko je to %? </vt:lpstr>
      <vt:lpstr>V triede je 35 žiakov.  Z toho je 40% chlapcov.  Koľko je dievčat?</vt:lpstr>
      <vt:lpstr>Nájdi VOTRELCA </vt:lpstr>
      <vt:lpstr>Ďakujem za pozornosť!!!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- PERCENTÁ</dc:title>
  <dc:creator>s</dc:creator>
  <cp:lastModifiedBy>VI.C</cp:lastModifiedBy>
  <cp:revision>43</cp:revision>
  <dcterms:created xsi:type="dcterms:W3CDTF">2013-01-19T13:27:37Z</dcterms:created>
  <dcterms:modified xsi:type="dcterms:W3CDTF">2013-01-23T18:00:05Z</dcterms:modified>
</cp:coreProperties>
</file>