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582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42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01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80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39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643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594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57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1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62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930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1910E-0075-4C65-826D-9A2C87662F03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DB58-9B47-4DF4-B686-1F260EFBAC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693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Percentá</a:t>
            </a:r>
            <a:r>
              <a:rPr lang="sk-SK" dirty="0" smtClean="0"/>
              <a:t> - </a:t>
            </a:r>
            <a:r>
              <a:rPr lang="sk-SK" b="1" dirty="0" smtClean="0">
                <a:solidFill>
                  <a:srgbClr val="FF0000"/>
                </a:solidFill>
              </a:rPr>
              <a:t>výpočet základu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70859"/>
            <a:ext cx="2985120" cy="223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85" y="4049355"/>
            <a:ext cx="28575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://www.zsbelehradska.sk/Data/Sites/1/GalleryImages/2_stupen/matematika/matemati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962" y="1604416"/>
            <a:ext cx="28575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23528" y="59492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002060"/>
                </a:solidFill>
              </a:rPr>
              <a:t>Mgr. Z. Burzová</a:t>
            </a:r>
            <a:endParaRPr lang="sk-SK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Domáca úloha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b="1" dirty="0" smtClean="0"/>
              <a:t>Vypočítaj hodnotu: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12% z 200 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6% z 40 =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32% z 300=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25% z 36 =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2. </a:t>
            </a:r>
            <a:r>
              <a:rPr lang="sk-SK" b="1" dirty="0" smtClean="0">
                <a:solidFill>
                  <a:srgbClr val="FF0000"/>
                </a:solidFill>
              </a:rPr>
              <a:t>Vypočítaj základ: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2% z akého čísla je 40?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5% z akého základu je 25?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7% z akého čísla je 49?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1,5% z akého čísla je 4,5?</a:t>
            </a: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4355976" y="1556792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/>
          <p:cNvSpPr txBox="1"/>
          <p:nvPr/>
        </p:nvSpPr>
        <p:spPr>
          <a:xfrm>
            <a:off x="2339752" y="2780928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200:100.12=24</a:t>
            </a:r>
          </a:p>
          <a:p>
            <a:r>
              <a:rPr lang="sk-SK" sz="2800" b="1" dirty="0" smtClean="0"/>
              <a:t>40:100.6=2,4</a:t>
            </a:r>
          </a:p>
          <a:p>
            <a:r>
              <a:rPr lang="sk-SK" sz="2800" b="1" dirty="0" smtClean="0"/>
              <a:t>300:100.32=96</a:t>
            </a:r>
          </a:p>
          <a:p>
            <a:r>
              <a:rPr lang="sk-SK" sz="2800" b="1" dirty="0" smtClean="0"/>
              <a:t>36:4 = 9</a:t>
            </a:r>
            <a:endParaRPr lang="sk-SK" sz="28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611560" y="4941168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u="sng" dirty="0" smtClean="0">
                <a:solidFill>
                  <a:srgbClr val="FF0000"/>
                </a:solidFill>
              </a:rPr>
              <a:t>Riešenie:</a:t>
            </a:r>
          </a:p>
          <a:p>
            <a:r>
              <a:rPr lang="sk-SK" sz="3200" b="1" dirty="0" smtClean="0">
                <a:solidFill>
                  <a:srgbClr val="002060"/>
                </a:solidFill>
              </a:rPr>
              <a:t>24;   2,4;    96;    9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716016" y="5229200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u="sng" dirty="0" smtClean="0">
                <a:solidFill>
                  <a:srgbClr val="FF0000"/>
                </a:solidFill>
              </a:rPr>
              <a:t>Riešenie:</a:t>
            </a:r>
          </a:p>
          <a:p>
            <a:r>
              <a:rPr lang="sk-SK" sz="3200" b="1" dirty="0" smtClean="0">
                <a:solidFill>
                  <a:srgbClr val="002060"/>
                </a:solidFill>
              </a:rPr>
              <a:t>2000;  </a:t>
            </a:r>
            <a:r>
              <a:rPr lang="sk-SK" sz="3200" b="1" dirty="0" smtClean="0">
                <a:solidFill>
                  <a:srgbClr val="002060"/>
                </a:solidFill>
              </a:rPr>
              <a:t>500;  700;  300</a:t>
            </a:r>
            <a:endParaRPr lang="sk-SK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21891"/>
              </p:ext>
            </p:extLst>
          </p:nvPr>
        </p:nvGraphicFramePr>
        <p:xfrm>
          <a:off x="683568" y="260648"/>
          <a:ext cx="2520280" cy="5119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Rovnica" r:id="rId3" imgW="914400" imgH="1854200" progId="Equation.3">
                  <p:embed/>
                </p:oleObj>
              </mc:Choice>
              <mc:Fallback>
                <p:oleObj name="Rovnica" r:id="rId3" imgW="914400" imgH="1854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60648"/>
                        <a:ext cx="2520280" cy="51193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611560" y="5445224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Sveter za 35€  pred Vianocami zlacnel o        z tejto sumy. Koľko stál po zlacnení? </a:t>
            </a:r>
            <a:endParaRPr lang="sk-SK" sz="28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953083"/>
              </p:ext>
            </p:extLst>
          </p:nvPr>
        </p:nvGraphicFramePr>
        <p:xfrm>
          <a:off x="6660232" y="5301208"/>
          <a:ext cx="360040" cy="75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0232" y="5301208"/>
                        <a:ext cx="360040" cy="753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09253"/>
              </p:ext>
            </p:extLst>
          </p:nvPr>
        </p:nvGraphicFramePr>
        <p:xfrm>
          <a:off x="3419872" y="359980"/>
          <a:ext cx="5278253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Rovnica" r:id="rId7" imgW="2120900" imgH="2057400" progId="Equation.3">
                  <p:embed/>
                </p:oleObj>
              </mc:Choice>
              <mc:Fallback>
                <p:oleObj name="Rovnica" r:id="rId7" imgW="212090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59980"/>
                        <a:ext cx="5278253" cy="5112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lokTextu 9"/>
          <p:cNvSpPr txBox="1"/>
          <p:nvPr/>
        </p:nvSpPr>
        <p:spPr>
          <a:xfrm>
            <a:off x="7452320" y="5322112"/>
            <a:ext cx="169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70C0"/>
                </a:solidFill>
              </a:rPr>
              <a:t>10€ zľava</a:t>
            </a:r>
          </a:p>
          <a:p>
            <a:r>
              <a:rPr lang="sk-SK" sz="2400" b="1" dirty="0" smtClean="0">
                <a:solidFill>
                  <a:srgbClr val="00B050"/>
                </a:solidFill>
              </a:rPr>
              <a:t>25€ cena po zľave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1667425" y="13393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Vypočítaj úlohy so zlomkami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50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404279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u="sng" dirty="0" smtClean="0">
                <a:solidFill>
                  <a:srgbClr val="002060"/>
                </a:solidFill>
              </a:rPr>
              <a:t>Vypočítaj hodnotu: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1% z 250 = 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3% z 400 = 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6% z 30 €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20% z 50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25% z 24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50% z 30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75 % z 12 € =</a:t>
            </a:r>
          </a:p>
          <a:p>
            <a:pPr marL="0" indent="0">
              <a:buNone/>
            </a:pP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491880" y="821485"/>
            <a:ext cx="4752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0070C0"/>
                </a:solidFill>
              </a:rPr>
              <a:t>250:100 = 2,5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400:100=4.3=12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30:100=0,3.6 = 1,8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50 :5= 10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24 : 4 = 6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30 : 2 = 15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12 :4.3 = 9</a:t>
            </a:r>
            <a:endParaRPr lang="sk-SK" sz="4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05505"/>
            <a:ext cx="12961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429000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67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Správne priraď k percentám zlomky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1%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5%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10%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25%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30%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50%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75%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99" y="2420888"/>
            <a:ext cx="9437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09" y="1539188"/>
            <a:ext cx="904891" cy="10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72" y="1007930"/>
            <a:ext cx="951676" cy="10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11" y="4106489"/>
            <a:ext cx="645577" cy="109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07320"/>
            <a:ext cx="792088" cy="124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734989"/>
            <a:ext cx="728150" cy="11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824977" cy="1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files.biba74.webnode.sk/system_preview_small_200006923-794957a435-public/36_1_5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49738"/>
            <a:ext cx="1152128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4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Výpočet základu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u="sng" dirty="0" smtClean="0"/>
              <a:t>20 % z akého čísla je 40 ?</a:t>
            </a:r>
          </a:p>
          <a:p>
            <a:pPr marL="0" indent="0">
              <a:buNone/>
            </a:pPr>
            <a:endParaRPr lang="sk-SK" b="1" u="sng" dirty="0" smtClean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dirty="0" smtClean="0"/>
              <a:t>20%............40</a:t>
            </a:r>
          </a:p>
          <a:p>
            <a:pPr marL="0" indent="0">
              <a:buNone/>
            </a:pPr>
            <a:r>
              <a:rPr lang="sk-SK" dirty="0" smtClean="0"/>
              <a:t>1% .............</a:t>
            </a:r>
            <a:r>
              <a:rPr lang="sk-SK" b="1" dirty="0" smtClean="0"/>
              <a:t>40 : 20 </a:t>
            </a:r>
            <a:r>
              <a:rPr lang="sk-SK" dirty="0" smtClean="0"/>
              <a:t>= 2</a:t>
            </a:r>
          </a:p>
          <a:p>
            <a:pPr marL="0" indent="0">
              <a:buNone/>
            </a:pPr>
            <a:r>
              <a:rPr lang="sk-SK" dirty="0" smtClean="0"/>
              <a:t>100% .........</a:t>
            </a:r>
            <a:r>
              <a:rPr lang="sk-SK" b="1" dirty="0" smtClean="0">
                <a:solidFill>
                  <a:srgbClr val="002060"/>
                </a:solidFill>
              </a:rPr>
              <a:t>100 . 2 </a:t>
            </a:r>
            <a:r>
              <a:rPr lang="sk-SK" dirty="0" smtClean="0"/>
              <a:t>= </a:t>
            </a:r>
            <a:r>
              <a:rPr lang="sk-SK" b="1" dirty="0" smtClean="0">
                <a:solidFill>
                  <a:srgbClr val="FF0000"/>
                </a:solidFill>
              </a:rPr>
              <a:t>200</a:t>
            </a:r>
          </a:p>
          <a:p>
            <a:pPr marL="0" indent="0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Základ je 200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  <a:endParaRPr lang="sk-SK" dirty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40 : 20 . 100 = 200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28003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ovná spojovacia šípka 5"/>
          <p:cNvCxnSpPr/>
          <p:nvPr/>
        </p:nvCxnSpPr>
        <p:spPr>
          <a:xfrm flipH="1" flipV="1">
            <a:off x="6495429" y="1988840"/>
            <a:ext cx="576064" cy="1253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54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Výpočet základu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/>
              <a:t>7</a:t>
            </a:r>
            <a:r>
              <a:rPr lang="sk-SK" b="1" u="sng" dirty="0" smtClean="0"/>
              <a:t>% z akého základu je 35?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/>
              <a:t>7</a:t>
            </a:r>
            <a:r>
              <a:rPr lang="sk-SK" i="1" dirty="0" smtClean="0"/>
              <a:t>%................35</a:t>
            </a:r>
          </a:p>
          <a:p>
            <a:pPr marL="0" indent="0">
              <a:buNone/>
            </a:pPr>
            <a:r>
              <a:rPr lang="sk-SK" i="1" dirty="0" smtClean="0"/>
              <a:t>1%................</a:t>
            </a:r>
            <a:r>
              <a:rPr lang="sk-SK" b="1" i="1" dirty="0" smtClean="0"/>
              <a:t>35 : 7 = 5</a:t>
            </a:r>
          </a:p>
          <a:p>
            <a:pPr marL="0" indent="0">
              <a:buNone/>
            </a:pPr>
            <a:r>
              <a:rPr lang="sk-SK" b="1" i="1" dirty="0" smtClean="0"/>
              <a:t>100%............100 . 5 </a:t>
            </a:r>
            <a:r>
              <a:rPr lang="sk-SK" i="1" dirty="0" smtClean="0"/>
              <a:t>= </a:t>
            </a:r>
            <a:r>
              <a:rPr lang="sk-SK" b="1" i="1" dirty="0" smtClean="0">
                <a:solidFill>
                  <a:srgbClr val="FF0000"/>
                </a:solidFill>
              </a:rPr>
              <a:t>500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Základ je 500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35 : 7 . 100 = 500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1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Výpočet základu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u="sng" dirty="0"/>
              <a:t>4</a:t>
            </a:r>
            <a:r>
              <a:rPr lang="sk-SK" b="1" u="sng" dirty="0" smtClean="0"/>
              <a:t>% z akého čísla je 2,4 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 smtClean="0"/>
              <a:t>4%.................2,4</a:t>
            </a:r>
          </a:p>
          <a:p>
            <a:pPr marL="0" indent="0">
              <a:buNone/>
            </a:pPr>
            <a:r>
              <a:rPr lang="sk-SK" i="1" dirty="0" smtClean="0"/>
              <a:t>1%..............2,4 : 4 = 0,6</a:t>
            </a:r>
          </a:p>
          <a:p>
            <a:pPr marL="0" indent="0">
              <a:buNone/>
            </a:pPr>
            <a:r>
              <a:rPr lang="sk-SK" i="1" dirty="0" smtClean="0"/>
              <a:t>100%........100 . 0,6 = </a:t>
            </a:r>
            <a:r>
              <a:rPr lang="sk-SK" b="1" dirty="0" smtClean="0">
                <a:solidFill>
                  <a:srgbClr val="FF0000"/>
                </a:solidFill>
              </a:rPr>
              <a:t>60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Hľadané číslo je 60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2,4 : 4 . 100 = 60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4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Výpočet základu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 smtClean="0"/>
              <a:t>2,5% z  akého základu je 5?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dirty="0" smtClean="0"/>
              <a:t>2,5%..............5</a:t>
            </a:r>
          </a:p>
          <a:p>
            <a:pPr marL="0" indent="0">
              <a:buNone/>
            </a:pPr>
            <a:r>
              <a:rPr lang="sk-SK" dirty="0" smtClean="0"/>
              <a:t>1%.................5 : 2,5 = 2</a:t>
            </a:r>
          </a:p>
          <a:p>
            <a:pPr marL="0" indent="0">
              <a:buNone/>
            </a:pPr>
            <a:r>
              <a:rPr lang="sk-SK" dirty="0" smtClean="0"/>
              <a:t>100%.............100 . 2 = </a:t>
            </a:r>
            <a:r>
              <a:rPr lang="sk-SK" b="1" dirty="0" smtClean="0">
                <a:solidFill>
                  <a:srgbClr val="FF0000"/>
                </a:solidFill>
              </a:rPr>
              <a:t>200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Základ je 200</a:t>
            </a: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5 : 2,5 . 100 = 200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9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sk-SK" dirty="0" smtClean="0"/>
              <a:t>Samostatná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474840" cy="485740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Vypočítaj základ?</a:t>
            </a:r>
          </a:p>
          <a:p>
            <a:pPr marL="0" indent="0"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12% z akého čísla je 36?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25% z akého základu je 50?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50% z akého čísla je 150?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84% z akého základu je 168?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11% z akého čísla je 33?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9% z akého čísla je 36?</a:t>
            </a:r>
          </a:p>
          <a:p>
            <a:pPr marL="0" indent="0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60032" y="177281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36 : 12 </a:t>
            </a:r>
            <a:r>
              <a:rPr lang="sk-SK" b="1" dirty="0" smtClean="0">
                <a:solidFill>
                  <a:srgbClr val="FF0000"/>
                </a:solidFill>
              </a:rPr>
              <a:t>= 3 . 100 = 300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50 : </a:t>
            </a:r>
            <a:r>
              <a:rPr lang="sk-SK" b="1" dirty="0" smtClean="0">
                <a:solidFill>
                  <a:srgbClr val="FF0000"/>
                </a:solidFill>
              </a:rPr>
              <a:t>25 = 2 . 100 = 200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150 : 50 </a:t>
            </a:r>
            <a:r>
              <a:rPr lang="sk-SK" b="1" dirty="0" smtClean="0">
                <a:solidFill>
                  <a:srgbClr val="FF0000"/>
                </a:solidFill>
              </a:rPr>
              <a:t>= 3</a:t>
            </a:r>
            <a:r>
              <a:rPr lang="sk-SK" b="1" dirty="0" smtClean="0">
                <a:solidFill>
                  <a:srgbClr val="FF0000"/>
                </a:solidFill>
              </a:rPr>
              <a:t>. 100 </a:t>
            </a:r>
            <a:r>
              <a:rPr lang="sk-SK" b="1" dirty="0" smtClean="0">
                <a:solidFill>
                  <a:srgbClr val="FF0000"/>
                </a:solidFill>
              </a:rPr>
              <a:t>= 300</a:t>
            </a:r>
          </a:p>
          <a:p>
            <a:pPr marL="0" indent="0">
              <a:buNone/>
            </a:pPr>
            <a:r>
              <a:rPr lang="sk-SK" b="1" smtClean="0">
                <a:solidFill>
                  <a:srgbClr val="FF0000"/>
                </a:solidFill>
              </a:rPr>
              <a:t>168 : </a:t>
            </a:r>
            <a:r>
              <a:rPr lang="sk-SK" b="1" dirty="0" smtClean="0">
                <a:solidFill>
                  <a:srgbClr val="FF0000"/>
                </a:solidFill>
              </a:rPr>
              <a:t>84 = 2 . 100 = 200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33 : 11 = 3 . 100 = 300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36 : 9 = 4 . 100 = 400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937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475</Words>
  <Application>Microsoft Office PowerPoint</Application>
  <PresentationFormat>Prezentácia na obrazovke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Motív Office</vt:lpstr>
      <vt:lpstr>Rovnica</vt:lpstr>
      <vt:lpstr>Percentá - výpočet základu</vt:lpstr>
      <vt:lpstr>Prezentácia programu PowerPoint</vt:lpstr>
      <vt:lpstr>Prezentácia programu PowerPoint</vt:lpstr>
      <vt:lpstr>Správne priraď k percentám zlomky</vt:lpstr>
      <vt:lpstr>Výpočet základu</vt:lpstr>
      <vt:lpstr>Výpočet základu</vt:lpstr>
      <vt:lpstr>Výpočet základu</vt:lpstr>
      <vt:lpstr>Výpočet základu</vt:lpstr>
      <vt:lpstr>Samostatná práca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- výpočet základu</dc:title>
  <dc:creator>VI.C</dc:creator>
  <cp:lastModifiedBy>VI.C</cp:lastModifiedBy>
  <cp:revision>21</cp:revision>
  <dcterms:created xsi:type="dcterms:W3CDTF">2012-12-09T19:06:43Z</dcterms:created>
  <dcterms:modified xsi:type="dcterms:W3CDTF">2012-12-11T18:49:23Z</dcterms:modified>
</cp:coreProperties>
</file>