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615"/>
    <a:srgbClr val="FAFA0E"/>
    <a:srgbClr val="4689DA"/>
    <a:srgbClr val="FF00FF"/>
    <a:srgbClr val="7CD4BD"/>
    <a:srgbClr val="800000"/>
    <a:srgbClr val="D373C1"/>
    <a:srgbClr val="B40C78"/>
    <a:srgbClr val="ED93E2"/>
    <a:srgbClr val="E43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9" autoAdjust="0"/>
    <p:restoredTop sz="94671" autoAdjust="0"/>
  </p:normalViewPr>
  <p:slideViewPr>
    <p:cSldViewPr snapToGrid="0">
      <p:cViewPr>
        <p:scale>
          <a:sx n="75" d="100"/>
          <a:sy n="75" d="100"/>
        </p:scale>
        <p:origin x="-1146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2765-45B2-4674-8FBD-5427DFCB8920}" type="datetimeFigureOut">
              <a:rPr lang="cs-CZ" smtClean="0"/>
              <a:t>21.1.2013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FFCF-9467-456D-A166-31B094B4BB9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66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2765-45B2-4674-8FBD-5427DFCB8920}" type="datetimeFigureOut">
              <a:rPr lang="cs-CZ" smtClean="0"/>
              <a:t>21.1.2013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FFCF-9467-456D-A166-31B094B4BB9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429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2765-45B2-4674-8FBD-5427DFCB8920}" type="datetimeFigureOut">
              <a:rPr lang="cs-CZ" smtClean="0"/>
              <a:t>21.1.2013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FFCF-9467-456D-A166-31B094B4BB9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321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2765-45B2-4674-8FBD-5427DFCB8920}" type="datetimeFigureOut">
              <a:rPr lang="cs-CZ" smtClean="0"/>
              <a:t>21.1.2013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FFCF-9467-456D-A166-31B094B4BB9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65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2765-45B2-4674-8FBD-5427DFCB8920}" type="datetimeFigureOut">
              <a:rPr lang="cs-CZ" smtClean="0"/>
              <a:t>21.1.2013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FFCF-9467-456D-A166-31B094B4BB9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12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2765-45B2-4674-8FBD-5427DFCB8920}" type="datetimeFigureOut">
              <a:rPr lang="cs-CZ" smtClean="0"/>
              <a:t>21.1.2013</a:t>
            </a:fld>
            <a:endParaRPr lang="cs-CZ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FFCF-9467-456D-A166-31B094B4BB9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13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2765-45B2-4674-8FBD-5427DFCB8920}" type="datetimeFigureOut">
              <a:rPr lang="cs-CZ" smtClean="0"/>
              <a:t>21.1.2013</a:t>
            </a:fld>
            <a:endParaRPr lang="cs-CZ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FFCF-9467-456D-A166-31B094B4BB9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97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2765-45B2-4674-8FBD-5427DFCB8920}" type="datetimeFigureOut">
              <a:rPr lang="cs-CZ" smtClean="0"/>
              <a:t>21.1.2013</a:t>
            </a:fld>
            <a:endParaRPr lang="cs-CZ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FFCF-9467-456D-A166-31B094B4BB9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34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2765-45B2-4674-8FBD-5427DFCB8920}" type="datetimeFigureOut">
              <a:rPr lang="cs-CZ" smtClean="0"/>
              <a:t>21.1.2013</a:t>
            </a:fld>
            <a:endParaRPr lang="cs-CZ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FFCF-9467-456D-A166-31B094B4BB9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41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2765-45B2-4674-8FBD-5427DFCB8920}" type="datetimeFigureOut">
              <a:rPr lang="cs-CZ" smtClean="0"/>
              <a:t>21.1.2013</a:t>
            </a:fld>
            <a:endParaRPr lang="cs-CZ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FFCF-9467-456D-A166-31B094B4BB9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081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2765-45B2-4674-8FBD-5427DFCB8920}" type="datetimeFigureOut">
              <a:rPr lang="cs-CZ" smtClean="0"/>
              <a:t>21.1.2013</a:t>
            </a:fld>
            <a:endParaRPr lang="cs-CZ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4FFCF-9467-456D-A166-31B094B4BB9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44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62765-45B2-4674-8FBD-5427DFCB8920}" type="datetimeFigureOut">
              <a:rPr lang="cs-CZ" smtClean="0"/>
              <a:t>21.1.2013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4FFCF-9467-456D-A166-31B094B4BB9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220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prstTxWarp prst="textArchDown">
              <a:avLst/>
            </a:prstTxWarp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cs-CZ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Percentá </a:t>
            </a:r>
            <a:endParaRPr lang="cs-CZ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Laura Hanzalíková, 7.a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8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rgbClr val="ED93E2"/>
            </a:gs>
            <a:gs pos="0">
              <a:srgbClr val="B40C78"/>
            </a:gs>
            <a:gs pos="25000">
              <a:schemeClr val="accent2">
                <a:lumMod val="75000"/>
              </a:schemeClr>
            </a:gs>
            <a:gs pos="89000">
              <a:schemeClr val="accent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Urč </a:t>
            </a:r>
            <a:r>
              <a:rPr lang="cs-CZ" b="1" dirty="0" smtClean="0">
                <a:solidFill>
                  <a:schemeClr val="bg1"/>
                </a:solidFill>
              </a:rPr>
              <a:t>základ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               </a:t>
            </a:r>
            <a:r>
              <a:rPr lang="cs-CZ" b="1" dirty="0" smtClean="0"/>
              <a:t>2O% z </a:t>
            </a:r>
            <a:r>
              <a:rPr lang="cs-CZ" b="1" u="sng" dirty="0" smtClean="0">
                <a:solidFill>
                  <a:schemeClr val="bg1"/>
                </a:solidFill>
              </a:rPr>
              <a:t>akého základu </a:t>
            </a:r>
            <a:r>
              <a:rPr lang="cs-CZ" b="1" dirty="0" smtClean="0"/>
              <a:t>je 40?</a:t>
            </a:r>
            <a:r>
              <a:rPr lang="cs-CZ" dirty="0" smtClean="0"/>
              <a:t>			</a:t>
            </a:r>
            <a:br>
              <a:rPr lang="cs-CZ" dirty="0" smtClean="0"/>
            </a:br>
            <a:r>
              <a:rPr lang="cs-CZ" dirty="0" smtClean="0"/>
              <a:t>                </a:t>
            </a:r>
            <a:endParaRPr lang="cs-CZ" dirty="0"/>
          </a:p>
        </p:txBody>
      </p:sp>
      <p:cxnSp>
        <p:nvCxnSpPr>
          <p:cNvPr id="8" name="Rovná spojnica 7"/>
          <p:cNvCxnSpPr/>
          <p:nvPr/>
        </p:nvCxnSpPr>
        <p:spPr>
          <a:xfrm>
            <a:off x="1028700" y="2235200"/>
            <a:ext cx="62103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BlokTextu 8"/>
          <p:cNvSpPr txBox="1"/>
          <p:nvPr/>
        </p:nvSpPr>
        <p:spPr>
          <a:xfrm>
            <a:off x="1892300" y="3035300"/>
            <a:ext cx="63627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  </a:t>
            </a:r>
            <a:r>
              <a:rPr lang="cs-CZ" sz="3200" b="1" dirty="0" smtClean="0"/>
              <a:t>20%................................40</a:t>
            </a:r>
            <a:br>
              <a:rPr lang="cs-CZ" sz="3200" b="1" dirty="0" smtClean="0"/>
            </a:br>
            <a:r>
              <a:rPr lang="cs-CZ" sz="3200" b="1" dirty="0" smtClean="0"/>
              <a:t>    1%................................40:20=2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 smtClean="0"/>
              <a:t>100%................................2.100=</a:t>
            </a:r>
            <a:r>
              <a:rPr lang="cs-CZ" sz="3200" b="1" dirty="0" smtClean="0">
                <a:solidFill>
                  <a:schemeClr val="bg1"/>
                </a:solidFill>
              </a:rPr>
              <a:t>200</a:t>
            </a:r>
            <a:r>
              <a:rPr lang="cs-CZ" sz="3200" b="1" dirty="0" smtClean="0"/>
              <a:t>		</a:t>
            </a:r>
            <a:endParaRPr lang="cs-CZ" sz="3200" b="1" dirty="0"/>
          </a:p>
        </p:txBody>
      </p:sp>
      <p:sp>
        <p:nvSpPr>
          <p:cNvPr id="10" name="BlokTextu 9"/>
          <p:cNvSpPr txBox="1"/>
          <p:nvPr/>
        </p:nvSpPr>
        <p:spPr>
          <a:xfrm>
            <a:off x="1866900" y="49911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               20% z </a:t>
            </a:r>
            <a:r>
              <a:rPr lang="cs-CZ" sz="3200" b="1" dirty="0" smtClean="0">
                <a:solidFill>
                  <a:schemeClr val="bg1"/>
                </a:solidFill>
              </a:rPr>
              <a:t>200</a:t>
            </a:r>
            <a:r>
              <a:rPr lang="cs-CZ" sz="3200" b="1" dirty="0" smtClean="0"/>
              <a:t> je 40</a:t>
            </a:r>
            <a:r>
              <a:rPr lang="cs-CZ" sz="3200" dirty="0" smtClean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44807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rgbClr val="FAFA0E"/>
            </a:gs>
            <a:gs pos="59000">
              <a:srgbClr val="FAFA0E"/>
            </a:gs>
            <a:gs pos="29998">
              <a:srgbClr val="FAFA0E"/>
            </a:gs>
            <a:gs pos="0">
              <a:srgbClr val="FAFA0E"/>
            </a:gs>
            <a:gs pos="47000">
              <a:schemeClr val="accent2">
                <a:lumMod val="75000"/>
              </a:schemeClr>
            </a:gs>
            <a:gs pos="74000">
              <a:schemeClr val="accent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Koľko </a:t>
            </a:r>
            <a:r>
              <a:rPr lang="cs-CZ" b="1" dirty="0" smtClean="0">
                <a:solidFill>
                  <a:schemeClr val="bg2">
                    <a:lumMod val="75000"/>
                  </a:schemeClr>
                </a:solidFill>
              </a:rPr>
              <a:t>%</a:t>
            </a:r>
            <a:r>
              <a:rPr lang="cs-CZ" b="1" dirty="0" smtClean="0"/>
              <a:t> …?</a:t>
            </a:r>
            <a:endParaRPr lang="cs-CZ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                   </a:t>
            </a:r>
            <a:r>
              <a:rPr lang="cs-CZ" b="1" dirty="0" smtClean="0"/>
              <a:t>Koľko </a:t>
            </a:r>
            <a:r>
              <a:rPr lang="cs-CZ" b="1" dirty="0" smtClean="0">
                <a:solidFill>
                  <a:schemeClr val="bg2">
                    <a:lumMod val="75000"/>
                  </a:schemeClr>
                </a:solidFill>
              </a:rPr>
              <a:t>%</a:t>
            </a:r>
            <a:r>
              <a:rPr lang="cs-CZ" b="1" dirty="0" smtClean="0"/>
              <a:t> je 50 z 500?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BlokTextu 3"/>
          <p:cNvSpPr txBox="1"/>
          <p:nvPr/>
        </p:nvSpPr>
        <p:spPr>
          <a:xfrm flipH="1">
            <a:off x="1866900" y="3086100"/>
            <a:ext cx="538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100%.................500</a:t>
            </a:r>
            <a:br>
              <a:rPr lang="cs-CZ" sz="3200" b="1" dirty="0" smtClean="0"/>
            </a:br>
            <a:r>
              <a:rPr lang="cs-CZ" sz="3200" b="1" dirty="0" smtClean="0"/>
              <a:t>     1%.................500:100=  5</a:t>
            </a:r>
            <a:br>
              <a:rPr lang="cs-CZ" sz="3200" b="1" dirty="0" smtClean="0"/>
            </a:br>
            <a:r>
              <a:rPr lang="cs-CZ" sz="3200" b="1" dirty="0" smtClean="0"/>
              <a:t>      x%................. 50:5    = </a:t>
            </a:r>
            <a:r>
              <a:rPr lang="cs-CZ" sz="3200" b="1" dirty="0" smtClean="0">
                <a:solidFill>
                  <a:schemeClr val="bg2">
                    <a:lumMod val="75000"/>
                  </a:schemeClr>
                </a:solidFill>
              </a:rPr>
              <a:t>10%</a:t>
            </a:r>
            <a:endParaRPr lang="cs-CZ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6" name="Rovná spojnica 5"/>
          <p:cNvCxnSpPr/>
          <p:nvPr/>
        </p:nvCxnSpPr>
        <p:spPr>
          <a:xfrm>
            <a:off x="1244600" y="2286000"/>
            <a:ext cx="5994400" cy="127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2527300" y="5219700"/>
            <a:ext cx="453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bg2">
                    <a:lumMod val="75000"/>
                  </a:schemeClr>
                </a:solidFill>
              </a:rPr>
              <a:t>10% </a:t>
            </a:r>
            <a:r>
              <a:rPr lang="cs-CZ" sz="3200" b="1" dirty="0" smtClean="0"/>
              <a:t>je 50 z 500. 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19155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500">
              <a:srgbClr val="B40C78"/>
            </a:gs>
            <a:gs pos="75000">
              <a:srgbClr val="7030A0"/>
            </a:gs>
            <a:gs pos="50000">
              <a:srgbClr val="B40C78"/>
            </a:gs>
            <a:gs pos="100000">
              <a:srgbClr val="D373C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Slovná úloha 1</a:t>
            </a:r>
            <a:endParaRPr lang="cs-CZ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</a:rPr>
              <a:t>Koľko eur má nasporených </a:t>
            </a:r>
            <a:r>
              <a:rPr lang="cs-CZ" b="1" dirty="0" smtClean="0">
                <a:solidFill>
                  <a:schemeClr val="bg1"/>
                </a:solidFill>
              </a:rPr>
              <a:t>Paula, </a:t>
            </a:r>
            <a:r>
              <a:rPr lang="cs-CZ" b="1" dirty="0">
                <a:solidFill>
                  <a:schemeClr val="bg1"/>
                </a:solidFill>
              </a:rPr>
              <a:t>ak 7% z </a:t>
            </a:r>
            <a:r>
              <a:rPr lang="cs-CZ" b="1" dirty="0" smtClean="0">
                <a:solidFill>
                  <a:schemeClr val="bg1"/>
                </a:solidFill>
              </a:rPr>
              <a:t>jej </a:t>
            </a:r>
            <a:r>
              <a:rPr lang="cs-CZ" b="1" dirty="0">
                <a:solidFill>
                  <a:schemeClr val="bg1"/>
                </a:solidFill>
              </a:rPr>
              <a:t>úspor je 70 €?</a:t>
            </a:r>
          </a:p>
        </p:txBody>
      </p:sp>
      <p:cxnSp>
        <p:nvCxnSpPr>
          <p:cNvPr id="5" name="Rovná spojnica 4"/>
          <p:cNvCxnSpPr/>
          <p:nvPr/>
        </p:nvCxnSpPr>
        <p:spPr>
          <a:xfrm>
            <a:off x="622300" y="2806700"/>
            <a:ext cx="7391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965200" y="3505200"/>
            <a:ext cx="723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    </a:t>
            </a:r>
            <a:r>
              <a:rPr lang="cs-CZ" sz="3200" b="1" dirty="0" smtClean="0">
                <a:solidFill>
                  <a:srgbClr val="FFFF00"/>
                </a:solidFill>
              </a:rPr>
              <a:t>7%................................70 €</a:t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 1%..............................70 : 7 = 10 €</a:t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100%..............................100 . 10= </a:t>
            </a:r>
            <a:r>
              <a:rPr lang="cs-CZ" sz="3200" b="1" dirty="0" smtClean="0">
                <a:solidFill>
                  <a:schemeClr val="bg1"/>
                </a:solidFill>
              </a:rPr>
              <a:t>1000 </a:t>
            </a:r>
            <a:r>
              <a:rPr lang="cs-CZ" sz="3200" b="1" dirty="0">
                <a:solidFill>
                  <a:schemeClr val="bg1"/>
                </a:solidFill>
              </a:rPr>
              <a:t>€</a:t>
            </a:r>
            <a:endParaRPr lang="cs-CZ" sz="3200" dirty="0">
              <a:solidFill>
                <a:schemeClr val="bg1"/>
              </a:solidFill>
            </a:endParaRPr>
          </a:p>
          <a:p>
            <a:endParaRPr lang="cs-CZ" sz="3200" dirty="0"/>
          </a:p>
        </p:txBody>
      </p:sp>
      <p:sp>
        <p:nvSpPr>
          <p:cNvPr id="7" name="BlokTextu 6"/>
          <p:cNvSpPr txBox="1"/>
          <p:nvPr/>
        </p:nvSpPr>
        <p:spPr>
          <a:xfrm>
            <a:off x="2781300" y="5321300"/>
            <a:ext cx="3721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</a:rPr>
              <a:t>Paula má nasporených 1000 </a:t>
            </a:r>
            <a:r>
              <a:rPr lang="cs-CZ" sz="3200" b="1" dirty="0">
                <a:solidFill>
                  <a:schemeClr val="bg1"/>
                </a:solidFill>
              </a:rPr>
              <a:t>€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8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  <p:bldP spid="7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500">
              <a:srgbClr val="FAFA0E"/>
            </a:gs>
            <a:gs pos="28000">
              <a:srgbClr val="FAFA0E"/>
            </a:gs>
            <a:gs pos="53000">
              <a:srgbClr val="FF00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Slovná úloha 2</a:t>
            </a:r>
            <a:endParaRPr lang="cs-CZ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b="1" dirty="0"/>
              <a:t>Zo 450 žiakov školy 432 chodí do školy pešo. Koľko je to percent?</a:t>
            </a:r>
          </a:p>
        </p:txBody>
      </p:sp>
      <p:cxnSp>
        <p:nvCxnSpPr>
          <p:cNvPr id="6" name="Rovná spojnica 5"/>
          <p:cNvCxnSpPr/>
          <p:nvPr/>
        </p:nvCxnSpPr>
        <p:spPr>
          <a:xfrm flipV="1">
            <a:off x="571500" y="2806700"/>
            <a:ext cx="7404100" cy="127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BlokTextu 13"/>
          <p:cNvSpPr txBox="1"/>
          <p:nvPr/>
        </p:nvSpPr>
        <p:spPr>
          <a:xfrm>
            <a:off x="1193800" y="3403600"/>
            <a:ext cx="6769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100%.......................450 žiakov</a:t>
            </a:r>
            <a:br>
              <a:rPr lang="cs-CZ" sz="3200" b="1" dirty="0" smtClean="0"/>
            </a:br>
            <a:r>
              <a:rPr lang="cs-CZ" sz="3200" b="1" dirty="0" smtClean="0"/>
              <a:t>     1%.......................450 : 100 = 4,50</a:t>
            </a:r>
            <a:br>
              <a:rPr lang="cs-CZ" sz="3200" b="1" dirty="0" smtClean="0"/>
            </a:br>
            <a:r>
              <a:rPr lang="cs-CZ" sz="3200" b="1" dirty="0" smtClean="0"/>
              <a:t>     x%.......................432 : 4,50= </a:t>
            </a:r>
            <a:r>
              <a:rPr lang="cs-CZ" sz="3200" b="1" dirty="0" smtClean="0">
                <a:solidFill>
                  <a:srgbClr val="C00000"/>
                </a:solidFill>
              </a:rPr>
              <a:t>96%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1282700" y="5499100"/>
            <a:ext cx="599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Do školy chodí </a:t>
            </a:r>
            <a:r>
              <a:rPr lang="cs-CZ" sz="3200" b="1" dirty="0" smtClean="0">
                <a:solidFill>
                  <a:srgbClr val="C00000"/>
                </a:solidFill>
              </a:rPr>
              <a:t>96% </a:t>
            </a:r>
            <a:r>
              <a:rPr lang="cs-CZ" sz="3200" b="1" dirty="0" smtClean="0"/>
              <a:t>žiakov pešo.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6171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3" grpId="1" build="allAtOnce"/>
      <p:bldP spid="14" grpId="0" build="allAtOnce"/>
      <p:bldP spid="15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rgbClr val="ED93E2"/>
            </a:gs>
            <a:gs pos="0">
              <a:srgbClr val="B40C78"/>
            </a:gs>
            <a:gs pos="25000">
              <a:schemeClr val="bg2">
                <a:lumMod val="75000"/>
              </a:schemeClr>
            </a:gs>
            <a:gs pos="34000">
              <a:schemeClr val="bg2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136701" y="1532235"/>
            <a:ext cx="4632399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Ďakujem</a:t>
            </a:r>
            <a:br>
              <a:rPr lang="sk-SK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sk-SK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za</a:t>
            </a:r>
            <a:br>
              <a:rPr lang="sk-SK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sk-SK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pozornosť ;)</a:t>
            </a:r>
            <a:br>
              <a:rPr lang="sk-SK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sk-SK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www.gify.nou.cz/snehulak_soubory/5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4" y="2286000"/>
            <a:ext cx="1807183" cy="178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gify.nou.cz/snehulak_soubory/3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474" y="4406582"/>
            <a:ext cx="1660525" cy="199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gify.nou.cz/snehulak_soubory/36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4" y="4914900"/>
            <a:ext cx="2037687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gify.nou.cz/snehulak_soubory/13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0" y="4483100"/>
            <a:ext cx="2374900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gify.nou.cz/snehulak_soubory/34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282404"/>
            <a:ext cx="1406526" cy="179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40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79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i="1" dirty="0" smtClean="0"/>
              <a:t>  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DC0615"/>
                </a:solidFill>
                <a:hlinkClick r:id="rId3" action="ppaction://hlinksldjump"/>
              </a:rPr>
              <a:t>1%</a:t>
            </a:r>
            <a:r>
              <a:rPr lang="cs-CZ" b="1" dirty="0" smtClean="0">
                <a:solidFill>
                  <a:srgbClr val="DC0615"/>
                </a:solidFill>
              </a:rPr>
              <a:t/>
            </a:r>
            <a:br>
              <a:rPr lang="cs-CZ" b="1" dirty="0" smtClean="0">
                <a:solidFill>
                  <a:srgbClr val="DC0615"/>
                </a:solidFill>
              </a:rPr>
            </a:br>
            <a:r>
              <a:rPr lang="cs-CZ" b="1" dirty="0" smtClean="0">
                <a:solidFill>
                  <a:srgbClr val="DC0615"/>
                </a:solidFill>
              </a:rPr>
              <a:t> </a:t>
            </a:r>
            <a:r>
              <a:rPr lang="cs-CZ" b="1" dirty="0" smtClean="0">
                <a:solidFill>
                  <a:srgbClr val="DC0615"/>
                </a:solidFill>
                <a:hlinkClick r:id="rId4" action="ppaction://hlinksldjump"/>
              </a:rPr>
              <a:t>10%</a:t>
            </a:r>
            <a:r>
              <a:rPr lang="cs-CZ" b="1" dirty="0" smtClean="0">
                <a:solidFill>
                  <a:srgbClr val="DC0615"/>
                </a:solidFill>
              </a:rPr>
              <a:t/>
            </a:r>
            <a:br>
              <a:rPr lang="cs-CZ" b="1" dirty="0" smtClean="0">
                <a:solidFill>
                  <a:srgbClr val="DC0615"/>
                </a:solidFill>
              </a:rPr>
            </a:br>
            <a:r>
              <a:rPr lang="cs-CZ" b="1" dirty="0" smtClean="0">
                <a:solidFill>
                  <a:srgbClr val="DC0615"/>
                </a:solidFill>
              </a:rPr>
              <a:t> </a:t>
            </a:r>
            <a:r>
              <a:rPr lang="cs-CZ" b="1" dirty="0" smtClean="0">
                <a:solidFill>
                  <a:srgbClr val="DC0615"/>
                </a:solidFill>
                <a:hlinkClick r:id="rId5" action="ppaction://hlinksldjump"/>
              </a:rPr>
              <a:t>20%</a:t>
            </a:r>
            <a:r>
              <a:rPr lang="cs-CZ" b="1" dirty="0" smtClean="0">
                <a:solidFill>
                  <a:srgbClr val="DC0615"/>
                </a:solidFill>
              </a:rPr>
              <a:t/>
            </a:r>
            <a:br>
              <a:rPr lang="cs-CZ" b="1" dirty="0" smtClean="0">
                <a:solidFill>
                  <a:srgbClr val="DC0615"/>
                </a:solidFill>
              </a:rPr>
            </a:br>
            <a:r>
              <a:rPr lang="cs-CZ" b="1" dirty="0" smtClean="0">
                <a:solidFill>
                  <a:srgbClr val="DC0615"/>
                </a:solidFill>
              </a:rPr>
              <a:t> </a:t>
            </a:r>
            <a:r>
              <a:rPr lang="cs-CZ" b="1" dirty="0" smtClean="0">
                <a:solidFill>
                  <a:srgbClr val="DC0615"/>
                </a:solidFill>
                <a:hlinkClick r:id="rId6" action="ppaction://hlinksldjump"/>
              </a:rPr>
              <a:t>25%</a:t>
            </a:r>
            <a:r>
              <a:rPr lang="cs-CZ" b="1" dirty="0" smtClean="0">
                <a:solidFill>
                  <a:srgbClr val="DC0615"/>
                </a:solidFill>
              </a:rPr>
              <a:t/>
            </a:r>
            <a:br>
              <a:rPr lang="cs-CZ" b="1" dirty="0" smtClean="0">
                <a:solidFill>
                  <a:srgbClr val="DC0615"/>
                </a:solidFill>
              </a:rPr>
            </a:br>
            <a:r>
              <a:rPr lang="cs-CZ" b="1" dirty="0" smtClean="0">
                <a:solidFill>
                  <a:srgbClr val="DC0615"/>
                </a:solidFill>
              </a:rPr>
              <a:t> </a:t>
            </a:r>
            <a:r>
              <a:rPr lang="cs-CZ" b="1" dirty="0" smtClean="0">
                <a:solidFill>
                  <a:srgbClr val="DC0615"/>
                </a:solidFill>
                <a:hlinkClick r:id="rId7" action="ppaction://hlinksldjump"/>
              </a:rPr>
              <a:t>50%</a:t>
            </a:r>
            <a:r>
              <a:rPr lang="cs-CZ" b="1" dirty="0" smtClean="0">
                <a:solidFill>
                  <a:srgbClr val="DC0615"/>
                </a:solidFill>
              </a:rPr>
              <a:t/>
            </a:r>
            <a:br>
              <a:rPr lang="cs-CZ" b="1" dirty="0" smtClean="0">
                <a:solidFill>
                  <a:srgbClr val="DC0615"/>
                </a:solidFill>
              </a:rPr>
            </a:br>
            <a:r>
              <a:rPr lang="cs-CZ" b="1" dirty="0" smtClean="0">
                <a:solidFill>
                  <a:srgbClr val="DC0615"/>
                </a:solidFill>
              </a:rPr>
              <a:t> </a:t>
            </a:r>
            <a:r>
              <a:rPr lang="cs-CZ" b="1" dirty="0" smtClean="0">
                <a:solidFill>
                  <a:srgbClr val="DC0615"/>
                </a:solidFill>
                <a:hlinkClick r:id="rId8" action="ppaction://hlinksldjump"/>
              </a:rPr>
              <a:t>75%</a:t>
            </a:r>
            <a:r>
              <a:rPr lang="cs-CZ" b="1" dirty="0" smtClean="0">
                <a:solidFill>
                  <a:srgbClr val="DC0615"/>
                </a:solidFill>
              </a:rPr>
              <a:t/>
            </a:r>
            <a:br>
              <a:rPr lang="cs-CZ" b="1" dirty="0" smtClean="0">
                <a:solidFill>
                  <a:srgbClr val="DC0615"/>
                </a:solidFill>
              </a:rPr>
            </a:br>
            <a:r>
              <a:rPr lang="cs-CZ" b="1" dirty="0" smtClean="0">
                <a:solidFill>
                  <a:srgbClr val="DC0615"/>
                </a:solidFill>
                <a:hlinkClick r:id="rId9" action="ppaction://hlinksldjump"/>
              </a:rPr>
              <a:t>100%</a:t>
            </a:r>
            <a:r>
              <a:rPr lang="cs-CZ" b="1" dirty="0" smtClean="0">
                <a:solidFill>
                  <a:srgbClr val="DC0615"/>
                </a:solidFill>
              </a:rPr>
              <a:t/>
            </a:r>
            <a:br>
              <a:rPr lang="cs-CZ" b="1" dirty="0" smtClean="0">
                <a:solidFill>
                  <a:srgbClr val="DC0615"/>
                </a:solidFill>
              </a:rPr>
            </a:br>
            <a:r>
              <a:rPr lang="cs-CZ" b="1" dirty="0" smtClean="0">
                <a:solidFill>
                  <a:srgbClr val="DC0615"/>
                </a:solidFill>
              </a:rPr>
              <a:t> </a:t>
            </a:r>
            <a:r>
              <a:rPr lang="cs-CZ" b="1" dirty="0" smtClean="0">
                <a:solidFill>
                  <a:srgbClr val="DC0615"/>
                </a:solidFill>
                <a:hlinkClick r:id="rId10" action="ppaction://hlinksldjump"/>
              </a:rPr>
              <a:t>Urč základ</a:t>
            </a:r>
            <a:r>
              <a:rPr lang="cs-CZ" b="1" dirty="0" smtClean="0">
                <a:solidFill>
                  <a:srgbClr val="DC0615"/>
                </a:solidFill>
              </a:rPr>
              <a:t/>
            </a:r>
            <a:br>
              <a:rPr lang="cs-CZ" b="1" dirty="0" smtClean="0">
                <a:solidFill>
                  <a:srgbClr val="DC0615"/>
                </a:solidFill>
              </a:rPr>
            </a:br>
            <a:r>
              <a:rPr lang="cs-CZ" b="1" dirty="0" smtClean="0">
                <a:solidFill>
                  <a:srgbClr val="DC0615"/>
                </a:solidFill>
              </a:rPr>
              <a:t> </a:t>
            </a:r>
            <a:r>
              <a:rPr lang="cs-CZ" b="1" dirty="0" smtClean="0">
                <a:solidFill>
                  <a:srgbClr val="DC0615"/>
                </a:solidFill>
                <a:hlinkClick r:id="rId11" action="ppaction://hlinksldjump"/>
              </a:rPr>
              <a:t>Koľko %...?</a:t>
            </a:r>
            <a:r>
              <a:rPr lang="cs-CZ" b="1" dirty="0" smtClean="0">
                <a:solidFill>
                  <a:srgbClr val="DC0615"/>
                </a:solidFill>
              </a:rPr>
              <a:t/>
            </a:r>
            <a:br>
              <a:rPr lang="cs-CZ" b="1" dirty="0" smtClean="0">
                <a:solidFill>
                  <a:srgbClr val="DC0615"/>
                </a:solidFill>
              </a:rPr>
            </a:br>
            <a:r>
              <a:rPr lang="cs-CZ" b="1" dirty="0" smtClean="0">
                <a:solidFill>
                  <a:srgbClr val="DC0615"/>
                </a:solidFill>
              </a:rPr>
              <a:t> </a:t>
            </a:r>
            <a:r>
              <a:rPr lang="cs-CZ" b="1" dirty="0" smtClean="0">
                <a:solidFill>
                  <a:srgbClr val="DC0615"/>
                </a:solidFill>
                <a:hlinkClick r:id="rId12" action="ppaction://hlinksldjump"/>
              </a:rPr>
              <a:t>Slovná úloha 1</a:t>
            </a:r>
            <a:r>
              <a:rPr lang="cs-CZ" b="1" dirty="0" smtClean="0">
                <a:solidFill>
                  <a:srgbClr val="DC0615"/>
                </a:solidFill>
              </a:rPr>
              <a:t/>
            </a:r>
            <a:br>
              <a:rPr lang="cs-CZ" b="1" dirty="0" smtClean="0">
                <a:solidFill>
                  <a:srgbClr val="DC0615"/>
                </a:solidFill>
              </a:rPr>
            </a:br>
            <a:r>
              <a:rPr lang="cs-CZ" b="1" dirty="0" smtClean="0">
                <a:solidFill>
                  <a:srgbClr val="DC0615"/>
                </a:solidFill>
              </a:rPr>
              <a:t> </a:t>
            </a:r>
            <a:r>
              <a:rPr lang="cs-CZ" b="1" dirty="0" smtClean="0">
                <a:solidFill>
                  <a:srgbClr val="DC0615"/>
                </a:solidFill>
                <a:hlinkClick r:id="rId13" action="ppaction://hlinksldjump"/>
              </a:rPr>
              <a:t>Slovná úloha 2</a:t>
            </a:r>
            <a:endParaRPr lang="cs-CZ" b="1" dirty="0">
              <a:solidFill>
                <a:srgbClr val="DC06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35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980">
              <a:srgbClr val="000000"/>
            </a:gs>
            <a:gs pos="99960">
              <a:srgbClr val="000000"/>
            </a:gs>
            <a:gs pos="99921">
              <a:srgbClr val="000000"/>
            </a:gs>
            <a:gs pos="99843">
              <a:srgbClr val="000000"/>
            </a:gs>
            <a:gs pos="99687">
              <a:srgbClr val="000000"/>
            </a:gs>
            <a:gs pos="99375">
              <a:srgbClr val="000000"/>
            </a:gs>
            <a:gs pos="98750">
              <a:srgbClr val="000000"/>
            </a:gs>
            <a:gs pos="0">
              <a:srgbClr val="CD0933"/>
            </a:gs>
            <a:gs pos="16000">
              <a:srgbClr val="D8060B"/>
            </a:gs>
            <a:gs pos="97000">
              <a:srgbClr val="D2103E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1405" y="260648"/>
            <a:ext cx="8229600" cy="1143000"/>
          </a:xfrm>
        </p:spPr>
        <p:txBody>
          <a:bodyPr/>
          <a:lstStyle/>
          <a:p>
            <a:r>
              <a:rPr lang="cs-CZ" b="1" dirty="0" smtClean="0"/>
              <a:t>1% </a:t>
            </a:r>
            <a:endParaRPr lang="cs-CZ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83688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                                              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852936"/>
            <a:ext cx="5752326" cy="3456384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481455" y="1268760"/>
            <a:ext cx="7272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1% </a:t>
            </a:r>
            <a:r>
              <a:rPr lang="cs-CZ" sz="3200" dirty="0" smtClean="0"/>
              <a:t>z 200   =   </a:t>
            </a:r>
            <a:br>
              <a:rPr lang="cs-CZ" sz="3200" dirty="0" smtClean="0"/>
            </a:br>
            <a:r>
              <a:rPr lang="cs-CZ" sz="3200" b="1" dirty="0" smtClean="0"/>
              <a:t>1% </a:t>
            </a:r>
            <a:r>
              <a:rPr lang="cs-CZ" sz="3200" dirty="0" smtClean="0"/>
              <a:t>z 55     =     </a:t>
            </a:r>
            <a:br>
              <a:rPr lang="cs-CZ" sz="3200" dirty="0" smtClean="0"/>
            </a:br>
            <a:r>
              <a:rPr lang="cs-CZ" sz="3200" b="1" dirty="0" smtClean="0"/>
              <a:t>1% </a:t>
            </a:r>
            <a:r>
              <a:rPr lang="cs-CZ" sz="3200" dirty="0" smtClean="0"/>
              <a:t>z 1234 =  </a:t>
            </a:r>
            <a:br>
              <a:rPr lang="cs-CZ" sz="3200" dirty="0" smtClean="0"/>
            </a:br>
            <a:r>
              <a:rPr lang="cs-CZ" sz="3200" b="1" dirty="0" smtClean="0"/>
              <a:t>1% </a:t>
            </a:r>
            <a:r>
              <a:rPr lang="cs-CZ" sz="3200" dirty="0" smtClean="0"/>
              <a:t>z 768   =    </a:t>
            </a:r>
            <a:endParaRPr lang="cs-CZ" sz="3200" dirty="0"/>
          </a:p>
        </p:txBody>
      </p:sp>
      <p:sp>
        <p:nvSpPr>
          <p:cNvPr id="4" name="BlokTextu 3"/>
          <p:cNvSpPr txBox="1"/>
          <p:nvPr/>
        </p:nvSpPr>
        <p:spPr>
          <a:xfrm>
            <a:off x="2627784" y="1268760"/>
            <a:ext cx="51264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  </a:t>
            </a:r>
            <a:r>
              <a:rPr lang="cs-CZ" sz="3200" b="1" dirty="0" smtClean="0">
                <a:solidFill>
                  <a:schemeClr val="bg1">
                    <a:lumMod val="95000"/>
                  </a:schemeClr>
                </a:solidFill>
              </a:rPr>
              <a:t>200   :  100  =  2</a:t>
            </a:r>
            <a:br>
              <a:rPr lang="cs-CZ" sz="3200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cs-CZ" sz="3200" b="1" dirty="0" smtClean="0">
                <a:solidFill>
                  <a:schemeClr val="bg1">
                    <a:lumMod val="95000"/>
                  </a:schemeClr>
                </a:solidFill>
              </a:rPr>
              <a:t>    55   :  100  =  0,55</a:t>
            </a:r>
            <a:br>
              <a:rPr lang="cs-CZ" sz="3200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cs-CZ" sz="3200" b="1" dirty="0" smtClean="0">
                <a:solidFill>
                  <a:schemeClr val="bg1">
                    <a:lumMod val="95000"/>
                  </a:schemeClr>
                </a:solidFill>
              </a:rPr>
              <a:t>1234  :   100  =12,34</a:t>
            </a:r>
            <a:br>
              <a:rPr lang="cs-CZ" sz="3200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cs-CZ" sz="3200" b="1" dirty="0" smtClean="0">
                <a:solidFill>
                  <a:schemeClr val="bg1">
                    <a:lumMod val="95000"/>
                  </a:schemeClr>
                </a:solidFill>
              </a:rPr>
              <a:t>768    :   100  =  7,68</a:t>
            </a:r>
            <a:endParaRPr lang="cs-CZ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4128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rgbClr val="D8060B"/>
            </a:gs>
            <a:gs pos="7000">
              <a:srgbClr val="8C1B8F"/>
            </a:gs>
            <a:gs pos="25000">
              <a:srgbClr val="E949BF"/>
            </a:gs>
            <a:gs pos="58000">
              <a:srgbClr val="CD0933"/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10%</a:t>
            </a:r>
            <a:endParaRPr lang="cs-CZ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120" y="3068960"/>
            <a:ext cx="5785495" cy="3928151"/>
          </a:xfrm>
          <a:prstGeom prst="rect">
            <a:avLst/>
          </a:prstGeom>
          <a:noFill/>
          <a:ln>
            <a:noFill/>
          </a:ln>
          <a:effectLst/>
          <a:scene3d>
            <a:camera prst="perspectiveRelaxed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395536" y="1261876"/>
            <a:ext cx="44644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10% </a:t>
            </a:r>
            <a:r>
              <a:rPr lang="cs-CZ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 600 =</a:t>
            </a:r>
            <a:br>
              <a:rPr lang="cs-CZ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cs-CZ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10% </a:t>
            </a:r>
            <a:r>
              <a:rPr lang="cs-CZ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   80 = </a:t>
            </a:r>
            <a:br>
              <a:rPr lang="cs-CZ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cs-CZ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10% </a:t>
            </a:r>
            <a:r>
              <a:rPr lang="cs-CZ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 999 = </a:t>
            </a:r>
            <a:br>
              <a:rPr lang="cs-CZ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cs-CZ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10% </a:t>
            </a:r>
            <a:r>
              <a:rPr lang="cs-CZ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   66 = </a:t>
            </a:r>
            <a:br>
              <a:rPr lang="cs-CZ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cs-CZ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10% </a:t>
            </a:r>
            <a:r>
              <a:rPr lang="cs-CZ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 122 =  </a:t>
            </a:r>
            <a:endParaRPr lang="cs-CZ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627783" y="1261876"/>
            <a:ext cx="29830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600 : 10 = 60</a:t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80 : 10 =   8</a:t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999 : 10 = 99,9</a:t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66 : 10 =   6,6</a:t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122 : 10 = 12,2 </a:t>
            </a:r>
            <a:endParaRPr lang="cs-CZ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1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400">
              <a:srgbClr val="D2103E"/>
            </a:gs>
            <a:gs pos="36650">
              <a:srgbClr val="8C1B8F"/>
            </a:gs>
            <a:gs pos="0">
              <a:srgbClr val="FF0066"/>
            </a:gs>
            <a:gs pos="50000">
              <a:srgbClr val="E949BF"/>
            </a:gs>
            <a:gs pos="100000">
              <a:schemeClr val="bg2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20%</a:t>
            </a:r>
            <a:endParaRPr lang="cs-CZ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20% </a:t>
            </a:r>
            <a:r>
              <a:rPr lang="cs-CZ" dirty="0" smtClean="0"/>
              <a:t>z 55 = </a:t>
            </a:r>
            <a:br>
              <a:rPr lang="cs-CZ" dirty="0" smtClean="0"/>
            </a:br>
            <a:r>
              <a:rPr lang="cs-CZ" b="1" dirty="0" smtClean="0"/>
              <a:t>20% </a:t>
            </a:r>
            <a:r>
              <a:rPr lang="cs-CZ" dirty="0" smtClean="0"/>
              <a:t>z 455 = </a:t>
            </a:r>
            <a:br>
              <a:rPr lang="cs-CZ" dirty="0" smtClean="0"/>
            </a:br>
            <a:r>
              <a:rPr lang="cs-CZ" b="1" dirty="0" smtClean="0"/>
              <a:t>20% </a:t>
            </a:r>
            <a:r>
              <a:rPr lang="cs-CZ" dirty="0" smtClean="0"/>
              <a:t>z 220 = </a:t>
            </a:r>
            <a:br>
              <a:rPr lang="cs-CZ" dirty="0" smtClean="0"/>
            </a:br>
            <a:r>
              <a:rPr lang="cs-CZ" b="1" dirty="0" smtClean="0"/>
              <a:t>20% </a:t>
            </a:r>
            <a:r>
              <a:rPr lang="cs-CZ" dirty="0" smtClean="0"/>
              <a:t>z 440 =</a:t>
            </a:r>
            <a:br>
              <a:rPr lang="cs-CZ" dirty="0" smtClean="0"/>
            </a:br>
            <a:r>
              <a:rPr lang="cs-CZ" b="1" dirty="0" smtClean="0"/>
              <a:t>20% </a:t>
            </a:r>
            <a:r>
              <a:rPr lang="cs-CZ" dirty="0" smtClean="0"/>
              <a:t>z 15 =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66544">
            <a:off x="4363548" y="2309372"/>
            <a:ext cx="5633164" cy="2944608"/>
          </a:xfrm>
          <a:prstGeom prst="rect">
            <a:avLst/>
          </a:prstGeom>
          <a:noFill/>
          <a:ln>
            <a:noFill/>
          </a:ln>
          <a:effectLst/>
          <a:scene3d>
            <a:camera prst="perspectiveContrastingRigh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2555776" y="1628800"/>
            <a:ext cx="24482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3"/>
                </a:solidFill>
              </a:rPr>
              <a:t>   55 : 5 = 11</a:t>
            </a:r>
            <a:r>
              <a:rPr lang="cs-CZ" sz="3200" b="1" dirty="0">
                <a:solidFill>
                  <a:schemeClr val="accent3"/>
                </a:solidFill>
              </a:rPr>
              <a:t/>
            </a:r>
            <a:br>
              <a:rPr lang="cs-CZ" sz="3200" b="1" dirty="0">
                <a:solidFill>
                  <a:schemeClr val="accent3"/>
                </a:solidFill>
              </a:rPr>
            </a:br>
            <a:r>
              <a:rPr lang="cs-CZ" sz="3200" b="1" dirty="0" smtClean="0">
                <a:solidFill>
                  <a:schemeClr val="accent3"/>
                </a:solidFill>
              </a:rPr>
              <a:t> 455 : 5 = 91</a:t>
            </a:r>
            <a:br>
              <a:rPr lang="cs-CZ" sz="3200" b="1" dirty="0" smtClean="0">
                <a:solidFill>
                  <a:schemeClr val="accent3"/>
                </a:solidFill>
              </a:rPr>
            </a:br>
            <a:r>
              <a:rPr lang="cs-CZ" sz="3200" b="1" dirty="0" smtClean="0">
                <a:solidFill>
                  <a:schemeClr val="accent3"/>
                </a:solidFill>
              </a:rPr>
              <a:t> 220 : 5 = 44</a:t>
            </a:r>
            <a:br>
              <a:rPr lang="cs-CZ" sz="3200" b="1" dirty="0" smtClean="0">
                <a:solidFill>
                  <a:schemeClr val="accent3"/>
                </a:solidFill>
              </a:rPr>
            </a:br>
            <a:r>
              <a:rPr lang="cs-CZ" sz="3200" b="1" dirty="0" smtClean="0">
                <a:solidFill>
                  <a:schemeClr val="accent3"/>
                </a:solidFill>
              </a:rPr>
              <a:t> 440 : 5 = 88</a:t>
            </a:r>
            <a:br>
              <a:rPr lang="cs-CZ" sz="3200" b="1" dirty="0" smtClean="0">
                <a:solidFill>
                  <a:schemeClr val="accent3"/>
                </a:solidFill>
              </a:rPr>
            </a:br>
            <a:r>
              <a:rPr lang="cs-CZ" sz="3200" b="1" dirty="0" smtClean="0">
                <a:solidFill>
                  <a:schemeClr val="accent3"/>
                </a:solidFill>
              </a:rPr>
              <a:t>   15 : 5 =   3</a:t>
            </a:r>
            <a:br>
              <a:rPr lang="cs-CZ" sz="3200" b="1" dirty="0" smtClean="0">
                <a:solidFill>
                  <a:schemeClr val="accent3"/>
                </a:solidFill>
              </a:rPr>
            </a:br>
            <a:endParaRPr lang="cs-CZ" sz="32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34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D2103E"/>
            </a:gs>
            <a:gs pos="33000">
              <a:srgbClr val="00FF00"/>
            </a:gs>
            <a:gs pos="95000">
              <a:srgbClr val="2CEE12"/>
            </a:gs>
            <a:gs pos="0">
              <a:srgbClr val="00FF00"/>
            </a:gs>
            <a:gs pos="54576">
              <a:srgbClr val="00B050"/>
            </a:gs>
            <a:gs pos="50000">
              <a:srgbClr val="008000"/>
            </a:gs>
            <a:gs pos="100000">
              <a:schemeClr val="bg2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25%</a:t>
            </a:r>
            <a:endParaRPr lang="cs-CZ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25% </a:t>
            </a:r>
            <a:r>
              <a:rPr lang="cs-CZ" dirty="0" smtClean="0"/>
              <a:t>z 45 =</a:t>
            </a:r>
            <a:br>
              <a:rPr lang="cs-CZ" dirty="0" smtClean="0"/>
            </a:br>
            <a:r>
              <a:rPr lang="cs-CZ" b="1" dirty="0" smtClean="0"/>
              <a:t>25% </a:t>
            </a:r>
            <a:r>
              <a:rPr lang="cs-CZ" dirty="0" smtClean="0"/>
              <a:t>z 44 =</a:t>
            </a:r>
            <a:br>
              <a:rPr lang="cs-CZ" dirty="0" smtClean="0"/>
            </a:br>
            <a:r>
              <a:rPr lang="cs-CZ" b="1" dirty="0" smtClean="0"/>
              <a:t>25% </a:t>
            </a:r>
            <a:r>
              <a:rPr lang="cs-CZ" dirty="0" smtClean="0"/>
              <a:t>z 120 = </a:t>
            </a:r>
            <a:br>
              <a:rPr lang="cs-CZ" dirty="0" smtClean="0"/>
            </a:br>
            <a:r>
              <a:rPr lang="cs-CZ" b="1" dirty="0" smtClean="0"/>
              <a:t>25% </a:t>
            </a:r>
            <a:r>
              <a:rPr lang="cs-CZ" dirty="0" smtClean="0"/>
              <a:t>z 324 =</a:t>
            </a:r>
            <a:br>
              <a:rPr lang="cs-CZ" dirty="0" smtClean="0"/>
            </a:br>
            <a:r>
              <a:rPr lang="cs-CZ" b="1" dirty="0" smtClean="0"/>
              <a:t>25% </a:t>
            </a:r>
            <a:r>
              <a:rPr lang="cs-CZ" dirty="0" smtClean="0"/>
              <a:t>z   16 =  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776" y="3619488"/>
            <a:ext cx="5092087" cy="323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2843808" y="1556792"/>
            <a:ext cx="28083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  </a:t>
            </a:r>
            <a:r>
              <a:rPr lang="cs-CZ" sz="3200" b="1" dirty="0" smtClean="0">
                <a:solidFill>
                  <a:schemeClr val="bg2">
                    <a:lumMod val="10000"/>
                  </a:schemeClr>
                </a:solidFill>
              </a:rPr>
              <a:t>45 : 4 = 11,25</a:t>
            </a:r>
            <a:br>
              <a:rPr lang="cs-CZ" sz="32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cs-CZ" sz="3200" b="1" dirty="0" smtClean="0">
                <a:solidFill>
                  <a:schemeClr val="bg2">
                    <a:lumMod val="10000"/>
                  </a:schemeClr>
                </a:solidFill>
              </a:rPr>
              <a:t>  44 : 4 = 11</a:t>
            </a:r>
            <a:br>
              <a:rPr lang="cs-CZ" sz="32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cs-CZ" sz="3200" b="1" dirty="0" smtClean="0">
                <a:solidFill>
                  <a:schemeClr val="bg2">
                    <a:lumMod val="10000"/>
                  </a:schemeClr>
                </a:solidFill>
              </a:rPr>
              <a:t>120 : 4 = 30</a:t>
            </a:r>
            <a:br>
              <a:rPr lang="cs-CZ" sz="32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cs-CZ" sz="3200" b="1" dirty="0" smtClean="0">
                <a:solidFill>
                  <a:schemeClr val="bg2">
                    <a:lumMod val="10000"/>
                  </a:schemeClr>
                </a:solidFill>
              </a:rPr>
              <a:t>324 : 4 = 81</a:t>
            </a:r>
            <a:br>
              <a:rPr lang="cs-CZ" sz="32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cs-CZ" sz="3200" b="1" dirty="0" smtClean="0">
                <a:solidFill>
                  <a:schemeClr val="bg2">
                    <a:lumMod val="10000"/>
                  </a:schemeClr>
                </a:solidFill>
              </a:rPr>
              <a:t>  16 : 4 =   4</a:t>
            </a:r>
            <a:endParaRPr lang="cs-CZ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35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428">
              <a:srgbClr val="8C1B8F"/>
            </a:gs>
            <a:gs pos="100000">
              <a:srgbClr val="8C1B8F"/>
            </a:gs>
            <a:gs pos="80000">
              <a:srgbClr val="FF0066"/>
            </a:gs>
            <a:gs pos="48000">
              <a:srgbClr val="8C1B8F"/>
            </a:gs>
            <a:gs pos="95000">
              <a:srgbClr val="D2103E"/>
            </a:gs>
            <a:gs pos="22910">
              <a:srgbClr val="E949BF"/>
            </a:gs>
            <a:gs pos="0">
              <a:srgbClr val="8C1B8F"/>
            </a:gs>
            <a:gs pos="57000">
              <a:srgbClr val="8C1B8F"/>
            </a:gs>
            <a:gs pos="39000">
              <a:srgbClr val="8C1B8F"/>
            </a:gs>
            <a:gs pos="100000">
              <a:schemeClr val="bg2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50%</a:t>
            </a:r>
            <a:endParaRPr lang="cs-CZ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50% </a:t>
            </a:r>
            <a:r>
              <a:rPr lang="cs-CZ" dirty="0" smtClean="0"/>
              <a:t>z 22 = </a:t>
            </a:r>
            <a:br>
              <a:rPr lang="cs-CZ" dirty="0" smtClean="0"/>
            </a:br>
            <a:r>
              <a:rPr lang="cs-CZ" b="1" dirty="0" smtClean="0"/>
              <a:t>50% </a:t>
            </a:r>
            <a:r>
              <a:rPr lang="cs-CZ" dirty="0" smtClean="0"/>
              <a:t>z 62 = </a:t>
            </a:r>
            <a:br>
              <a:rPr lang="cs-CZ" dirty="0" smtClean="0"/>
            </a:br>
            <a:r>
              <a:rPr lang="cs-CZ" b="1" dirty="0" smtClean="0"/>
              <a:t>50% </a:t>
            </a:r>
            <a:r>
              <a:rPr lang="cs-CZ" dirty="0" smtClean="0"/>
              <a:t>z 188=</a:t>
            </a:r>
            <a:br>
              <a:rPr lang="cs-CZ" dirty="0" smtClean="0"/>
            </a:br>
            <a:r>
              <a:rPr lang="cs-CZ" b="1" dirty="0" smtClean="0"/>
              <a:t>50% </a:t>
            </a:r>
            <a:r>
              <a:rPr lang="cs-CZ" dirty="0" smtClean="0"/>
              <a:t>z 366=</a:t>
            </a:r>
            <a:br>
              <a:rPr lang="cs-CZ" dirty="0" smtClean="0"/>
            </a:br>
            <a:r>
              <a:rPr lang="cs-CZ" b="1" dirty="0" smtClean="0"/>
              <a:t>50% </a:t>
            </a:r>
            <a:r>
              <a:rPr lang="cs-CZ" dirty="0" smtClean="0"/>
              <a:t>z 442=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221" y="3618723"/>
            <a:ext cx="4770223" cy="2731277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2501900" y="1556792"/>
            <a:ext cx="2552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  </a:t>
            </a:r>
            <a:endParaRPr lang="cs-CZ" sz="3200" dirty="0"/>
          </a:p>
        </p:txBody>
      </p:sp>
      <p:sp>
        <p:nvSpPr>
          <p:cNvPr id="6" name="BlokTextu 5"/>
          <p:cNvSpPr txBox="1"/>
          <p:nvPr/>
        </p:nvSpPr>
        <p:spPr>
          <a:xfrm>
            <a:off x="2552700" y="1600200"/>
            <a:ext cx="28067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  </a:t>
            </a:r>
            <a:r>
              <a:rPr lang="cs-CZ" sz="3200" b="1" dirty="0" smtClean="0">
                <a:solidFill>
                  <a:schemeClr val="bg1"/>
                </a:solidFill>
              </a:rPr>
              <a:t>22 : 2 = 11</a:t>
            </a:r>
            <a:br>
              <a:rPr lang="cs-CZ" sz="3200" b="1" dirty="0" smtClean="0">
                <a:solidFill>
                  <a:schemeClr val="bg1"/>
                </a:solidFill>
              </a:rPr>
            </a:br>
            <a:r>
              <a:rPr lang="cs-CZ" sz="3200" b="1" dirty="0" smtClean="0">
                <a:solidFill>
                  <a:schemeClr val="bg1"/>
                </a:solidFill>
              </a:rPr>
              <a:t>  62 : 2 = 31</a:t>
            </a:r>
            <a:br>
              <a:rPr lang="cs-CZ" sz="3200" b="1" dirty="0" smtClean="0">
                <a:solidFill>
                  <a:schemeClr val="bg1"/>
                </a:solidFill>
              </a:rPr>
            </a:br>
            <a:r>
              <a:rPr lang="cs-CZ" sz="3200" b="1" dirty="0" smtClean="0">
                <a:solidFill>
                  <a:schemeClr val="bg1"/>
                </a:solidFill>
              </a:rPr>
              <a:t>188 : 2 = 94</a:t>
            </a:r>
            <a:br>
              <a:rPr lang="cs-CZ" sz="3200" b="1" dirty="0" smtClean="0">
                <a:solidFill>
                  <a:schemeClr val="bg1"/>
                </a:solidFill>
              </a:rPr>
            </a:br>
            <a:r>
              <a:rPr lang="cs-CZ" sz="3200" b="1" dirty="0" smtClean="0">
                <a:solidFill>
                  <a:schemeClr val="bg1"/>
                </a:solidFill>
              </a:rPr>
              <a:t>366 : 2 = 183</a:t>
            </a:r>
            <a:br>
              <a:rPr lang="cs-CZ" sz="3200" b="1" dirty="0" smtClean="0">
                <a:solidFill>
                  <a:schemeClr val="bg1"/>
                </a:solidFill>
              </a:rPr>
            </a:br>
            <a:r>
              <a:rPr lang="cs-CZ" sz="3200" b="1" dirty="0" smtClean="0">
                <a:solidFill>
                  <a:schemeClr val="bg1"/>
                </a:solidFill>
              </a:rPr>
              <a:t>442 : 2 = 221</a:t>
            </a:r>
            <a:endParaRPr lang="cs-CZ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73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428">
              <a:srgbClr val="FFFF00"/>
            </a:gs>
            <a:gs pos="100000">
              <a:srgbClr val="E43C0E"/>
            </a:gs>
            <a:gs pos="80000">
              <a:srgbClr val="FF0000"/>
            </a:gs>
            <a:gs pos="54000">
              <a:srgbClr val="F9950F"/>
            </a:gs>
            <a:gs pos="95000">
              <a:srgbClr val="DC0615"/>
            </a:gs>
            <a:gs pos="28000">
              <a:srgbClr val="FAFA0E"/>
            </a:gs>
            <a:gs pos="0">
              <a:srgbClr val="DCF20C"/>
            </a:gs>
            <a:gs pos="57000">
              <a:srgbClr val="F38711"/>
            </a:gs>
            <a:gs pos="63000">
              <a:srgbClr val="F4640C"/>
            </a:gs>
            <a:gs pos="100000">
              <a:srgbClr val="D8060B">
                <a:lumMod val="60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75%</a:t>
            </a:r>
            <a:endParaRPr lang="cs-CZ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75% </a:t>
            </a:r>
            <a:r>
              <a:rPr lang="cs-CZ" dirty="0" smtClean="0"/>
              <a:t>z 120 = </a:t>
            </a:r>
            <a:br>
              <a:rPr lang="cs-CZ" dirty="0" smtClean="0"/>
            </a:br>
            <a:r>
              <a:rPr lang="cs-CZ" b="1" dirty="0" smtClean="0"/>
              <a:t>75% </a:t>
            </a:r>
            <a:r>
              <a:rPr lang="cs-CZ" dirty="0" smtClean="0"/>
              <a:t>z 224 =</a:t>
            </a:r>
            <a:br>
              <a:rPr lang="cs-CZ" dirty="0" smtClean="0"/>
            </a:br>
            <a:r>
              <a:rPr lang="cs-CZ" b="1" dirty="0" smtClean="0"/>
              <a:t>75% </a:t>
            </a:r>
            <a:r>
              <a:rPr lang="cs-CZ" dirty="0" smtClean="0"/>
              <a:t>z 216 = </a:t>
            </a:r>
            <a:br>
              <a:rPr lang="cs-CZ" dirty="0" smtClean="0"/>
            </a:br>
            <a:r>
              <a:rPr lang="cs-CZ" b="1" dirty="0" smtClean="0"/>
              <a:t>75% </a:t>
            </a:r>
            <a:r>
              <a:rPr lang="cs-CZ" dirty="0" smtClean="0"/>
              <a:t>z   44 =</a:t>
            </a:r>
            <a:br>
              <a:rPr lang="cs-CZ" dirty="0" smtClean="0"/>
            </a:br>
            <a:r>
              <a:rPr lang="cs-CZ" b="1" dirty="0" smtClean="0"/>
              <a:t>75% </a:t>
            </a:r>
            <a:r>
              <a:rPr lang="cs-CZ" dirty="0" smtClean="0"/>
              <a:t>z 932 =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238" y="3911600"/>
            <a:ext cx="4817762" cy="294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2895600" y="1562100"/>
            <a:ext cx="52197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C00000"/>
                </a:solidFill>
              </a:rPr>
              <a:t> </a:t>
            </a:r>
            <a:r>
              <a:rPr lang="cs-CZ" sz="3200" b="1" dirty="0" smtClean="0">
                <a:solidFill>
                  <a:srgbClr val="800000"/>
                </a:solidFill>
              </a:rPr>
              <a:t>120 : 4 =  30 . 3 =   90</a:t>
            </a:r>
            <a:br>
              <a:rPr lang="cs-CZ" sz="3200" b="1" dirty="0" smtClean="0">
                <a:solidFill>
                  <a:srgbClr val="800000"/>
                </a:solidFill>
              </a:rPr>
            </a:br>
            <a:r>
              <a:rPr lang="cs-CZ" sz="3200" b="1" dirty="0" smtClean="0">
                <a:solidFill>
                  <a:srgbClr val="800000"/>
                </a:solidFill>
              </a:rPr>
              <a:t> 224 : 4 =  51 . 3 = 153</a:t>
            </a:r>
            <a:br>
              <a:rPr lang="cs-CZ" sz="3200" b="1" dirty="0" smtClean="0">
                <a:solidFill>
                  <a:srgbClr val="800000"/>
                </a:solidFill>
              </a:rPr>
            </a:br>
            <a:r>
              <a:rPr lang="cs-CZ" sz="3200" b="1" dirty="0" smtClean="0">
                <a:solidFill>
                  <a:srgbClr val="800000"/>
                </a:solidFill>
              </a:rPr>
              <a:t> 216 : 4 =  54 . 3 = 162</a:t>
            </a:r>
            <a:br>
              <a:rPr lang="cs-CZ" sz="3200" b="1" dirty="0" smtClean="0">
                <a:solidFill>
                  <a:srgbClr val="800000"/>
                </a:solidFill>
              </a:rPr>
            </a:br>
            <a:r>
              <a:rPr lang="cs-CZ" sz="3200" b="1" dirty="0" smtClean="0">
                <a:solidFill>
                  <a:srgbClr val="800000"/>
                </a:solidFill>
              </a:rPr>
              <a:t>   44 : 4 =  11 . 3 =    33</a:t>
            </a:r>
            <a:br>
              <a:rPr lang="cs-CZ" sz="3200" b="1" dirty="0" smtClean="0">
                <a:solidFill>
                  <a:srgbClr val="800000"/>
                </a:solidFill>
              </a:rPr>
            </a:br>
            <a:r>
              <a:rPr lang="cs-CZ" sz="3200" b="1" dirty="0" smtClean="0">
                <a:solidFill>
                  <a:srgbClr val="800000"/>
                </a:solidFill>
              </a:rPr>
              <a:t> 932 : 4 = 233. 3 = 699</a:t>
            </a:r>
            <a:endParaRPr lang="cs-CZ" sz="3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41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428">
              <a:schemeClr val="accent2"/>
            </a:gs>
            <a:gs pos="100000">
              <a:srgbClr val="E43C0E"/>
            </a:gs>
            <a:gs pos="54000">
              <a:srgbClr val="B40C78"/>
            </a:gs>
            <a:gs pos="90000">
              <a:srgbClr val="ED93E2"/>
            </a:gs>
            <a:gs pos="49000">
              <a:srgbClr val="7030A0"/>
            </a:gs>
            <a:gs pos="37000">
              <a:schemeClr val="accent2"/>
            </a:gs>
            <a:gs pos="57000">
              <a:schemeClr val="accent2">
                <a:lumMod val="60000"/>
                <a:lumOff val="40000"/>
              </a:schemeClr>
            </a:gs>
            <a:gs pos="75000">
              <a:schemeClr val="accent2">
                <a:lumMod val="75000"/>
              </a:schemeClr>
            </a:gs>
            <a:gs pos="100000">
              <a:srgbClr val="D8060B">
                <a:lumMod val="60000"/>
              </a:srgb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100%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93" y="1481138"/>
            <a:ext cx="8195695" cy="425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23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639</TotalTime>
  <Words>200</Words>
  <Application>Microsoft Office PowerPoint</Application>
  <PresentationFormat>Prezentácia na obrazovke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Percentá </vt:lpstr>
      <vt:lpstr>Obsah</vt:lpstr>
      <vt:lpstr>1% </vt:lpstr>
      <vt:lpstr>10%</vt:lpstr>
      <vt:lpstr>20%</vt:lpstr>
      <vt:lpstr>25%</vt:lpstr>
      <vt:lpstr>50%</vt:lpstr>
      <vt:lpstr>75%</vt:lpstr>
      <vt:lpstr>100%</vt:lpstr>
      <vt:lpstr>Urč základ</vt:lpstr>
      <vt:lpstr>Koľko % …?</vt:lpstr>
      <vt:lpstr>Slovná úloha 1</vt:lpstr>
      <vt:lpstr>Slovná úloha 2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Percentá</dc:title>
  <dc:creator>Compaq</dc:creator>
  <cp:lastModifiedBy>VI.C</cp:lastModifiedBy>
  <cp:revision>41</cp:revision>
  <dcterms:created xsi:type="dcterms:W3CDTF">2013-01-05T17:13:52Z</dcterms:created>
  <dcterms:modified xsi:type="dcterms:W3CDTF">2013-01-21T18:50:42Z</dcterms:modified>
</cp:coreProperties>
</file>