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75" r:id="rId7"/>
    <p:sldId id="267" r:id="rId8"/>
    <p:sldId id="268" r:id="rId9"/>
    <p:sldId id="269" r:id="rId10"/>
    <p:sldId id="270" r:id="rId11"/>
    <p:sldId id="272" r:id="rId12"/>
    <p:sldId id="274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88C-64B1-4A9E-A196-FEB6860908F4}" type="datetimeFigureOut">
              <a:rPr lang="sk-SK" smtClean="0"/>
              <a:t>14. 12. 2012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C9B7-F10E-498D-980D-E5C7DE4204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3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88C-64B1-4A9E-A196-FEB6860908F4}" type="datetimeFigureOut">
              <a:rPr lang="sk-SK" smtClean="0"/>
              <a:t>14. 12. 2012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C9B7-F10E-498D-980D-E5C7DE4204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633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88C-64B1-4A9E-A196-FEB6860908F4}" type="datetimeFigureOut">
              <a:rPr lang="sk-SK" smtClean="0"/>
              <a:t>14. 12. 2012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C9B7-F10E-498D-980D-E5C7DE4204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4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88C-64B1-4A9E-A196-FEB6860908F4}" type="datetimeFigureOut">
              <a:rPr lang="sk-SK" smtClean="0"/>
              <a:t>14. 12. 2012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C9B7-F10E-498D-980D-E5C7DE4204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179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88C-64B1-4A9E-A196-FEB6860908F4}" type="datetimeFigureOut">
              <a:rPr lang="sk-SK" smtClean="0"/>
              <a:t>14. 12. 2012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C9B7-F10E-498D-980D-E5C7DE4204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940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88C-64B1-4A9E-A196-FEB6860908F4}" type="datetimeFigureOut">
              <a:rPr lang="sk-SK" smtClean="0"/>
              <a:t>14. 12. 2012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C9B7-F10E-498D-980D-E5C7DE4204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665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88C-64B1-4A9E-A196-FEB6860908F4}" type="datetimeFigureOut">
              <a:rPr lang="sk-SK" smtClean="0"/>
              <a:t>14. 12. 2012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C9B7-F10E-498D-980D-E5C7DE4204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565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88C-64B1-4A9E-A196-FEB6860908F4}" type="datetimeFigureOut">
              <a:rPr lang="sk-SK" smtClean="0"/>
              <a:t>14. 12. 2012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C9B7-F10E-498D-980D-E5C7DE4204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159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88C-64B1-4A9E-A196-FEB6860908F4}" type="datetimeFigureOut">
              <a:rPr lang="sk-SK" smtClean="0"/>
              <a:t>14. 12. 2012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C9B7-F10E-498D-980D-E5C7DE4204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810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88C-64B1-4A9E-A196-FEB6860908F4}" type="datetimeFigureOut">
              <a:rPr lang="sk-SK" smtClean="0"/>
              <a:t>14. 12. 2012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C9B7-F10E-498D-980D-E5C7DE4204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962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88C-64B1-4A9E-A196-FEB6860908F4}" type="datetimeFigureOut">
              <a:rPr lang="sk-SK" smtClean="0"/>
              <a:t>14. 12. 2012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C9B7-F10E-498D-980D-E5C7DE4204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188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5188C-64B1-4A9E-A196-FEB6860908F4}" type="datetimeFigureOut">
              <a:rPr lang="sk-SK" smtClean="0"/>
              <a:t>14. 12. 2012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2C9B7-F10E-498D-980D-E5C7DE4204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124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7.png"/><Relationship Id="rId4" Type="http://schemas.openxmlformats.org/officeDocument/2006/relationships/image" Target="../media/image12.emf"/><Relationship Id="rId9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sk-SK" b="1" dirty="0" smtClean="0"/>
              <a:t>Percentá –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D60093"/>
                </a:solidFill>
              </a:rPr>
              <a:t>opakovanie II.</a:t>
            </a:r>
            <a:endParaRPr lang="sk-SK" b="1" dirty="0">
              <a:solidFill>
                <a:srgbClr val="D60093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044624" y="5981700"/>
            <a:ext cx="6400800" cy="1752600"/>
          </a:xfrm>
        </p:spPr>
        <p:txBody>
          <a:bodyPr/>
          <a:lstStyle/>
          <a:p>
            <a:r>
              <a:rPr lang="sk-SK" dirty="0" smtClean="0"/>
              <a:t>Mgr. Z. Burzová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202923" cy="338437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581128"/>
            <a:ext cx="15906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D60093"/>
                </a:solidFill>
              </a:rPr>
              <a:t>Výpočet počtu percent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320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u="sng" dirty="0" smtClean="0">
                <a:solidFill>
                  <a:srgbClr val="D60093"/>
                </a:solidFill>
              </a:rPr>
              <a:t>Koľko </a:t>
            </a:r>
            <a:r>
              <a:rPr lang="sk-SK" sz="3200" b="1" u="sng" dirty="0" smtClean="0"/>
              <a:t>% je 48€ zo 600€?</a:t>
            </a:r>
          </a:p>
          <a:p>
            <a:pPr marL="0" indent="0">
              <a:buNone/>
            </a:pPr>
            <a:r>
              <a:rPr lang="sk-SK" i="1" dirty="0" smtClean="0"/>
              <a:t>Riešenie:</a:t>
            </a:r>
          </a:p>
          <a:p>
            <a:pPr marL="0" indent="0">
              <a:buNone/>
            </a:pPr>
            <a:r>
              <a:rPr lang="sk-SK" b="1" i="1" dirty="0" smtClean="0"/>
              <a:t>100%............600€</a:t>
            </a:r>
            <a:endParaRPr lang="sk-SK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i="1" dirty="0" smtClean="0"/>
              <a:t> 1%................</a:t>
            </a:r>
            <a:r>
              <a:rPr lang="sk-SK" b="1" i="1" dirty="0" smtClean="0"/>
              <a:t>600:100=6€</a:t>
            </a:r>
          </a:p>
          <a:p>
            <a:pPr marL="0" indent="0">
              <a:buNone/>
            </a:pPr>
            <a:r>
              <a:rPr lang="sk-SK" b="1" i="1" dirty="0" smtClean="0"/>
              <a:t>  x %........48 : 6 = 8 %</a:t>
            </a:r>
          </a:p>
          <a:p>
            <a:pPr marL="0" indent="0">
              <a:buNone/>
            </a:pPr>
            <a:endParaRPr lang="sk-SK" b="1" i="1" dirty="0" smtClean="0"/>
          </a:p>
          <a:p>
            <a:pPr marL="0" indent="0">
              <a:buNone/>
            </a:pPr>
            <a:r>
              <a:rPr lang="sk-SK" b="1" i="1" dirty="0" smtClean="0">
                <a:solidFill>
                  <a:srgbClr val="FF0000"/>
                </a:solidFill>
              </a:rPr>
              <a:t>	</a:t>
            </a:r>
            <a:r>
              <a:rPr lang="sk-SK" b="1" i="1" dirty="0" smtClean="0"/>
              <a:t>      48€ zo 600€ </a:t>
            </a:r>
            <a:r>
              <a:rPr lang="sk-SK" b="1" i="1" dirty="0" smtClean="0">
                <a:solidFill>
                  <a:srgbClr val="D60093"/>
                </a:solidFill>
              </a:rPr>
              <a:t>je 8%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4176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u="sng" dirty="0" smtClean="0">
                <a:solidFill>
                  <a:srgbClr val="D60093"/>
                </a:solidFill>
              </a:rPr>
              <a:t>Koľko </a:t>
            </a:r>
            <a:r>
              <a:rPr lang="sk-SK" sz="3200" b="1" u="sng" dirty="0" smtClean="0"/>
              <a:t>% je 12€ zo 600€?</a:t>
            </a:r>
          </a:p>
          <a:p>
            <a:pPr marL="0" indent="0">
              <a:buNone/>
            </a:pPr>
            <a:r>
              <a:rPr lang="sk-SK" i="1" dirty="0" smtClean="0"/>
              <a:t>Riešenie:</a:t>
            </a:r>
          </a:p>
          <a:p>
            <a:pPr marL="0" indent="0">
              <a:buNone/>
            </a:pPr>
            <a:r>
              <a:rPr lang="sk-SK" b="1" i="1" dirty="0" smtClean="0"/>
              <a:t>100%............600€</a:t>
            </a:r>
            <a:endParaRPr lang="sk-SK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i="1" dirty="0" smtClean="0"/>
              <a:t> 1%................</a:t>
            </a:r>
            <a:r>
              <a:rPr lang="sk-SK" b="1" i="1" dirty="0" smtClean="0"/>
              <a:t>600:100=6€</a:t>
            </a:r>
          </a:p>
          <a:p>
            <a:pPr marL="0" indent="0">
              <a:buNone/>
            </a:pPr>
            <a:r>
              <a:rPr lang="sk-SK" b="1" i="1" dirty="0" smtClean="0"/>
              <a:t>  x %........12 : 6 = 2 %</a:t>
            </a:r>
          </a:p>
          <a:p>
            <a:pPr marL="0" indent="0">
              <a:buNone/>
            </a:pPr>
            <a:endParaRPr lang="sk-SK" b="1" i="1" dirty="0" smtClean="0"/>
          </a:p>
          <a:p>
            <a:pPr marL="0" indent="0">
              <a:buNone/>
            </a:pPr>
            <a:r>
              <a:rPr lang="sk-SK" b="1" i="1" dirty="0" smtClean="0">
                <a:solidFill>
                  <a:srgbClr val="FF0000"/>
                </a:solidFill>
              </a:rPr>
              <a:t>	</a:t>
            </a:r>
            <a:r>
              <a:rPr lang="sk-SK" b="1" i="1" dirty="0" smtClean="0"/>
              <a:t>      12€ zo 600€ </a:t>
            </a:r>
            <a:r>
              <a:rPr lang="sk-SK" b="1" i="1" dirty="0" smtClean="0">
                <a:solidFill>
                  <a:srgbClr val="D60093"/>
                </a:solidFill>
              </a:rPr>
              <a:t>je 2%</a:t>
            </a:r>
          </a:p>
          <a:p>
            <a:endParaRPr lang="sk-SK" dirty="0" smtClean="0"/>
          </a:p>
          <a:p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4572000" y="1417638"/>
            <a:ext cx="0" cy="4891682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www.gify.nou.cz/snehulak_soubory/3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3620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D60093"/>
                </a:solidFill>
              </a:rPr>
              <a:t>Samostatná práca</a:t>
            </a:r>
            <a:endParaRPr lang="sk-SK" b="1" dirty="0">
              <a:solidFill>
                <a:srgbClr val="D60093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/>
          <a:p>
            <a:pPr marL="0" indent="0">
              <a:buNone/>
            </a:pPr>
            <a:r>
              <a:rPr lang="sk-SK" b="1" i="1" dirty="0" smtClean="0">
                <a:solidFill>
                  <a:srgbClr val="D60093"/>
                </a:solidFill>
              </a:rPr>
              <a:t>1. Vypočítaj hodnotu:</a:t>
            </a:r>
          </a:p>
          <a:p>
            <a:pPr marL="0" indent="0">
              <a:buNone/>
            </a:pPr>
            <a:r>
              <a:rPr lang="sk-SK" dirty="0" smtClean="0"/>
              <a:t>37% z 400 =</a:t>
            </a:r>
          </a:p>
          <a:p>
            <a:pPr marL="0" indent="0">
              <a:buNone/>
            </a:pPr>
            <a:r>
              <a:rPr lang="sk-SK" dirty="0" smtClean="0"/>
              <a:t>75% z 80 = 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i="1" dirty="0" smtClean="0">
                <a:solidFill>
                  <a:srgbClr val="D60093"/>
                </a:solidFill>
              </a:rPr>
              <a:t>2. Vypočítaj základ:</a:t>
            </a:r>
          </a:p>
          <a:p>
            <a:pPr marL="0" indent="0">
              <a:buNone/>
            </a:pPr>
            <a:r>
              <a:rPr lang="sk-SK" dirty="0" smtClean="0"/>
              <a:t>20% z akého čísla je 120?</a:t>
            </a:r>
          </a:p>
          <a:p>
            <a:pPr marL="0" indent="0">
              <a:buNone/>
            </a:pPr>
            <a:r>
              <a:rPr lang="sk-SK" dirty="0" smtClean="0"/>
              <a:t>48% z akého základu je 288?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/>
          <a:p>
            <a:pPr marL="0" indent="0">
              <a:buNone/>
            </a:pPr>
            <a:r>
              <a:rPr lang="sk-SK" b="1" i="1" dirty="0" smtClean="0">
                <a:solidFill>
                  <a:srgbClr val="D60093"/>
                </a:solidFill>
              </a:rPr>
              <a:t>3. Vypočítaj počet %</a:t>
            </a:r>
          </a:p>
          <a:p>
            <a:pPr marL="0" indent="0">
              <a:buNone/>
            </a:pPr>
            <a:r>
              <a:rPr lang="sk-SK" b="1" dirty="0" smtClean="0"/>
              <a:t>Koľko % je 39€ z 300€?</a:t>
            </a:r>
          </a:p>
          <a:p>
            <a:pPr marL="0" indent="0">
              <a:buNone/>
            </a:pPr>
            <a:r>
              <a:rPr lang="sk-SK" b="1" dirty="0" smtClean="0"/>
              <a:t>Koľko % je 13m zo 100m?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r>
              <a:rPr lang="sk-SK" dirty="0" smtClean="0">
                <a:solidFill>
                  <a:srgbClr val="D60093"/>
                </a:solidFill>
              </a:rPr>
              <a:t>4.</a:t>
            </a:r>
            <a:r>
              <a:rPr lang="sk-SK" dirty="0" smtClean="0"/>
              <a:t> </a:t>
            </a:r>
            <a:r>
              <a:rPr lang="sk-SK" b="1" dirty="0" smtClean="0"/>
              <a:t>Koľko zaplatíme za 20€ sveter, ktorý pred Vianocami predávajú s 75% zľavou?</a:t>
            </a:r>
            <a:endParaRPr lang="sk-SK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43" y="4768444"/>
            <a:ext cx="2592288" cy="208742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730" y="260648"/>
            <a:ext cx="108350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slovenskainzercia.sk/x-sk/inz/1272/1272681-tommy-hilfiger-sveter-pansky-m-a-l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09" y="4941168"/>
            <a:ext cx="206912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6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D60093"/>
                </a:solidFill>
              </a:rPr>
              <a:t>Domáca úloha</a:t>
            </a:r>
            <a:endParaRPr lang="sk-SK" b="1" dirty="0">
              <a:solidFill>
                <a:srgbClr val="D60093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402832" cy="5073427"/>
          </a:xfrm>
        </p:spPr>
        <p:txBody>
          <a:bodyPr/>
          <a:lstStyle/>
          <a:p>
            <a:pPr marL="0" indent="0">
              <a:buNone/>
            </a:pPr>
            <a:r>
              <a:rPr lang="sk-SK" b="1" i="1" dirty="0" smtClean="0">
                <a:solidFill>
                  <a:srgbClr val="D60093"/>
                </a:solidFill>
              </a:rPr>
              <a:t>1. Vypočítaj hodnotu:</a:t>
            </a:r>
          </a:p>
          <a:p>
            <a:pPr marL="0" indent="0">
              <a:buNone/>
            </a:pPr>
            <a:r>
              <a:rPr lang="sk-SK" dirty="0" smtClean="0"/>
              <a:t>85% z 260 =</a:t>
            </a:r>
          </a:p>
          <a:p>
            <a:pPr marL="0" indent="0">
              <a:buNone/>
            </a:pPr>
            <a:r>
              <a:rPr lang="sk-SK" dirty="0" smtClean="0"/>
              <a:t>50% z 468 =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i="1" dirty="0" smtClean="0">
                <a:solidFill>
                  <a:srgbClr val="D60093"/>
                </a:solidFill>
              </a:rPr>
              <a:t>2. Vypočítaj základ:</a:t>
            </a:r>
          </a:p>
          <a:p>
            <a:pPr marL="0" indent="0">
              <a:buNone/>
            </a:pPr>
            <a:r>
              <a:rPr lang="sk-SK" dirty="0" smtClean="0"/>
              <a:t>14% z akého čísla je 70?</a:t>
            </a:r>
          </a:p>
          <a:p>
            <a:pPr marL="0" indent="0">
              <a:buNone/>
            </a:pPr>
            <a:r>
              <a:rPr lang="sk-SK" dirty="0" smtClean="0"/>
              <a:t>51% z akého základu je 255?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/>
          <a:p>
            <a:pPr marL="0" indent="0">
              <a:buNone/>
            </a:pPr>
            <a:r>
              <a:rPr lang="sk-SK" b="1" i="1" dirty="0" smtClean="0">
                <a:solidFill>
                  <a:srgbClr val="D60093"/>
                </a:solidFill>
              </a:rPr>
              <a:t>3. Vypočítaj počet %</a:t>
            </a:r>
          </a:p>
          <a:p>
            <a:pPr marL="0" indent="0">
              <a:buNone/>
            </a:pPr>
            <a:r>
              <a:rPr lang="sk-SK" b="1" dirty="0" smtClean="0"/>
              <a:t>Koľko % je 48€ z 800€?</a:t>
            </a:r>
          </a:p>
          <a:p>
            <a:pPr marL="0" indent="0">
              <a:buNone/>
            </a:pPr>
            <a:r>
              <a:rPr lang="sk-SK" b="1" dirty="0" smtClean="0"/>
              <a:t>Koľko % je 2m z 20m?</a:t>
            </a: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b="1" dirty="0" smtClean="0">
                <a:solidFill>
                  <a:srgbClr val="D60093"/>
                </a:solidFill>
              </a:rPr>
              <a:t>4. </a:t>
            </a:r>
            <a:r>
              <a:rPr lang="sk-SK" b="1" dirty="0" smtClean="0"/>
              <a:t>Koľko zaplatíme za 15€ knihu, ktorú pred Vianocami predávajú s 50% zľavou?</a:t>
            </a: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40340"/>
            <a:ext cx="1722115" cy="220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68" y="4365105"/>
            <a:ext cx="2861366" cy="2304096"/>
          </a:xfrm>
          <a:prstGeom prst="rect">
            <a:avLst/>
          </a:prstGeom>
        </p:spPr>
      </p:pic>
      <p:pic>
        <p:nvPicPr>
          <p:cNvPr id="5122" name="Picture 2" descr="http://www.gify.nou.cz/snehulak_soubory/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29200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3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D60093"/>
                </a:solidFill>
              </a:rPr>
              <a:t>Domáca úloha</a:t>
            </a:r>
            <a:endParaRPr lang="sk-SK" b="1" dirty="0">
              <a:solidFill>
                <a:srgbClr val="D60093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402832" cy="5073427"/>
          </a:xfrm>
        </p:spPr>
        <p:txBody>
          <a:bodyPr/>
          <a:lstStyle/>
          <a:p>
            <a:pPr marL="0" indent="0">
              <a:buNone/>
            </a:pPr>
            <a:r>
              <a:rPr lang="sk-SK" b="1" i="1" dirty="0" smtClean="0">
                <a:solidFill>
                  <a:srgbClr val="D60093"/>
                </a:solidFill>
              </a:rPr>
              <a:t>1. Vypočítaj hodnotu:</a:t>
            </a:r>
          </a:p>
          <a:p>
            <a:pPr marL="0" indent="0">
              <a:buNone/>
            </a:pPr>
            <a:r>
              <a:rPr lang="sk-SK" dirty="0" smtClean="0"/>
              <a:t>93% z </a:t>
            </a:r>
            <a:r>
              <a:rPr lang="sk-SK" dirty="0"/>
              <a:t>8</a:t>
            </a:r>
            <a:r>
              <a:rPr lang="sk-SK" dirty="0" smtClean="0"/>
              <a:t>00 =</a:t>
            </a:r>
            <a:r>
              <a:rPr lang="sk-SK" b="1" dirty="0" smtClean="0">
                <a:solidFill>
                  <a:srgbClr val="D60093"/>
                </a:solidFill>
              </a:rPr>
              <a:t>800:100.93=744</a:t>
            </a:r>
          </a:p>
          <a:p>
            <a:pPr marL="0" indent="0">
              <a:buNone/>
            </a:pPr>
            <a:r>
              <a:rPr lang="sk-SK" dirty="0" smtClean="0"/>
              <a:t>30% z 75 = </a:t>
            </a:r>
            <a:r>
              <a:rPr lang="sk-SK" b="1" dirty="0" smtClean="0">
                <a:solidFill>
                  <a:srgbClr val="D60093"/>
                </a:solidFill>
              </a:rPr>
              <a:t>75:100.30=22,5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i="1" dirty="0" smtClean="0">
                <a:solidFill>
                  <a:srgbClr val="D60093"/>
                </a:solidFill>
              </a:rPr>
              <a:t>2. Vypočítaj základ:</a:t>
            </a:r>
          </a:p>
          <a:p>
            <a:pPr marL="0" indent="0">
              <a:buNone/>
            </a:pPr>
            <a:r>
              <a:rPr lang="sk-SK" dirty="0" smtClean="0"/>
              <a:t>54% z akého čísla je 216?</a:t>
            </a:r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sk-SK" b="1" dirty="0" smtClean="0">
                <a:solidFill>
                  <a:srgbClr val="D60093"/>
                </a:solidFill>
              </a:rPr>
              <a:t>216:54.100=400</a:t>
            </a:r>
            <a:endParaRPr lang="sk-SK" b="1" dirty="0">
              <a:solidFill>
                <a:srgbClr val="D60093"/>
              </a:solidFill>
            </a:endParaRPr>
          </a:p>
          <a:p>
            <a:pPr marL="0" indent="0">
              <a:buNone/>
            </a:pPr>
            <a:r>
              <a:rPr lang="sk-SK" dirty="0" smtClean="0"/>
              <a:t>23% z akého základu je 161?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 smtClean="0">
                <a:solidFill>
                  <a:srgbClr val="D60093"/>
                </a:solidFill>
              </a:rPr>
              <a:t>161:23.100= 700</a:t>
            </a:r>
            <a:endParaRPr lang="sk-SK" b="1" dirty="0">
              <a:solidFill>
                <a:srgbClr val="D60093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/>
          <a:p>
            <a:pPr marL="0" indent="0">
              <a:buNone/>
            </a:pPr>
            <a:r>
              <a:rPr lang="sk-SK" b="1" i="1" dirty="0" smtClean="0">
                <a:solidFill>
                  <a:srgbClr val="D60093"/>
                </a:solidFill>
              </a:rPr>
              <a:t>3. Vypočítaj počet %</a:t>
            </a:r>
          </a:p>
          <a:p>
            <a:pPr marL="0" indent="0">
              <a:buNone/>
            </a:pPr>
            <a:r>
              <a:rPr lang="sk-SK" b="1" dirty="0" smtClean="0"/>
              <a:t>Koľko % je 15€ z 300€?</a:t>
            </a:r>
          </a:p>
          <a:p>
            <a:pPr marL="0" indent="0">
              <a:buNone/>
            </a:pPr>
            <a:r>
              <a:rPr lang="sk-SK" b="1" dirty="0"/>
              <a:t>	</a:t>
            </a:r>
            <a:r>
              <a:rPr lang="sk-SK" b="1" dirty="0" smtClean="0">
                <a:solidFill>
                  <a:srgbClr val="D60093"/>
                </a:solidFill>
              </a:rPr>
              <a:t>15:(300:100)=5%</a:t>
            </a:r>
          </a:p>
          <a:p>
            <a:pPr marL="0" indent="0">
              <a:buNone/>
            </a:pPr>
            <a:r>
              <a:rPr lang="sk-SK" b="1" dirty="0" smtClean="0"/>
              <a:t>Koľko % je 4m z 40m?</a:t>
            </a:r>
          </a:p>
          <a:p>
            <a:pPr marL="0" indent="0">
              <a:buNone/>
            </a:pPr>
            <a:r>
              <a:rPr lang="sk-SK" b="1" dirty="0"/>
              <a:t>	</a:t>
            </a:r>
            <a:r>
              <a:rPr lang="sk-SK" b="1" dirty="0" smtClean="0">
                <a:solidFill>
                  <a:srgbClr val="D60093"/>
                </a:solidFill>
              </a:rPr>
              <a:t>4:(40:100)=10%</a:t>
            </a:r>
          </a:p>
          <a:p>
            <a:pPr marL="0" indent="0">
              <a:buNone/>
            </a:pPr>
            <a:r>
              <a:rPr lang="sk-SK" b="1" dirty="0" smtClean="0"/>
              <a:t>Koľko % je 36 z </a:t>
            </a:r>
            <a:r>
              <a:rPr lang="sk-SK" b="1" dirty="0"/>
              <a:t>6</a:t>
            </a:r>
            <a:r>
              <a:rPr lang="sk-SK" b="1" dirty="0" smtClean="0"/>
              <a:t>00€?</a:t>
            </a:r>
          </a:p>
          <a:p>
            <a:pPr marL="0" indent="0">
              <a:buNone/>
            </a:pPr>
            <a:r>
              <a:rPr lang="sk-SK" b="1" dirty="0"/>
              <a:t>	</a:t>
            </a:r>
            <a:r>
              <a:rPr lang="sk-SK" b="1" dirty="0" smtClean="0">
                <a:solidFill>
                  <a:srgbClr val="D60093"/>
                </a:solidFill>
              </a:rPr>
              <a:t>36:</a:t>
            </a:r>
            <a:r>
              <a:rPr lang="sk-SK" b="1" dirty="0" smtClean="0">
                <a:solidFill>
                  <a:srgbClr val="D60093"/>
                </a:solidFill>
                <a:sym typeface="Wingdings" pitchFamily="2" charset="2"/>
              </a:rPr>
              <a:t>(600:100)=6%</a:t>
            </a:r>
            <a:endParaRPr lang="sk-SK" b="1" dirty="0" smtClean="0">
              <a:solidFill>
                <a:srgbClr val="D60093"/>
              </a:solidFill>
            </a:endParaRP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80516"/>
            <a:ext cx="3528392" cy="284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8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885136"/>
              </p:ext>
            </p:extLst>
          </p:nvPr>
        </p:nvGraphicFramePr>
        <p:xfrm>
          <a:off x="395536" y="620688"/>
          <a:ext cx="2016224" cy="4144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Rovnica" r:id="rId3" imgW="914400" imgH="1879560" progId="Equation.3">
                  <p:embed/>
                </p:oleObj>
              </mc:Choice>
              <mc:Fallback>
                <p:oleObj name="Rovnica" r:id="rId3" imgW="914400" imgH="1879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620688"/>
                        <a:ext cx="2016224" cy="4144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251520" y="486916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Koľko čokolád si môžeš v obchode kúpiť za 10€, ak jedna čokoláda stojí        eur.</a:t>
            </a:r>
            <a:endParaRPr lang="sk-SK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379524"/>
              </p:ext>
            </p:extLst>
          </p:nvPr>
        </p:nvGraphicFramePr>
        <p:xfrm>
          <a:off x="3347864" y="5217917"/>
          <a:ext cx="363091" cy="647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Rovnica" r:id="rId5" imgW="215713" imgH="393359" progId="Equation.3">
                  <p:embed/>
                </p:oleObj>
              </mc:Choice>
              <mc:Fallback>
                <p:oleObj name="Rovnica" r:id="rId5" imgW="215713" imgH="39335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217917"/>
                        <a:ext cx="363091" cy="6472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725223"/>
              </p:ext>
            </p:extLst>
          </p:nvPr>
        </p:nvGraphicFramePr>
        <p:xfrm>
          <a:off x="2555776" y="692696"/>
          <a:ext cx="4828482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Rovnica" r:id="rId7" imgW="2540000" imgH="2082800" progId="Equation.3">
                  <p:embed/>
                </p:oleObj>
              </mc:Choice>
              <mc:Fallback>
                <p:oleObj name="Rovnica" r:id="rId7" imgW="2540000" imgH="2082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692696"/>
                        <a:ext cx="4828482" cy="4176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88" y="620688"/>
            <a:ext cx="692316" cy="96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70008"/>
            <a:ext cx="692316" cy="96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476" y="2509692"/>
            <a:ext cx="692316" cy="96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47" y="3582112"/>
            <a:ext cx="692316" cy="96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BlokTextu 11"/>
          <p:cNvSpPr txBox="1"/>
          <p:nvPr/>
        </p:nvSpPr>
        <p:spPr>
          <a:xfrm>
            <a:off x="683568" y="602128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D60093"/>
                </a:solidFill>
              </a:rPr>
              <a:t>10 :     =  8 čokolád</a:t>
            </a:r>
            <a:endParaRPr lang="sk-SK" sz="3200" b="1" dirty="0">
              <a:solidFill>
                <a:srgbClr val="D60093"/>
              </a:solidFill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63125"/>
              </p:ext>
            </p:extLst>
          </p:nvPr>
        </p:nvGraphicFramePr>
        <p:xfrm>
          <a:off x="1475656" y="6021288"/>
          <a:ext cx="3635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Rovnica" r:id="rId10" imgW="215713" imgH="393359" progId="Equation.3">
                  <p:embed/>
                </p:oleObj>
              </mc:Choice>
              <mc:Fallback>
                <p:oleObj name="Rovnica" r:id="rId10" imgW="215713" imgH="393359" progId="Equation.3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6021288"/>
                        <a:ext cx="3635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6" name="Picture 42" descr="http://www.gify.nou.cz/snehulak_soubory/3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132" y="520700"/>
            <a:ext cx="871339" cy="147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D60093"/>
                </a:solidFill>
              </a:rPr>
              <a:t>Správne priraď k percentám zlomky</a:t>
            </a:r>
            <a:endParaRPr lang="sk-SK" b="1" dirty="0">
              <a:solidFill>
                <a:srgbClr val="D60093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/>
          <a:p>
            <a:pPr marL="0" indent="0">
              <a:buNone/>
            </a:pPr>
            <a:r>
              <a:rPr lang="sk-SK" sz="4000" b="1" dirty="0">
                <a:solidFill>
                  <a:srgbClr val="0070C0"/>
                </a:solidFill>
              </a:rPr>
              <a:t>5</a:t>
            </a:r>
            <a:r>
              <a:rPr lang="sk-SK" sz="4000" b="1" dirty="0" smtClean="0">
                <a:solidFill>
                  <a:srgbClr val="0070C0"/>
                </a:solidFill>
              </a:rPr>
              <a:t>%</a:t>
            </a:r>
          </a:p>
          <a:p>
            <a:pPr marL="0" indent="0">
              <a:buNone/>
            </a:pPr>
            <a:r>
              <a:rPr lang="sk-SK" sz="4000" b="1" dirty="0" smtClean="0">
                <a:solidFill>
                  <a:srgbClr val="0070C0"/>
                </a:solidFill>
              </a:rPr>
              <a:t>	1%</a:t>
            </a:r>
          </a:p>
          <a:p>
            <a:pPr marL="0" indent="0">
              <a:buNone/>
            </a:pPr>
            <a:r>
              <a:rPr lang="sk-SK" sz="4000" b="1" dirty="0" smtClean="0">
                <a:solidFill>
                  <a:srgbClr val="0070C0"/>
                </a:solidFill>
              </a:rPr>
              <a:t>10%</a:t>
            </a:r>
          </a:p>
          <a:p>
            <a:pPr marL="0" indent="0">
              <a:buNone/>
            </a:pPr>
            <a:r>
              <a:rPr lang="sk-SK" sz="4000" b="1" dirty="0" smtClean="0">
                <a:solidFill>
                  <a:srgbClr val="0070C0"/>
                </a:solidFill>
              </a:rPr>
              <a:t>	25%</a:t>
            </a:r>
          </a:p>
          <a:p>
            <a:pPr marL="0" indent="0">
              <a:buNone/>
            </a:pPr>
            <a:r>
              <a:rPr lang="sk-SK" sz="4000" b="1" dirty="0" smtClean="0">
                <a:solidFill>
                  <a:srgbClr val="0070C0"/>
                </a:solidFill>
              </a:rPr>
              <a:t>30%</a:t>
            </a:r>
          </a:p>
          <a:p>
            <a:pPr marL="0" indent="0">
              <a:buNone/>
            </a:pPr>
            <a:r>
              <a:rPr lang="sk-SK" sz="4000" b="1" dirty="0" smtClean="0">
                <a:solidFill>
                  <a:srgbClr val="0070C0"/>
                </a:solidFill>
              </a:rPr>
              <a:t>	50%</a:t>
            </a:r>
          </a:p>
          <a:p>
            <a:pPr marL="0" indent="0">
              <a:buNone/>
            </a:pPr>
            <a:r>
              <a:rPr lang="sk-SK" sz="4000" b="1" dirty="0" smtClean="0">
                <a:solidFill>
                  <a:srgbClr val="0070C0"/>
                </a:solidFill>
              </a:rPr>
              <a:t>		75%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20" y="1562321"/>
            <a:ext cx="94370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59" y="932379"/>
            <a:ext cx="904891" cy="102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8" y="1021045"/>
            <a:ext cx="951676" cy="104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16" y="4050894"/>
            <a:ext cx="645577" cy="109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19" y="2440613"/>
            <a:ext cx="792088" cy="124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40" y="3065317"/>
            <a:ext cx="728150" cy="114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42" y="4909539"/>
            <a:ext cx="824977" cy="121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69678"/>
            <a:ext cx="2543175" cy="20478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692" y="1078538"/>
            <a:ext cx="10572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8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32656"/>
            <a:ext cx="5482952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600" b="1" u="sng" dirty="0" smtClean="0">
                <a:solidFill>
                  <a:srgbClr val="D60093"/>
                </a:solidFill>
              </a:rPr>
              <a:t>1. Vypočítaj hodnotu:</a:t>
            </a:r>
          </a:p>
          <a:p>
            <a:pPr marL="0" indent="0">
              <a:buNone/>
            </a:pPr>
            <a:r>
              <a:rPr lang="sk-SK" sz="3600" b="1" dirty="0" smtClean="0">
                <a:solidFill>
                  <a:srgbClr val="002060"/>
                </a:solidFill>
              </a:rPr>
              <a:t>1% z 456 = </a:t>
            </a:r>
          </a:p>
          <a:p>
            <a:pPr marL="0" indent="0">
              <a:buNone/>
            </a:pPr>
            <a:r>
              <a:rPr lang="sk-SK" sz="3600" b="1" dirty="0">
                <a:solidFill>
                  <a:srgbClr val="002060"/>
                </a:solidFill>
              </a:rPr>
              <a:t>5</a:t>
            </a:r>
            <a:r>
              <a:rPr lang="sk-SK" sz="3600" b="1" dirty="0" smtClean="0">
                <a:solidFill>
                  <a:srgbClr val="002060"/>
                </a:solidFill>
              </a:rPr>
              <a:t>% z 800 = </a:t>
            </a:r>
          </a:p>
          <a:p>
            <a:pPr marL="0" indent="0">
              <a:buNone/>
            </a:pPr>
            <a:r>
              <a:rPr lang="sk-SK" sz="3600" b="1" dirty="0" smtClean="0">
                <a:solidFill>
                  <a:srgbClr val="002060"/>
                </a:solidFill>
              </a:rPr>
              <a:t>6% z 30 € =</a:t>
            </a:r>
          </a:p>
          <a:p>
            <a:pPr marL="0" indent="0">
              <a:buNone/>
            </a:pPr>
            <a:r>
              <a:rPr lang="sk-SK" sz="3600" b="1" dirty="0">
                <a:solidFill>
                  <a:srgbClr val="002060"/>
                </a:solidFill>
              </a:rPr>
              <a:t>1</a:t>
            </a:r>
            <a:r>
              <a:rPr lang="sk-SK" sz="3600" b="1" dirty="0" smtClean="0">
                <a:solidFill>
                  <a:srgbClr val="002060"/>
                </a:solidFill>
              </a:rPr>
              <a:t>0% z 50 =</a:t>
            </a:r>
          </a:p>
          <a:p>
            <a:pPr marL="0" indent="0">
              <a:buNone/>
            </a:pPr>
            <a:r>
              <a:rPr lang="sk-SK" sz="3600" b="1" dirty="0" smtClean="0">
                <a:solidFill>
                  <a:srgbClr val="002060"/>
                </a:solidFill>
              </a:rPr>
              <a:t>25% z 36 =</a:t>
            </a:r>
          </a:p>
          <a:p>
            <a:pPr marL="0" indent="0">
              <a:buNone/>
            </a:pPr>
            <a:r>
              <a:rPr lang="sk-SK" sz="3600" b="1" dirty="0" smtClean="0">
                <a:solidFill>
                  <a:srgbClr val="002060"/>
                </a:solidFill>
              </a:rPr>
              <a:t>50% z  68=</a:t>
            </a:r>
          </a:p>
          <a:p>
            <a:pPr marL="0" indent="0">
              <a:buNone/>
            </a:pPr>
            <a:r>
              <a:rPr lang="sk-SK" sz="3600" b="1" dirty="0" smtClean="0">
                <a:solidFill>
                  <a:srgbClr val="002060"/>
                </a:solidFill>
              </a:rPr>
              <a:t>75 % z 20 € =</a:t>
            </a:r>
          </a:p>
          <a:p>
            <a:pPr marL="0" indent="0">
              <a:buNone/>
            </a:pP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167844" y="831549"/>
            <a:ext cx="47525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rgbClr val="0070C0"/>
                </a:solidFill>
              </a:rPr>
              <a:t>456:100 = 4,56</a:t>
            </a:r>
          </a:p>
          <a:p>
            <a:r>
              <a:rPr lang="sk-SK" sz="4400" b="1" dirty="0" smtClean="0">
                <a:solidFill>
                  <a:srgbClr val="0070C0"/>
                </a:solidFill>
              </a:rPr>
              <a:t>800:100=8.5=40</a:t>
            </a:r>
          </a:p>
          <a:p>
            <a:r>
              <a:rPr lang="sk-SK" sz="4400" b="1" dirty="0" smtClean="0">
                <a:solidFill>
                  <a:srgbClr val="0070C0"/>
                </a:solidFill>
              </a:rPr>
              <a:t>30:100=0,3.6 = 1,8</a:t>
            </a:r>
          </a:p>
          <a:p>
            <a:r>
              <a:rPr lang="sk-SK" sz="4400" b="1" dirty="0">
                <a:solidFill>
                  <a:srgbClr val="0070C0"/>
                </a:solidFill>
              </a:rPr>
              <a:t>5</a:t>
            </a:r>
            <a:r>
              <a:rPr lang="sk-SK" sz="4400" b="1" dirty="0" smtClean="0">
                <a:solidFill>
                  <a:srgbClr val="0070C0"/>
                </a:solidFill>
              </a:rPr>
              <a:t>0 :10= 5</a:t>
            </a:r>
          </a:p>
          <a:p>
            <a:r>
              <a:rPr lang="sk-SK" sz="4400" b="1" dirty="0" smtClean="0">
                <a:solidFill>
                  <a:srgbClr val="0070C0"/>
                </a:solidFill>
              </a:rPr>
              <a:t>36 : 4 = </a:t>
            </a:r>
            <a:r>
              <a:rPr lang="sk-SK" sz="4400" b="1" dirty="0">
                <a:solidFill>
                  <a:srgbClr val="0070C0"/>
                </a:solidFill>
              </a:rPr>
              <a:t>9</a:t>
            </a:r>
            <a:endParaRPr lang="sk-SK" sz="4400" b="1" dirty="0" smtClean="0">
              <a:solidFill>
                <a:srgbClr val="0070C0"/>
              </a:solidFill>
            </a:endParaRPr>
          </a:p>
          <a:p>
            <a:r>
              <a:rPr lang="sk-SK" sz="4400" b="1" dirty="0" smtClean="0">
                <a:solidFill>
                  <a:srgbClr val="0070C0"/>
                </a:solidFill>
              </a:rPr>
              <a:t>68 : 2 = 34</a:t>
            </a:r>
          </a:p>
          <a:p>
            <a:r>
              <a:rPr lang="sk-SK" sz="4400" b="1" dirty="0" smtClean="0">
                <a:solidFill>
                  <a:srgbClr val="0070C0"/>
                </a:solidFill>
              </a:rPr>
              <a:t>20 :4.3 = 15</a:t>
            </a:r>
            <a:endParaRPr lang="sk-SK" sz="4400" b="1" dirty="0">
              <a:solidFill>
                <a:srgbClr val="0070C0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63497"/>
            <a:ext cx="936104" cy="93610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61048"/>
            <a:ext cx="25431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548681"/>
            <a:ext cx="8229600" cy="1800199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Pračka stála v obchode 440€. Pred Vianocami mali akciu. Na všetky pračky zľava 25%. Koľko € zaplatíme teraz za pračku?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539552" y="2276872"/>
            <a:ext cx="7128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u="sng" dirty="0" smtClean="0"/>
              <a:t>Riešenie:</a:t>
            </a:r>
          </a:p>
          <a:p>
            <a:r>
              <a:rPr lang="sk-SK" sz="3200" b="1" dirty="0" smtClean="0">
                <a:solidFill>
                  <a:srgbClr val="D60093"/>
                </a:solidFill>
              </a:rPr>
              <a:t>Cena pračky........440€</a:t>
            </a:r>
          </a:p>
          <a:p>
            <a:r>
              <a:rPr lang="sk-SK" sz="3200" b="1" dirty="0" smtClean="0">
                <a:solidFill>
                  <a:srgbClr val="00B050"/>
                </a:solidFill>
              </a:rPr>
              <a:t>Zľava..............25% z 440€ = 440:4 = 110€</a:t>
            </a:r>
          </a:p>
          <a:p>
            <a:endParaRPr lang="sk-SK" sz="3200" dirty="0"/>
          </a:p>
          <a:p>
            <a:r>
              <a:rPr lang="sk-SK" sz="3200" b="1" dirty="0" smtClean="0">
                <a:solidFill>
                  <a:srgbClr val="7030A0"/>
                </a:solidFill>
              </a:rPr>
              <a:t>Po zľave ......440 – 110 = 330€</a:t>
            </a:r>
          </a:p>
          <a:p>
            <a:endParaRPr lang="sk-SK" sz="3200" dirty="0"/>
          </a:p>
          <a:p>
            <a:r>
              <a:rPr lang="sk-SK" sz="3200" dirty="0" smtClean="0"/>
              <a:t>Za pračku </a:t>
            </a:r>
            <a:r>
              <a:rPr lang="sk-SK" sz="3200" b="1" dirty="0" smtClean="0"/>
              <a:t>po zľave zaplatíme 330€.</a:t>
            </a:r>
            <a:endParaRPr lang="sk-SK" sz="3200" b="1" dirty="0"/>
          </a:p>
        </p:txBody>
      </p:sp>
      <p:cxnSp>
        <p:nvCxnSpPr>
          <p:cNvPr id="6" name="Rovná spojnica 5"/>
          <p:cNvCxnSpPr/>
          <p:nvPr/>
        </p:nvCxnSpPr>
        <p:spPr>
          <a:xfrm>
            <a:off x="683568" y="2060848"/>
            <a:ext cx="74168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700808"/>
            <a:ext cx="1318638" cy="2514203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45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D60093"/>
                </a:solidFill>
              </a:rPr>
              <a:t>2. Výpočet </a:t>
            </a:r>
            <a:r>
              <a:rPr lang="sk-SK" b="1" dirty="0">
                <a:solidFill>
                  <a:srgbClr val="D60093"/>
                </a:solidFill>
              </a:rPr>
              <a:t>základu</a:t>
            </a:r>
            <a:endParaRPr lang="sk-SK" dirty="0">
              <a:solidFill>
                <a:srgbClr val="D60093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62800" y="1600497"/>
            <a:ext cx="436819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u="sng" dirty="0" smtClean="0"/>
              <a:t>24% z akého základu je 120?</a:t>
            </a:r>
          </a:p>
          <a:p>
            <a:pPr marL="0" indent="0">
              <a:buNone/>
            </a:pPr>
            <a:endParaRPr lang="sk-SK" b="1" u="sng" dirty="0"/>
          </a:p>
          <a:p>
            <a:pPr marL="0" indent="0">
              <a:buNone/>
            </a:pPr>
            <a:r>
              <a:rPr lang="sk-SK" i="1" dirty="0" smtClean="0"/>
              <a:t>Riešenie:</a:t>
            </a:r>
          </a:p>
          <a:p>
            <a:pPr marL="0" indent="0">
              <a:buNone/>
            </a:pPr>
            <a:r>
              <a:rPr lang="sk-SK" i="1" dirty="0" smtClean="0"/>
              <a:t>24%................120</a:t>
            </a:r>
          </a:p>
          <a:p>
            <a:pPr marL="0" indent="0">
              <a:buNone/>
            </a:pPr>
            <a:r>
              <a:rPr lang="sk-SK" i="1" dirty="0" smtClean="0"/>
              <a:t>1%................120</a:t>
            </a:r>
            <a:r>
              <a:rPr lang="sk-SK" b="1" i="1" dirty="0" smtClean="0"/>
              <a:t> : 24= </a:t>
            </a:r>
            <a:r>
              <a:rPr lang="sk-SK" b="1" i="1" dirty="0"/>
              <a:t>3</a:t>
            </a:r>
            <a:endParaRPr lang="sk-SK" b="1" i="1" dirty="0" smtClean="0"/>
          </a:p>
          <a:p>
            <a:pPr marL="0" indent="0">
              <a:buNone/>
            </a:pPr>
            <a:r>
              <a:rPr lang="sk-SK" b="1" i="1" dirty="0" smtClean="0"/>
              <a:t>100%............100 . </a:t>
            </a:r>
            <a:r>
              <a:rPr lang="sk-SK" b="1" i="1" dirty="0"/>
              <a:t>5</a:t>
            </a:r>
            <a:r>
              <a:rPr lang="sk-SK" b="1" i="1" dirty="0" smtClean="0"/>
              <a:t> </a:t>
            </a:r>
            <a:r>
              <a:rPr lang="sk-SK" i="1" dirty="0" smtClean="0"/>
              <a:t>= </a:t>
            </a:r>
            <a:r>
              <a:rPr lang="sk-SK" b="1" i="1" dirty="0">
                <a:solidFill>
                  <a:srgbClr val="D60093"/>
                </a:solidFill>
              </a:rPr>
              <a:t>5</a:t>
            </a:r>
            <a:r>
              <a:rPr lang="sk-SK" b="1" i="1" dirty="0" smtClean="0">
                <a:solidFill>
                  <a:srgbClr val="D60093"/>
                </a:solidFill>
              </a:rPr>
              <a:t>00</a:t>
            </a:r>
          </a:p>
          <a:p>
            <a:pPr marL="0" indent="0">
              <a:buNone/>
            </a:pPr>
            <a:endParaRPr lang="sk-SK" i="1" dirty="0"/>
          </a:p>
          <a:p>
            <a:pPr marL="0" indent="0">
              <a:buNone/>
            </a:pPr>
            <a:r>
              <a:rPr lang="sk-SK" b="1" i="1" dirty="0" smtClean="0">
                <a:solidFill>
                  <a:srgbClr val="D60093"/>
                </a:solidFill>
              </a:rPr>
              <a:t>		Základ je 500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u="sng" dirty="0" smtClean="0"/>
              <a:t>16% z akého základu je 11,2?</a:t>
            </a:r>
          </a:p>
          <a:p>
            <a:pPr marL="0" indent="0">
              <a:buNone/>
            </a:pPr>
            <a:endParaRPr lang="sk-SK" b="1" u="sng" dirty="0" smtClean="0"/>
          </a:p>
          <a:p>
            <a:pPr marL="0" indent="0">
              <a:buNone/>
            </a:pPr>
            <a:r>
              <a:rPr lang="sk-SK" i="1" dirty="0" smtClean="0"/>
              <a:t>Riešenie:</a:t>
            </a:r>
          </a:p>
          <a:p>
            <a:pPr marL="0" indent="0">
              <a:buNone/>
            </a:pPr>
            <a:r>
              <a:rPr lang="sk-SK" i="1" dirty="0" smtClean="0"/>
              <a:t>16%................11,2</a:t>
            </a:r>
          </a:p>
          <a:p>
            <a:pPr marL="0" indent="0">
              <a:buNone/>
            </a:pPr>
            <a:r>
              <a:rPr lang="sk-SK" i="1" dirty="0" smtClean="0"/>
              <a:t>1%...............11,2</a:t>
            </a:r>
            <a:r>
              <a:rPr lang="sk-SK" b="1" i="1" dirty="0" smtClean="0"/>
              <a:t> : 16= 0,7</a:t>
            </a:r>
          </a:p>
          <a:p>
            <a:pPr marL="0" indent="0">
              <a:buNone/>
            </a:pPr>
            <a:r>
              <a:rPr lang="sk-SK" b="1" i="1" dirty="0" smtClean="0"/>
              <a:t>100%............100 . 0,7 </a:t>
            </a:r>
            <a:r>
              <a:rPr lang="sk-SK" i="1" dirty="0" smtClean="0"/>
              <a:t>= </a:t>
            </a:r>
            <a:r>
              <a:rPr lang="sk-SK" b="1" i="1" dirty="0">
                <a:solidFill>
                  <a:srgbClr val="D60093"/>
                </a:solidFill>
              </a:rPr>
              <a:t>7</a:t>
            </a:r>
            <a:r>
              <a:rPr lang="sk-SK" b="1" i="1" dirty="0" smtClean="0">
                <a:solidFill>
                  <a:srgbClr val="D60093"/>
                </a:solidFill>
              </a:rPr>
              <a:t>0</a:t>
            </a:r>
          </a:p>
          <a:p>
            <a:pPr marL="0" indent="0">
              <a:buNone/>
            </a:pPr>
            <a:endParaRPr lang="sk-SK" i="1" dirty="0" smtClean="0"/>
          </a:p>
          <a:p>
            <a:pPr marL="0" indent="0">
              <a:buNone/>
            </a:pPr>
            <a:r>
              <a:rPr lang="sk-SK" b="1" i="1" dirty="0" smtClean="0">
                <a:solidFill>
                  <a:srgbClr val="D60093"/>
                </a:solidFill>
              </a:rPr>
              <a:t>		Základ je 70</a:t>
            </a:r>
          </a:p>
          <a:p>
            <a:endParaRPr lang="sk-SK" dirty="0"/>
          </a:p>
        </p:txBody>
      </p:sp>
      <p:cxnSp>
        <p:nvCxnSpPr>
          <p:cNvPr id="6" name="Rovná spojnica 5"/>
          <p:cNvCxnSpPr>
            <a:stCxn id="2" idx="2"/>
          </p:cNvCxnSpPr>
          <p:nvPr/>
        </p:nvCxnSpPr>
        <p:spPr>
          <a:xfrm>
            <a:off x="4572000" y="1417638"/>
            <a:ext cx="0" cy="4891682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94" y="5085184"/>
            <a:ext cx="1257850" cy="15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D60093"/>
                </a:solidFill>
              </a:rPr>
              <a:t>2. Výpočet </a:t>
            </a:r>
            <a:r>
              <a:rPr lang="sk-SK" b="1" dirty="0">
                <a:solidFill>
                  <a:srgbClr val="D60093"/>
                </a:solidFill>
              </a:rPr>
              <a:t>základu</a:t>
            </a:r>
            <a:endParaRPr lang="sk-SK" dirty="0">
              <a:solidFill>
                <a:srgbClr val="D60093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62801" y="1600497"/>
            <a:ext cx="4330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u="sng" dirty="0" smtClean="0"/>
              <a:t>12% z akého základu je 36?</a:t>
            </a:r>
          </a:p>
          <a:p>
            <a:pPr marL="0" indent="0">
              <a:buNone/>
            </a:pPr>
            <a:endParaRPr lang="sk-SK" b="1" u="sng" dirty="0"/>
          </a:p>
          <a:p>
            <a:pPr marL="0" indent="0">
              <a:buNone/>
            </a:pPr>
            <a:r>
              <a:rPr lang="sk-SK" i="1" dirty="0" smtClean="0"/>
              <a:t>Riešenie:</a:t>
            </a:r>
          </a:p>
          <a:p>
            <a:pPr marL="0" indent="0">
              <a:buNone/>
            </a:pPr>
            <a:r>
              <a:rPr lang="sk-SK" i="1" dirty="0" smtClean="0"/>
              <a:t>12%................36</a:t>
            </a:r>
          </a:p>
          <a:p>
            <a:pPr marL="0" indent="0">
              <a:buNone/>
            </a:pPr>
            <a:r>
              <a:rPr lang="sk-SK" i="1" dirty="0" smtClean="0"/>
              <a:t>1%................36</a:t>
            </a:r>
            <a:r>
              <a:rPr lang="sk-SK" b="1" i="1" dirty="0" smtClean="0"/>
              <a:t> : 12= </a:t>
            </a:r>
            <a:r>
              <a:rPr lang="sk-SK" b="1" i="1" dirty="0"/>
              <a:t>3</a:t>
            </a:r>
            <a:endParaRPr lang="sk-SK" b="1" i="1" dirty="0" smtClean="0"/>
          </a:p>
          <a:p>
            <a:pPr marL="0" indent="0">
              <a:buNone/>
            </a:pPr>
            <a:r>
              <a:rPr lang="sk-SK" b="1" i="1" dirty="0" smtClean="0"/>
              <a:t>100%............100 . </a:t>
            </a:r>
            <a:r>
              <a:rPr lang="sk-SK" b="1" i="1" dirty="0"/>
              <a:t>3</a:t>
            </a:r>
            <a:r>
              <a:rPr lang="sk-SK" b="1" i="1" dirty="0" smtClean="0"/>
              <a:t> </a:t>
            </a:r>
            <a:r>
              <a:rPr lang="sk-SK" i="1" dirty="0" smtClean="0"/>
              <a:t>= </a:t>
            </a:r>
            <a:r>
              <a:rPr lang="sk-SK" b="1" i="1" dirty="0">
                <a:solidFill>
                  <a:srgbClr val="D60093"/>
                </a:solidFill>
              </a:rPr>
              <a:t>3</a:t>
            </a:r>
            <a:r>
              <a:rPr lang="sk-SK" b="1" i="1" dirty="0" smtClean="0">
                <a:solidFill>
                  <a:srgbClr val="D60093"/>
                </a:solidFill>
              </a:rPr>
              <a:t>00</a:t>
            </a:r>
          </a:p>
          <a:p>
            <a:pPr marL="0" indent="0">
              <a:buNone/>
            </a:pPr>
            <a:endParaRPr lang="sk-SK" i="1" dirty="0"/>
          </a:p>
          <a:p>
            <a:pPr marL="0" indent="0">
              <a:buNone/>
            </a:pPr>
            <a:r>
              <a:rPr lang="sk-SK" b="1" i="1" dirty="0" smtClean="0">
                <a:solidFill>
                  <a:srgbClr val="D60093"/>
                </a:solidFill>
              </a:rPr>
              <a:t>		Základ je 300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u="sng" dirty="0"/>
              <a:t>6</a:t>
            </a:r>
            <a:r>
              <a:rPr lang="sk-SK" b="1" u="sng" dirty="0" smtClean="0"/>
              <a:t>% z akého základu je 2,4?</a:t>
            </a:r>
          </a:p>
          <a:p>
            <a:pPr marL="0" indent="0">
              <a:buNone/>
            </a:pPr>
            <a:endParaRPr lang="sk-SK" b="1" u="sng" dirty="0" smtClean="0"/>
          </a:p>
          <a:p>
            <a:pPr marL="0" indent="0">
              <a:buNone/>
            </a:pPr>
            <a:r>
              <a:rPr lang="sk-SK" i="1" dirty="0" smtClean="0"/>
              <a:t>Riešenie:</a:t>
            </a:r>
          </a:p>
          <a:p>
            <a:pPr marL="0" indent="0">
              <a:buNone/>
            </a:pPr>
            <a:r>
              <a:rPr lang="sk-SK" i="1" dirty="0"/>
              <a:t>6</a:t>
            </a:r>
            <a:r>
              <a:rPr lang="sk-SK" i="1" dirty="0" smtClean="0"/>
              <a:t>%................2,4</a:t>
            </a:r>
          </a:p>
          <a:p>
            <a:pPr marL="0" indent="0">
              <a:buNone/>
            </a:pPr>
            <a:r>
              <a:rPr lang="sk-SK" i="1" dirty="0" smtClean="0"/>
              <a:t>1%................2,4</a:t>
            </a:r>
            <a:r>
              <a:rPr lang="sk-SK" b="1" i="1" dirty="0" smtClean="0"/>
              <a:t> : 6= 0,4</a:t>
            </a:r>
          </a:p>
          <a:p>
            <a:pPr marL="0" indent="0">
              <a:buNone/>
            </a:pPr>
            <a:r>
              <a:rPr lang="sk-SK" b="1" i="1" dirty="0" smtClean="0"/>
              <a:t>100%............100 . 0,4 </a:t>
            </a:r>
            <a:r>
              <a:rPr lang="sk-SK" i="1" dirty="0" smtClean="0"/>
              <a:t>= </a:t>
            </a:r>
            <a:r>
              <a:rPr lang="sk-SK" b="1" i="1" dirty="0" smtClean="0">
                <a:solidFill>
                  <a:srgbClr val="D60093"/>
                </a:solidFill>
              </a:rPr>
              <a:t>40</a:t>
            </a:r>
          </a:p>
          <a:p>
            <a:pPr marL="0" indent="0">
              <a:buNone/>
            </a:pPr>
            <a:endParaRPr lang="sk-SK" i="1" dirty="0" smtClean="0"/>
          </a:p>
          <a:p>
            <a:pPr marL="0" indent="0">
              <a:buNone/>
            </a:pPr>
            <a:r>
              <a:rPr lang="sk-SK" b="1" i="1" dirty="0" smtClean="0">
                <a:solidFill>
                  <a:srgbClr val="D60093"/>
                </a:solidFill>
              </a:rPr>
              <a:t>		Základ je 40</a:t>
            </a:r>
          </a:p>
          <a:p>
            <a:endParaRPr lang="sk-SK" dirty="0"/>
          </a:p>
        </p:txBody>
      </p:sp>
      <p:cxnSp>
        <p:nvCxnSpPr>
          <p:cNvPr id="6" name="Rovná spojnica 5"/>
          <p:cNvCxnSpPr>
            <a:stCxn id="2" idx="2"/>
          </p:cNvCxnSpPr>
          <p:nvPr/>
        </p:nvCxnSpPr>
        <p:spPr>
          <a:xfrm>
            <a:off x="4572000" y="1417638"/>
            <a:ext cx="0" cy="4891682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gify.nou.cz/snehulak_soubory/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9429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D60093"/>
                </a:solidFill>
              </a:rPr>
              <a:t>Výpočet počtu percent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320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u="sng" dirty="0" smtClean="0">
                <a:solidFill>
                  <a:srgbClr val="D60093"/>
                </a:solidFill>
              </a:rPr>
              <a:t>Koľko </a:t>
            </a:r>
            <a:r>
              <a:rPr lang="sk-SK" sz="3200" b="1" u="sng" dirty="0" smtClean="0"/>
              <a:t>% je 20€ zo 400€?</a:t>
            </a:r>
          </a:p>
          <a:p>
            <a:pPr marL="0" indent="0">
              <a:buNone/>
            </a:pPr>
            <a:r>
              <a:rPr lang="sk-SK" i="1" dirty="0" smtClean="0"/>
              <a:t>Riešenie:</a:t>
            </a:r>
          </a:p>
          <a:p>
            <a:pPr marL="0" indent="0">
              <a:buNone/>
            </a:pPr>
            <a:r>
              <a:rPr lang="sk-SK" b="1" i="1" dirty="0" smtClean="0"/>
              <a:t>100%............400€</a:t>
            </a:r>
            <a:endParaRPr lang="sk-SK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i="1" dirty="0" smtClean="0"/>
              <a:t> 1%................</a:t>
            </a:r>
            <a:r>
              <a:rPr lang="sk-SK" b="1" i="1" dirty="0" smtClean="0"/>
              <a:t>400:100=4€</a:t>
            </a:r>
          </a:p>
          <a:p>
            <a:pPr marL="0" indent="0">
              <a:buNone/>
            </a:pPr>
            <a:r>
              <a:rPr lang="sk-SK" b="1" i="1" dirty="0" smtClean="0"/>
              <a:t>  x %........20 : 4 = 5 %</a:t>
            </a:r>
          </a:p>
          <a:p>
            <a:pPr marL="0" indent="0">
              <a:buNone/>
            </a:pPr>
            <a:endParaRPr lang="sk-SK" b="1" i="1" dirty="0" smtClean="0"/>
          </a:p>
          <a:p>
            <a:pPr marL="0" indent="0">
              <a:buNone/>
            </a:pPr>
            <a:r>
              <a:rPr lang="sk-SK" b="1" i="1" dirty="0" smtClean="0">
                <a:solidFill>
                  <a:srgbClr val="FF0000"/>
                </a:solidFill>
              </a:rPr>
              <a:t>	</a:t>
            </a:r>
            <a:r>
              <a:rPr lang="sk-SK" b="1" i="1" dirty="0" smtClean="0"/>
              <a:t>      20€ zo 400€ </a:t>
            </a:r>
            <a:r>
              <a:rPr lang="sk-SK" b="1" i="1" dirty="0" smtClean="0">
                <a:solidFill>
                  <a:srgbClr val="D60093"/>
                </a:solidFill>
              </a:rPr>
              <a:t>je 5%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4176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u="sng" dirty="0" smtClean="0">
                <a:solidFill>
                  <a:srgbClr val="D60093"/>
                </a:solidFill>
              </a:rPr>
              <a:t>Koľko </a:t>
            </a:r>
            <a:r>
              <a:rPr lang="sk-SK" sz="3200" b="1" u="sng" dirty="0" smtClean="0"/>
              <a:t>% je 18€ zo 300€?</a:t>
            </a:r>
          </a:p>
          <a:p>
            <a:pPr marL="0" indent="0">
              <a:buNone/>
            </a:pPr>
            <a:r>
              <a:rPr lang="sk-SK" i="1" dirty="0" smtClean="0"/>
              <a:t>Riešenie:</a:t>
            </a:r>
          </a:p>
          <a:p>
            <a:pPr marL="0" indent="0">
              <a:buNone/>
            </a:pPr>
            <a:r>
              <a:rPr lang="sk-SK" b="1" i="1" dirty="0" smtClean="0"/>
              <a:t>100%............300€</a:t>
            </a:r>
            <a:endParaRPr lang="sk-SK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i="1" dirty="0" smtClean="0"/>
              <a:t> 1%................</a:t>
            </a:r>
            <a:r>
              <a:rPr lang="sk-SK" b="1" i="1" dirty="0" smtClean="0"/>
              <a:t>300:100=3€</a:t>
            </a:r>
          </a:p>
          <a:p>
            <a:pPr marL="0" indent="0">
              <a:buNone/>
            </a:pPr>
            <a:r>
              <a:rPr lang="sk-SK" b="1" i="1" dirty="0" smtClean="0"/>
              <a:t>  x %........82 : 3 = 6 %</a:t>
            </a:r>
          </a:p>
          <a:p>
            <a:pPr marL="0" indent="0">
              <a:buNone/>
            </a:pPr>
            <a:endParaRPr lang="sk-SK" b="1" i="1" dirty="0" smtClean="0"/>
          </a:p>
          <a:p>
            <a:pPr marL="0" indent="0">
              <a:buNone/>
            </a:pPr>
            <a:r>
              <a:rPr lang="sk-SK" b="1" i="1" dirty="0" smtClean="0">
                <a:solidFill>
                  <a:srgbClr val="FF0000"/>
                </a:solidFill>
              </a:rPr>
              <a:t>	</a:t>
            </a:r>
            <a:r>
              <a:rPr lang="sk-SK" b="1" i="1" dirty="0" smtClean="0"/>
              <a:t>      18€ zo 300€ </a:t>
            </a:r>
            <a:r>
              <a:rPr lang="sk-SK" b="1" i="1" dirty="0" smtClean="0">
                <a:solidFill>
                  <a:srgbClr val="D60093"/>
                </a:solidFill>
              </a:rPr>
              <a:t>je 6%</a:t>
            </a:r>
          </a:p>
          <a:p>
            <a:endParaRPr lang="sk-SK" dirty="0" smtClean="0"/>
          </a:p>
          <a:p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4572000" y="1417638"/>
            <a:ext cx="0" cy="4891682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gify.nou.cz/snehulak_soubory/3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5400"/>
            <a:ext cx="10096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607</Words>
  <Application>Microsoft Office PowerPoint</Application>
  <PresentationFormat>Prezentácia na obrazovke (4:3)</PresentationFormat>
  <Paragraphs>142</Paragraphs>
  <Slides>12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4" baseType="lpstr">
      <vt:lpstr>Motív Office</vt:lpstr>
      <vt:lpstr>Rovnica</vt:lpstr>
      <vt:lpstr>Percentá – opakovanie II.</vt:lpstr>
      <vt:lpstr>Domáca úloha</vt:lpstr>
      <vt:lpstr>Prezentácia programu PowerPoint</vt:lpstr>
      <vt:lpstr>Správne priraď k percentám zlomky</vt:lpstr>
      <vt:lpstr>Prezentácia programu PowerPoint</vt:lpstr>
      <vt:lpstr>Prezentácia programu PowerPoint</vt:lpstr>
      <vt:lpstr>2. Výpočet základu</vt:lpstr>
      <vt:lpstr>2. Výpočet základu</vt:lpstr>
      <vt:lpstr>Výpočet počtu percent</vt:lpstr>
      <vt:lpstr>Výpočet počtu percent</vt:lpstr>
      <vt:lpstr>Samostatná práca</vt:lpstr>
      <vt:lpstr>Domáca úloha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Percentá – opakovanie II.</dc:title>
  <dc:creator>VI.C</dc:creator>
  <cp:lastModifiedBy>VI.C</cp:lastModifiedBy>
  <cp:revision>15</cp:revision>
  <dcterms:created xsi:type="dcterms:W3CDTF">2012-12-12T20:58:33Z</dcterms:created>
  <dcterms:modified xsi:type="dcterms:W3CDTF">2012-12-14T07:52:40Z</dcterms:modified>
</cp:coreProperties>
</file>