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5" r:id="rId6"/>
    <p:sldId id="267" r:id="rId7"/>
    <p:sldId id="266" r:id="rId8"/>
    <p:sldId id="268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583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063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885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481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950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34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99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42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366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738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51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1244D-0A4A-4E14-BB8E-2F9AE41088CA}" type="datetimeFigureOut">
              <a:rPr lang="sk-SK" smtClean="0"/>
              <a:t>11. 12. 2012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FF50-C590-47A4-A67C-2EA0746BE2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91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g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Percentá</a:t>
            </a:r>
            <a:r>
              <a:rPr lang="sk-SK" dirty="0" smtClean="0"/>
              <a:t> – </a:t>
            </a:r>
            <a:r>
              <a:rPr lang="sk-SK" b="1" dirty="0" smtClean="0">
                <a:solidFill>
                  <a:srgbClr val="D60093"/>
                </a:solidFill>
              </a:rPr>
              <a:t>počet percent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09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</a:t>
            </a:r>
            <a:r>
              <a:rPr lang="sk-SK" b="1" dirty="0" smtClean="0">
                <a:solidFill>
                  <a:srgbClr val="D60093"/>
                </a:solidFill>
              </a:rPr>
              <a:t>počtu percent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762872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900" b="1" u="sng" dirty="0" smtClean="0">
                <a:solidFill>
                  <a:srgbClr val="D60093"/>
                </a:solidFill>
              </a:rPr>
              <a:t>Koľko % </a:t>
            </a:r>
            <a:r>
              <a:rPr lang="sk-SK" sz="3900" b="1" u="sng" dirty="0" smtClean="0"/>
              <a:t>je 20 z 200€?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sz="3600" b="1" i="1" dirty="0" smtClean="0"/>
              <a:t>100%............200€</a:t>
            </a:r>
            <a:endParaRPr lang="sk-SK" sz="3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600" i="1" dirty="0" smtClean="0"/>
              <a:t> %...............</a:t>
            </a:r>
            <a:r>
              <a:rPr lang="sk-SK" sz="3600" b="1" i="1" dirty="0" smtClean="0">
                <a:solidFill>
                  <a:srgbClr val="D60093"/>
                </a:solidFill>
              </a:rPr>
              <a:t>200:100</a:t>
            </a:r>
            <a:r>
              <a:rPr lang="sk-SK" sz="3600" b="1" i="1" dirty="0" smtClean="0"/>
              <a:t>=2€</a:t>
            </a:r>
          </a:p>
          <a:p>
            <a:pPr marL="0" indent="0">
              <a:buNone/>
            </a:pPr>
            <a:r>
              <a:rPr lang="sk-SK" sz="3600" b="1" i="1" dirty="0" smtClean="0"/>
              <a:t> </a:t>
            </a:r>
            <a:r>
              <a:rPr lang="sk-SK" sz="3600" b="1" i="1" dirty="0"/>
              <a:t> </a:t>
            </a:r>
            <a:r>
              <a:rPr lang="sk-SK" sz="3600" b="1" i="1" dirty="0" smtClean="0"/>
              <a:t>x %..........</a:t>
            </a:r>
            <a:r>
              <a:rPr lang="sk-SK" sz="3600" b="1" i="1" dirty="0" smtClean="0">
                <a:solidFill>
                  <a:srgbClr val="D60093"/>
                </a:solidFill>
              </a:rPr>
              <a:t>20 : 2 </a:t>
            </a:r>
            <a:r>
              <a:rPr lang="sk-SK" sz="3600" b="1" i="1" dirty="0" smtClean="0"/>
              <a:t>= </a:t>
            </a:r>
            <a:r>
              <a:rPr lang="sk-SK" sz="3600" b="1" i="1" dirty="0" smtClean="0">
                <a:solidFill>
                  <a:srgbClr val="D60093"/>
                </a:solidFill>
              </a:rPr>
              <a:t>10 %</a:t>
            </a:r>
          </a:p>
          <a:p>
            <a:pPr marL="0" indent="0">
              <a:buNone/>
            </a:pPr>
            <a:endParaRPr lang="sk-SK" sz="3600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</a:t>
            </a:r>
            <a:r>
              <a:rPr lang="sk-SK" sz="3600" b="1" i="1" dirty="0" smtClean="0"/>
              <a:t>20 z 200 </a:t>
            </a:r>
            <a:r>
              <a:rPr lang="sk-SK" sz="3600" b="1" i="1" dirty="0" smtClean="0">
                <a:solidFill>
                  <a:srgbClr val="D60093"/>
                </a:solidFill>
              </a:rPr>
              <a:t>je 10%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24128" y="1124744"/>
            <a:ext cx="4038600" cy="4525963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20 : (200 : 100) = 10%</a:t>
            </a:r>
            <a:endParaRPr lang="sk-SK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29600" cy="792088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D60093"/>
                </a:solidFill>
              </a:rPr>
              <a:t>Samostatná práca</a:t>
            </a:r>
            <a:endParaRPr lang="sk-SK" sz="4000" b="1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Koľko % </a:t>
            </a:r>
            <a:r>
              <a:rPr lang="sk-SK" b="1" dirty="0" smtClean="0"/>
              <a:t>je 30 z 300€?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Koľko % </a:t>
            </a:r>
            <a:r>
              <a:rPr lang="sk-SK" b="1" dirty="0" smtClean="0"/>
              <a:t>je 15€ z 500€?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Koľko % </a:t>
            </a:r>
            <a:r>
              <a:rPr lang="sk-SK" b="1" dirty="0" smtClean="0"/>
              <a:t>je 12m z </a:t>
            </a:r>
            <a:r>
              <a:rPr lang="sk-SK" b="1" dirty="0" smtClean="0"/>
              <a:t>600</a:t>
            </a:r>
            <a:r>
              <a:rPr lang="sk-SK" b="1" dirty="0" smtClean="0"/>
              <a:t>m</a:t>
            </a:r>
            <a:r>
              <a:rPr lang="sk-SK" b="1" dirty="0" smtClean="0"/>
              <a:t>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Koľko % </a:t>
            </a:r>
            <a:r>
              <a:rPr lang="sk-SK" b="1" dirty="0" smtClean="0"/>
              <a:t>je 55 z 500€?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Koľko % </a:t>
            </a:r>
            <a:r>
              <a:rPr lang="sk-SK" b="1" dirty="0" smtClean="0"/>
              <a:t>je 48 z 800€?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Koľko % </a:t>
            </a:r>
            <a:r>
              <a:rPr lang="sk-SK" b="1" dirty="0" smtClean="0"/>
              <a:t>je 1,2 z 30€?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39952" y="1556792"/>
            <a:ext cx="431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30 : (300:100) = </a:t>
            </a:r>
            <a:r>
              <a:rPr lang="sk-SK" b="1" dirty="0" smtClean="0">
                <a:solidFill>
                  <a:srgbClr val="D60093"/>
                </a:solidFill>
              </a:rPr>
              <a:t>10 %</a:t>
            </a:r>
            <a:endParaRPr lang="sk-SK" b="1" dirty="0" smtClean="0">
              <a:solidFill>
                <a:srgbClr val="D60093"/>
              </a:solidFill>
            </a:endParaRPr>
          </a:p>
          <a:p>
            <a:pPr marL="0" indent="0">
              <a:buNone/>
            </a:pPr>
            <a:r>
              <a:rPr lang="sk-SK" b="1" dirty="0" smtClean="0"/>
              <a:t>15 : (500:100) = </a:t>
            </a:r>
            <a:r>
              <a:rPr lang="sk-SK" b="1" dirty="0" smtClean="0">
                <a:solidFill>
                  <a:srgbClr val="D60093"/>
                </a:solidFill>
              </a:rPr>
              <a:t>3 %</a:t>
            </a:r>
            <a:endParaRPr lang="sk-SK" b="1" dirty="0" smtClean="0">
              <a:solidFill>
                <a:srgbClr val="D60093"/>
              </a:solidFill>
            </a:endParaRPr>
          </a:p>
          <a:p>
            <a:pPr marL="0" indent="0">
              <a:buNone/>
            </a:pPr>
            <a:r>
              <a:rPr lang="sk-SK" b="1" dirty="0" smtClean="0"/>
              <a:t>12 : </a:t>
            </a:r>
            <a:r>
              <a:rPr lang="sk-SK" b="1" dirty="0" smtClean="0"/>
              <a:t>(600:100</a:t>
            </a:r>
            <a:r>
              <a:rPr lang="sk-SK" b="1" dirty="0" smtClean="0"/>
              <a:t>) = </a:t>
            </a:r>
            <a:r>
              <a:rPr lang="sk-SK" b="1" dirty="0" smtClean="0">
                <a:solidFill>
                  <a:srgbClr val="D60093"/>
                </a:solidFill>
              </a:rPr>
              <a:t>2 </a:t>
            </a:r>
            <a:r>
              <a:rPr lang="sk-SK" b="1" dirty="0" smtClean="0">
                <a:solidFill>
                  <a:srgbClr val="D60093"/>
                </a:solidFill>
              </a:rPr>
              <a:t>%</a:t>
            </a:r>
            <a:endParaRPr lang="sk-SK" b="1" dirty="0" smtClean="0">
              <a:solidFill>
                <a:srgbClr val="D60093"/>
              </a:solidFill>
            </a:endParaRPr>
          </a:p>
          <a:p>
            <a:pPr marL="0" indent="0">
              <a:buNone/>
            </a:pPr>
            <a:r>
              <a:rPr lang="sk-SK" b="1" dirty="0" smtClean="0"/>
              <a:t>55 : ( 500:100) = </a:t>
            </a:r>
            <a:r>
              <a:rPr lang="sk-SK" b="1" dirty="0" smtClean="0">
                <a:solidFill>
                  <a:srgbClr val="D60093"/>
                </a:solidFill>
              </a:rPr>
              <a:t>11%</a:t>
            </a:r>
          </a:p>
          <a:p>
            <a:pPr marL="0" indent="0">
              <a:buNone/>
            </a:pPr>
            <a:r>
              <a:rPr lang="sk-SK" b="1" dirty="0" smtClean="0"/>
              <a:t>48 : ( 800 : 100) = </a:t>
            </a:r>
            <a:r>
              <a:rPr lang="sk-SK" b="1" dirty="0" smtClean="0">
                <a:solidFill>
                  <a:srgbClr val="D60093"/>
                </a:solidFill>
              </a:rPr>
              <a:t>6%</a:t>
            </a:r>
          </a:p>
          <a:p>
            <a:pPr marL="0" indent="0">
              <a:buNone/>
            </a:pPr>
            <a:r>
              <a:rPr lang="sk-SK" b="1" dirty="0" smtClean="0"/>
              <a:t>1,2 : (30 :100) = 1,2:0,3=</a:t>
            </a:r>
            <a:r>
              <a:rPr lang="sk-SK" b="1" dirty="0" smtClean="0">
                <a:solidFill>
                  <a:srgbClr val="D60093"/>
                </a:solidFill>
              </a:rPr>
              <a:t>4%</a:t>
            </a:r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25457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D60093"/>
                </a:solidFill>
              </a:rPr>
              <a:t>Domáca úloha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258816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1. Vypočítaj hodnotu:</a:t>
            </a:r>
          </a:p>
          <a:p>
            <a:pPr marL="0" indent="0">
              <a:buNone/>
            </a:pPr>
            <a:r>
              <a:rPr lang="sk-SK" dirty="0" smtClean="0"/>
              <a:t>42% z 300 =</a:t>
            </a:r>
          </a:p>
          <a:p>
            <a:pPr marL="0" indent="0">
              <a:buNone/>
            </a:pPr>
            <a:r>
              <a:rPr lang="sk-SK" dirty="0" smtClean="0"/>
              <a:t>25% z 40 =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2. Vypočítaj základ:</a:t>
            </a:r>
          </a:p>
          <a:p>
            <a:pPr marL="0" indent="0">
              <a:buNone/>
            </a:pPr>
            <a:r>
              <a:rPr lang="sk-SK" dirty="0" smtClean="0"/>
              <a:t>12% z akého čísla je 24?</a:t>
            </a:r>
          </a:p>
          <a:p>
            <a:pPr marL="0" indent="0">
              <a:buNone/>
            </a:pPr>
            <a:r>
              <a:rPr lang="sk-SK" dirty="0" smtClean="0"/>
              <a:t>15% z akého základu je 45?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3. Vypočítaj počet %</a:t>
            </a:r>
          </a:p>
          <a:p>
            <a:pPr marL="0" indent="0">
              <a:buNone/>
            </a:pPr>
            <a:r>
              <a:rPr lang="sk-SK" b="1" dirty="0" smtClean="0"/>
              <a:t>Koľko % je 14€ z 700€?</a:t>
            </a:r>
          </a:p>
          <a:p>
            <a:pPr marL="0" indent="0">
              <a:buNone/>
            </a:pPr>
            <a:r>
              <a:rPr lang="sk-SK" b="1" dirty="0" smtClean="0"/>
              <a:t>Koľko % je 3m z 30</a:t>
            </a:r>
            <a:r>
              <a:rPr lang="sk-SK" b="1" dirty="0"/>
              <a:t>m</a:t>
            </a:r>
            <a:r>
              <a:rPr lang="sk-SK" b="1" dirty="0" smtClean="0"/>
              <a:t>?</a:t>
            </a:r>
          </a:p>
          <a:p>
            <a:pPr marL="0" indent="0">
              <a:buNone/>
            </a:pPr>
            <a:r>
              <a:rPr lang="sk-SK" b="1" dirty="0" smtClean="0"/>
              <a:t>Koľko % je 80 z 400€?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0241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482874"/>
              </p:ext>
            </p:extLst>
          </p:nvPr>
        </p:nvGraphicFramePr>
        <p:xfrm>
          <a:off x="545571" y="404664"/>
          <a:ext cx="1782198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a" r:id="rId3" imgW="939800" imgH="2095500" progId="Equation.3">
                  <p:embed/>
                </p:oleObj>
              </mc:Choice>
              <mc:Fallback>
                <p:oleObj name="Rovnica" r:id="rId3" imgW="939800" imgH="2095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571" y="404664"/>
                        <a:ext cx="1782198" cy="3960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395536" y="4005064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Peter si našetril 40€. Kúpil si knihu za 2/5 tejto sumy a čokoládu za 2/20 tejto sumy. Koľko stála kniha, koľko čokoláda a koľko € Petrovi ostalo ?</a:t>
            </a:r>
            <a:endParaRPr lang="sk-SK" sz="2800" dirty="0"/>
          </a:p>
        </p:txBody>
      </p:sp>
      <p:sp>
        <p:nvSpPr>
          <p:cNvPr id="7" name="BlokTextu 6"/>
          <p:cNvSpPr txBox="1"/>
          <p:nvPr/>
        </p:nvSpPr>
        <p:spPr>
          <a:xfrm>
            <a:off x="1403648" y="5390059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u="sng" dirty="0" smtClean="0">
                <a:solidFill>
                  <a:srgbClr val="FF0000"/>
                </a:solidFill>
              </a:rPr>
              <a:t>Riešenie</a:t>
            </a:r>
            <a:r>
              <a:rPr lang="sk-SK" sz="2400" b="1" i="1" u="sng" dirty="0" smtClean="0">
                <a:solidFill>
                  <a:srgbClr val="00B050"/>
                </a:solidFill>
              </a:rPr>
              <a:t>: </a:t>
            </a:r>
            <a:r>
              <a:rPr lang="sk-SK" sz="2400" b="1" dirty="0" smtClean="0">
                <a:solidFill>
                  <a:srgbClr val="00B050"/>
                </a:solidFill>
              </a:rPr>
              <a:t>kniha....40:5.2 = 16 €</a:t>
            </a:r>
          </a:p>
          <a:p>
            <a:r>
              <a:rPr lang="sk-SK" sz="2400" b="1" dirty="0"/>
              <a:t>	 </a:t>
            </a:r>
            <a:r>
              <a:rPr lang="sk-SK" sz="2400" b="1" dirty="0" smtClean="0"/>
              <a:t>   </a:t>
            </a:r>
            <a:r>
              <a:rPr lang="sk-SK" sz="2400" b="1" dirty="0" smtClean="0">
                <a:solidFill>
                  <a:srgbClr val="002060"/>
                </a:solidFill>
              </a:rPr>
              <a:t>čokoláda.....40:20.2 = 4 €</a:t>
            </a:r>
          </a:p>
          <a:p>
            <a:r>
              <a:rPr lang="sk-SK" sz="2400" b="1" dirty="0"/>
              <a:t>	</a:t>
            </a:r>
            <a:r>
              <a:rPr lang="sk-SK" sz="2400" b="1" dirty="0" smtClean="0"/>
              <a:t>    ostalo mu.....40 - ( 16+4) = 20 €</a:t>
            </a:r>
            <a:endParaRPr lang="sk-SK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7144"/>
            <a:ext cx="5544616" cy="325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ál 7"/>
          <p:cNvSpPr/>
          <p:nvPr/>
        </p:nvSpPr>
        <p:spPr>
          <a:xfrm>
            <a:off x="5004048" y="417144"/>
            <a:ext cx="756084" cy="851615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3131840" y="1268758"/>
            <a:ext cx="524792" cy="642963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7308304" y="2043565"/>
            <a:ext cx="756084" cy="851615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3656632" y="2924944"/>
            <a:ext cx="699344" cy="744712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690" y="248152"/>
            <a:ext cx="1759260" cy="135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D60093"/>
                </a:solidFill>
              </a:rPr>
              <a:t>Správne priraď k percentám zlomky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r>
              <a:rPr lang="sk-SK" sz="4000" b="1" dirty="0">
                <a:solidFill>
                  <a:srgbClr val="0070C0"/>
                </a:solidFill>
              </a:rPr>
              <a:t>5</a:t>
            </a:r>
            <a:r>
              <a:rPr lang="sk-SK" sz="4000" b="1" dirty="0" smtClean="0">
                <a:solidFill>
                  <a:srgbClr val="0070C0"/>
                </a:solidFill>
              </a:rPr>
              <a:t>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1%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10%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25%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30%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50%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	75%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99" y="2420888"/>
            <a:ext cx="9437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09" y="1539188"/>
            <a:ext cx="904891" cy="10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72" y="1007930"/>
            <a:ext cx="951676" cy="10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11" y="4106489"/>
            <a:ext cx="645577" cy="109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07320"/>
            <a:ext cx="792088" cy="124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734989"/>
            <a:ext cx="728150" cy="11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824977" cy="1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files.biba74.webnode.sk/system_preview_small_200006923-794957a435-public/36_1_5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4"/>
            <a:ext cx="1152128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099" y="5202753"/>
            <a:ext cx="817349" cy="81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404279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u="sng" dirty="0" smtClean="0">
                <a:solidFill>
                  <a:srgbClr val="D60093"/>
                </a:solidFill>
              </a:rPr>
              <a:t>Vypočítaj hodnotu: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1% z 450 = 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3% z 120 = 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6% z 70 € =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002060"/>
                </a:solidFill>
              </a:rPr>
              <a:t>1</a:t>
            </a:r>
            <a:r>
              <a:rPr lang="sk-SK" sz="3600" b="1" dirty="0" smtClean="0">
                <a:solidFill>
                  <a:srgbClr val="002060"/>
                </a:solidFill>
              </a:rPr>
              <a:t>0% z 50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25% z 28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50% z  36=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75 % z 20 € =</a:t>
            </a:r>
          </a:p>
          <a:p>
            <a:pPr marL="0" indent="0">
              <a:buNone/>
            </a:pP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167844" y="831549"/>
            <a:ext cx="4752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0070C0"/>
                </a:solidFill>
              </a:rPr>
              <a:t>4</a:t>
            </a:r>
            <a:r>
              <a:rPr lang="sk-SK" sz="4400" b="1" dirty="0" smtClean="0">
                <a:solidFill>
                  <a:srgbClr val="0070C0"/>
                </a:solidFill>
              </a:rPr>
              <a:t>50:100 = 4,5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120:100=1,2.3=3,6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70:100=0,7.6 = 4,2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50 :10= 5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28 : 4 = 7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36 : 2 = 18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20 :4.3 = 15</a:t>
            </a:r>
            <a:endParaRPr lang="sk-SK" sz="4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05505"/>
            <a:ext cx="12961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429000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4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D60093"/>
                </a:solidFill>
              </a:rPr>
              <a:t>Výpočet základu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u="sng" dirty="0" smtClean="0"/>
              <a:t>20 % z akého čísla je 40 ?</a:t>
            </a:r>
          </a:p>
          <a:p>
            <a:pPr marL="0" indent="0">
              <a:buNone/>
            </a:pPr>
            <a:endParaRPr lang="sk-SK" b="1" u="sng" dirty="0" smtClean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dirty="0" smtClean="0"/>
              <a:t>20%............40</a:t>
            </a:r>
          </a:p>
          <a:p>
            <a:pPr marL="0" indent="0">
              <a:buNone/>
            </a:pPr>
            <a:r>
              <a:rPr lang="sk-SK" dirty="0" smtClean="0"/>
              <a:t>1% .............</a:t>
            </a:r>
            <a:r>
              <a:rPr lang="sk-SK" b="1" dirty="0" smtClean="0"/>
              <a:t>40 : 20 </a:t>
            </a:r>
            <a:r>
              <a:rPr lang="sk-SK" dirty="0" smtClean="0"/>
              <a:t>= 2</a:t>
            </a:r>
          </a:p>
          <a:p>
            <a:pPr marL="0" indent="0">
              <a:buNone/>
            </a:pPr>
            <a:r>
              <a:rPr lang="sk-SK" dirty="0" smtClean="0"/>
              <a:t>100% .........</a:t>
            </a:r>
            <a:r>
              <a:rPr lang="sk-SK" b="1" dirty="0" smtClean="0">
                <a:solidFill>
                  <a:srgbClr val="002060"/>
                </a:solidFill>
              </a:rPr>
              <a:t>100 . 2 </a:t>
            </a:r>
            <a:r>
              <a:rPr lang="sk-SK" dirty="0" smtClean="0"/>
              <a:t>= </a:t>
            </a:r>
            <a:r>
              <a:rPr lang="sk-SK" b="1" dirty="0" smtClean="0">
                <a:solidFill>
                  <a:srgbClr val="D60093"/>
                </a:solidFill>
              </a:rPr>
              <a:t>200</a:t>
            </a:r>
          </a:p>
          <a:p>
            <a:pPr marL="0" indent="0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</a:t>
            </a:r>
            <a:r>
              <a:rPr lang="sk-SK" b="1" dirty="0" smtClean="0">
                <a:solidFill>
                  <a:srgbClr val="D60093"/>
                </a:solidFill>
              </a:rPr>
              <a:t>Základ je 200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  <a:endParaRPr lang="sk-SK" dirty="0"/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40 : 20 . 100 = 200</a:t>
            </a:r>
            <a:endParaRPr lang="sk-SK" b="1" dirty="0">
              <a:solidFill>
                <a:srgbClr val="D6009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28003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ovná spojovacia šípka 5"/>
          <p:cNvCxnSpPr/>
          <p:nvPr/>
        </p:nvCxnSpPr>
        <p:spPr>
          <a:xfrm flipH="1" flipV="1">
            <a:off x="6495429" y="1988840"/>
            <a:ext cx="576064" cy="1253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7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základu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/>
              <a:t>7</a:t>
            </a:r>
            <a:r>
              <a:rPr lang="sk-SK" b="1" u="sng" dirty="0" smtClean="0"/>
              <a:t>% z akého základu je 3,5?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/>
              <a:t>7</a:t>
            </a:r>
            <a:r>
              <a:rPr lang="sk-SK" i="1" dirty="0" smtClean="0"/>
              <a:t>%................3,5</a:t>
            </a:r>
          </a:p>
          <a:p>
            <a:pPr marL="0" indent="0">
              <a:buNone/>
            </a:pPr>
            <a:r>
              <a:rPr lang="sk-SK" i="1" dirty="0" smtClean="0"/>
              <a:t>1%................</a:t>
            </a:r>
            <a:r>
              <a:rPr lang="sk-SK" b="1" i="1" dirty="0" smtClean="0"/>
              <a:t>3,5 : 7 = 0,5</a:t>
            </a:r>
          </a:p>
          <a:p>
            <a:pPr marL="0" indent="0">
              <a:buNone/>
            </a:pPr>
            <a:r>
              <a:rPr lang="sk-SK" b="1" i="1" dirty="0" smtClean="0"/>
              <a:t>100%............100 . 0,5 </a:t>
            </a:r>
            <a:r>
              <a:rPr lang="sk-SK" i="1" dirty="0" smtClean="0"/>
              <a:t>= </a:t>
            </a:r>
            <a:r>
              <a:rPr lang="sk-SK" b="1" i="1" dirty="0" smtClean="0">
                <a:solidFill>
                  <a:srgbClr val="D60093"/>
                </a:solidFill>
              </a:rPr>
              <a:t>50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		Základ je 50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3,5 : 7 . 100 = 50</a:t>
            </a:r>
            <a:endParaRPr lang="sk-SK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základu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/>
              <a:t>9</a:t>
            </a:r>
            <a:r>
              <a:rPr lang="sk-SK" b="1" u="sng" dirty="0" smtClean="0"/>
              <a:t>% z akého základu je 36?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/>
              <a:t>9</a:t>
            </a:r>
            <a:r>
              <a:rPr lang="sk-SK" i="1" dirty="0" smtClean="0"/>
              <a:t>%................36</a:t>
            </a:r>
          </a:p>
          <a:p>
            <a:pPr marL="0" indent="0">
              <a:buNone/>
            </a:pPr>
            <a:r>
              <a:rPr lang="sk-SK" i="1" dirty="0" smtClean="0"/>
              <a:t>1%................</a:t>
            </a:r>
            <a:r>
              <a:rPr lang="sk-SK" b="1" i="1" dirty="0" smtClean="0"/>
              <a:t>36 : 9 = 4</a:t>
            </a:r>
          </a:p>
          <a:p>
            <a:pPr marL="0" indent="0">
              <a:buNone/>
            </a:pPr>
            <a:r>
              <a:rPr lang="sk-SK" b="1" i="1" dirty="0" smtClean="0"/>
              <a:t>100%............100 . 4 </a:t>
            </a:r>
            <a:r>
              <a:rPr lang="sk-SK" i="1" dirty="0" smtClean="0"/>
              <a:t>= </a:t>
            </a:r>
            <a:r>
              <a:rPr lang="sk-SK" b="1" i="1" dirty="0">
                <a:solidFill>
                  <a:srgbClr val="D60093"/>
                </a:solidFill>
              </a:rPr>
              <a:t>4</a:t>
            </a:r>
            <a:r>
              <a:rPr lang="sk-SK" b="1" i="1" dirty="0" smtClean="0">
                <a:solidFill>
                  <a:srgbClr val="D60093"/>
                </a:solidFill>
              </a:rPr>
              <a:t>00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		Základ je 400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36 : 9 . 100 = 400</a:t>
            </a:r>
            <a:endParaRPr lang="sk-SK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</a:t>
            </a:r>
            <a:r>
              <a:rPr lang="sk-SK" b="1" dirty="0" smtClean="0">
                <a:solidFill>
                  <a:srgbClr val="D60093"/>
                </a:solidFill>
              </a:rPr>
              <a:t>počtu percent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762872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900" b="1" u="sng" dirty="0" smtClean="0">
                <a:solidFill>
                  <a:srgbClr val="D60093"/>
                </a:solidFill>
              </a:rPr>
              <a:t>Koľko </a:t>
            </a:r>
            <a:r>
              <a:rPr lang="sk-SK" sz="3900" b="1" u="sng" dirty="0" smtClean="0"/>
              <a:t>% je 35€ z 500€?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sz="3600" b="1" i="1" dirty="0" smtClean="0"/>
              <a:t>100%............500€</a:t>
            </a:r>
            <a:endParaRPr lang="sk-SK" sz="3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600" i="1" dirty="0" smtClean="0"/>
              <a:t> 1%................</a:t>
            </a:r>
            <a:r>
              <a:rPr lang="sk-SK" sz="3600" b="1" i="1" dirty="0" smtClean="0"/>
              <a:t>500:100=5€</a:t>
            </a:r>
          </a:p>
          <a:p>
            <a:pPr marL="0" indent="0">
              <a:buNone/>
            </a:pPr>
            <a:r>
              <a:rPr lang="sk-SK" sz="3600" b="1" i="1" dirty="0" smtClean="0"/>
              <a:t> </a:t>
            </a:r>
            <a:r>
              <a:rPr lang="sk-SK" sz="3600" b="1" i="1" dirty="0"/>
              <a:t> </a:t>
            </a:r>
            <a:r>
              <a:rPr lang="sk-SK" sz="3600" b="1" i="1" dirty="0" smtClean="0"/>
              <a:t>x %..........35 : 5 = 7 %</a:t>
            </a:r>
          </a:p>
          <a:p>
            <a:pPr marL="0" indent="0">
              <a:buNone/>
            </a:pPr>
            <a:endParaRPr lang="sk-SK" sz="3600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</a:t>
            </a:r>
            <a:r>
              <a:rPr lang="sk-SK" sz="3600" b="1" i="1" dirty="0" smtClean="0"/>
              <a:t>35€ z 500€ </a:t>
            </a:r>
            <a:r>
              <a:rPr lang="sk-SK" sz="3600" b="1" i="1" dirty="0" smtClean="0">
                <a:solidFill>
                  <a:srgbClr val="D60093"/>
                </a:solidFill>
              </a:rPr>
              <a:t>je 7%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5963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35 : (500 : 100) = 7%</a:t>
            </a:r>
            <a:endParaRPr lang="sk-SK" b="1" dirty="0">
              <a:solidFill>
                <a:srgbClr val="D6009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89381"/>
            <a:ext cx="3456385" cy="83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8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</a:t>
            </a:r>
            <a:r>
              <a:rPr lang="sk-SK" b="1" dirty="0" smtClean="0">
                <a:solidFill>
                  <a:srgbClr val="D60093"/>
                </a:solidFill>
              </a:rPr>
              <a:t>počtu percent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762872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900" b="1" u="sng" dirty="0" smtClean="0">
                <a:solidFill>
                  <a:srgbClr val="D60093"/>
                </a:solidFill>
              </a:rPr>
              <a:t>Koľko % </a:t>
            </a:r>
            <a:r>
              <a:rPr lang="sk-SK" sz="3900" b="1" u="sng" dirty="0" smtClean="0"/>
              <a:t>je 36€ z 400€?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sz="3600" b="1" i="1" dirty="0" smtClean="0"/>
              <a:t>100%............400€</a:t>
            </a:r>
            <a:endParaRPr lang="sk-SK" sz="3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600" i="1" dirty="0" smtClean="0"/>
              <a:t> 1%................</a:t>
            </a:r>
            <a:r>
              <a:rPr lang="sk-SK" sz="3600" b="1" i="1" dirty="0" smtClean="0">
                <a:solidFill>
                  <a:srgbClr val="D60093"/>
                </a:solidFill>
              </a:rPr>
              <a:t>400:100</a:t>
            </a:r>
            <a:r>
              <a:rPr lang="sk-SK" sz="3600" b="1" i="1" dirty="0" smtClean="0"/>
              <a:t>=4€</a:t>
            </a:r>
          </a:p>
          <a:p>
            <a:pPr marL="0" indent="0">
              <a:buNone/>
            </a:pPr>
            <a:r>
              <a:rPr lang="sk-SK" sz="3600" b="1" i="1" dirty="0" smtClean="0"/>
              <a:t> </a:t>
            </a:r>
            <a:r>
              <a:rPr lang="sk-SK" sz="3600" b="1" i="1" dirty="0"/>
              <a:t> </a:t>
            </a:r>
            <a:r>
              <a:rPr lang="sk-SK" sz="3600" b="1" i="1" dirty="0" smtClean="0"/>
              <a:t>x %..........</a:t>
            </a:r>
            <a:r>
              <a:rPr lang="sk-SK" sz="3600" b="1" i="1" dirty="0" smtClean="0">
                <a:solidFill>
                  <a:srgbClr val="D60093"/>
                </a:solidFill>
              </a:rPr>
              <a:t>36 : 4 </a:t>
            </a:r>
            <a:r>
              <a:rPr lang="sk-SK" sz="3600" b="1" i="1" dirty="0" smtClean="0"/>
              <a:t>= </a:t>
            </a:r>
            <a:r>
              <a:rPr lang="sk-SK" sz="3600" b="1" i="1" dirty="0" smtClean="0">
                <a:solidFill>
                  <a:srgbClr val="D60093"/>
                </a:solidFill>
              </a:rPr>
              <a:t>9 %</a:t>
            </a:r>
          </a:p>
          <a:p>
            <a:pPr marL="0" indent="0">
              <a:buNone/>
            </a:pPr>
            <a:endParaRPr lang="sk-SK" sz="3600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</a:t>
            </a:r>
            <a:r>
              <a:rPr lang="sk-SK" sz="3600" b="1" i="1" dirty="0" smtClean="0"/>
              <a:t>36€ z 400€ </a:t>
            </a:r>
            <a:r>
              <a:rPr lang="sk-SK" sz="3600" b="1" i="1" dirty="0" smtClean="0">
                <a:solidFill>
                  <a:srgbClr val="D60093"/>
                </a:solidFill>
              </a:rPr>
              <a:t>je 9%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5963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36 : (400 : 100) = </a:t>
            </a:r>
            <a:r>
              <a:rPr lang="sk-SK" b="1" dirty="0">
                <a:solidFill>
                  <a:srgbClr val="D60093"/>
                </a:solidFill>
              </a:rPr>
              <a:t>9</a:t>
            </a:r>
            <a:r>
              <a:rPr lang="sk-SK" b="1" dirty="0" smtClean="0">
                <a:solidFill>
                  <a:srgbClr val="D60093"/>
                </a:solidFill>
              </a:rPr>
              <a:t>%</a:t>
            </a:r>
            <a:endParaRPr lang="sk-SK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533</Words>
  <Application>Microsoft Office PowerPoint</Application>
  <PresentationFormat>Prezentácia na obrazovke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4" baseType="lpstr">
      <vt:lpstr>Motív Office</vt:lpstr>
      <vt:lpstr>Rovnica</vt:lpstr>
      <vt:lpstr>Percentá – počet percent</vt:lpstr>
      <vt:lpstr>Prezentácia programu PowerPoint</vt:lpstr>
      <vt:lpstr>Správne priraď k percentám zlomky</vt:lpstr>
      <vt:lpstr>Prezentácia programu PowerPoint</vt:lpstr>
      <vt:lpstr>Výpočet základu</vt:lpstr>
      <vt:lpstr>Výpočet základu</vt:lpstr>
      <vt:lpstr>Výpočet základu</vt:lpstr>
      <vt:lpstr>Výpočet počtu percent</vt:lpstr>
      <vt:lpstr>Výpočet počtu percent</vt:lpstr>
      <vt:lpstr>Výpočet počtu percent</vt:lpstr>
      <vt:lpstr>Samostatná práca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– počet percent</dc:title>
  <dc:creator>VI.C</dc:creator>
  <cp:lastModifiedBy>VI.C</cp:lastModifiedBy>
  <cp:revision>11</cp:revision>
  <dcterms:created xsi:type="dcterms:W3CDTF">2012-12-10T18:57:00Z</dcterms:created>
  <dcterms:modified xsi:type="dcterms:W3CDTF">2012-12-11T18:54:32Z</dcterms:modified>
</cp:coreProperties>
</file>