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44F4791-63FF-406E-B557-65A02E589A21}" type="datetimeFigureOut">
              <a:rPr lang="sk-SK" smtClean="0"/>
              <a:t>15. 1. 2013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C22B76-ADDC-4BDB-9113-732530BBA58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PERCENTÁ – slovné </a:t>
            </a:r>
            <a:r>
              <a:rPr lang="sk-SK" dirty="0" smtClean="0"/>
              <a:t>úlohy 3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9817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sk-SK" sz="1800" dirty="0" smtClean="0"/>
              <a:t>Mgr. Z. Burzová</a:t>
            </a:r>
            <a:endParaRPr lang="sk-SK" sz="1800" dirty="0"/>
          </a:p>
        </p:txBody>
      </p:sp>
      <p:pic>
        <p:nvPicPr>
          <p:cNvPr id="1026" name="Picture 2" descr="http://www.sirmi.ic.cz/smajl/20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53136"/>
            <a:ext cx="1803549" cy="101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zs3sp.sk/domain/b6/files/obrazky/matika-an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2376264" cy="277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3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90066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K zlomkom priraď správny počet percent</a:t>
            </a:r>
            <a:endParaRPr lang="sk-SK" sz="32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93" y="4936870"/>
            <a:ext cx="9437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55650"/>
            <a:ext cx="904891" cy="102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71" y="3338467"/>
            <a:ext cx="951676" cy="104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34" y="1828680"/>
            <a:ext cx="645577" cy="109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822" y="1828680"/>
            <a:ext cx="792088" cy="1249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043" y="3288802"/>
            <a:ext cx="728150" cy="114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78" y="4782502"/>
            <a:ext cx="824977" cy="121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files.biba74.webnode.sk/system_preview_small_200006923-794957a435-public/36_1_55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72814"/>
            <a:ext cx="1152128" cy="115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80" y="4751126"/>
            <a:ext cx="632713" cy="122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715011" y="2056491"/>
            <a:ext cx="1712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/>
              <a:t>= </a:t>
            </a:r>
            <a:r>
              <a:rPr lang="sk-SK" sz="3200" b="1" dirty="0" smtClean="0"/>
              <a:t>25</a:t>
            </a:r>
            <a:r>
              <a:rPr lang="sk-SK" sz="3200" b="1" dirty="0"/>
              <a:t>%</a:t>
            </a:r>
            <a:endParaRPr lang="sk-SK" sz="3200" b="1" dirty="0"/>
          </a:p>
        </p:txBody>
      </p:sp>
      <p:sp>
        <p:nvSpPr>
          <p:cNvPr id="3" name="Obdĺžnik 2"/>
          <p:cNvSpPr/>
          <p:nvPr/>
        </p:nvSpPr>
        <p:spPr>
          <a:xfrm>
            <a:off x="4012635" y="2191774"/>
            <a:ext cx="1311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= </a:t>
            </a:r>
            <a:r>
              <a:rPr lang="sk-SK" sz="2800" b="1" dirty="0" smtClean="0"/>
              <a:t>50%</a:t>
            </a:r>
            <a:endParaRPr lang="sk-SK" sz="2800" b="1" dirty="0"/>
          </a:p>
        </p:txBody>
      </p:sp>
      <p:sp>
        <p:nvSpPr>
          <p:cNvPr id="5" name="Obdĺžnik 4"/>
          <p:cNvSpPr/>
          <p:nvPr/>
        </p:nvSpPr>
        <p:spPr>
          <a:xfrm>
            <a:off x="2013761" y="3505944"/>
            <a:ext cx="1183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dirty="0"/>
              <a:t>= 5%</a:t>
            </a:r>
            <a:endParaRPr lang="sk-SK" sz="3200" b="1" dirty="0"/>
          </a:p>
        </p:txBody>
      </p:sp>
      <p:sp>
        <p:nvSpPr>
          <p:cNvPr id="6" name="Obdĺžnik 5"/>
          <p:cNvSpPr/>
          <p:nvPr/>
        </p:nvSpPr>
        <p:spPr>
          <a:xfrm>
            <a:off x="4248075" y="3505943"/>
            <a:ext cx="1138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b="1" dirty="0"/>
              <a:t>= </a:t>
            </a:r>
            <a:r>
              <a:rPr lang="sk-SK" sz="3200" b="1" dirty="0" smtClean="0"/>
              <a:t>1%</a:t>
            </a:r>
            <a:endParaRPr lang="sk-SK" sz="3200" b="1" dirty="0"/>
          </a:p>
        </p:txBody>
      </p:sp>
      <p:sp>
        <p:nvSpPr>
          <p:cNvPr id="8" name="Obdĺžnik 7"/>
          <p:cNvSpPr/>
          <p:nvPr/>
        </p:nvSpPr>
        <p:spPr>
          <a:xfrm>
            <a:off x="6349054" y="3568745"/>
            <a:ext cx="1255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/>
              <a:t>= </a:t>
            </a:r>
            <a:r>
              <a:rPr lang="sk-SK" sz="3200" b="1" dirty="0" smtClean="0"/>
              <a:t>10%</a:t>
            </a:r>
            <a:endParaRPr lang="sk-SK" sz="3200" b="1" dirty="0"/>
          </a:p>
        </p:txBody>
      </p:sp>
      <p:sp>
        <p:nvSpPr>
          <p:cNvPr id="10" name="Obdĺžnik 9"/>
          <p:cNvSpPr/>
          <p:nvPr/>
        </p:nvSpPr>
        <p:spPr>
          <a:xfrm>
            <a:off x="2026668" y="5130811"/>
            <a:ext cx="1321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= </a:t>
            </a:r>
            <a:r>
              <a:rPr lang="sk-SK" sz="2800" b="1" dirty="0" smtClean="0"/>
              <a:t>30%</a:t>
            </a:r>
            <a:endParaRPr lang="sk-SK" sz="2800" b="1" dirty="0"/>
          </a:p>
        </p:txBody>
      </p:sp>
      <p:sp>
        <p:nvSpPr>
          <p:cNvPr id="11" name="Obdĺžnik 10"/>
          <p:cNvSpPr/>
          <p:nvPr/>
        </p:nvSpPr>
        <p:spPr>
          <a:xfrm>
            <a:off x="4317389" y="5100869"/>
            <a:ext cx="1258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= </a:t>
            </a:r>
            <a:r>
              <a:rPr lang="sk-SK" sz="2800" b="1" dirty="0" smtClean="0"/>
              <a:t>75</a:t>
            </a:r>
            <a:r>
              <a:rPr lang="sk-SK" sz="2800" b="1" dirty="0"/>
              <a:t>%</a:t>
            </a:r>
            <a:endParaRPr lang="sk-SK" sz="2800" b="1" dirty="0"/>
          </a:p>
        </p:txBody>
      </p:sp>
      <p:sp>
        <p:nvSpPr>
          <p:cNvPr id="12" name="Obdĺžnik 11"/>
          <p:cNvSpPr/>
          <p:nvPr/>
        </p:nvSpPr>
        <p:spPr>
          <a:xfrm>
            <a:off x="6336193" y="5130811"/>
            <a:ext cx="1321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/>
              <a:t>= </a:t>
            </a:r>
            <a:r>
              <a:rPr lang="sk-SK" sz="2800" b="1" dirty="0" smtClean="0"/>
              <a:t>20%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8180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3962553"/>
              </p:ext>
            </p:extLst>
          </p:nvPr>
        </p:nvGraphicFramePr>
        <p:xfrm>
          <a:off x="1187625" y="1052736"/>
          <a:ext cx="7560839" cy="739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349"/>
                <a:gridCol w="687349"/>
                <a:gridCol w="687349"/>
                <a:gridCol w="687349"/>
                <a:gridCol w="687349"/>
                <a:gridCol w="687349"/>
                <a:gridCol w="687349"/>
                <a:gridCol w="687349"/>
                <a:gridCol w="687349"/>
                <a:gridCol w="687349"/>
                <a:gridCol w="68734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U</a:t>
                      </a:r>
                      <a:endParaRPr lang="sk-SK" dirty="0"/>
                    </a:p>
                  </a:txBody>
                  <a:tcPr/>
                </a:tc>
              </a:tr>
              <a:tr h="373732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1500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770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obsah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087554"/>
              </p:ext>
            </p:extLst>
          </p:nvPr>
        </p:nvGraphicFramePr>
        <p:xfrm>
          <a:off x="2441199" y="2027469"/>
          <a:ext cx="5819517" cy="80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613"/>
                <a:gridCol w="646613"/>
                <a:gridCol w="646613"/>
                <a:gridCol w="646613"/>
                <a:gridCol w="646613"/>
                <a:gridCol w="714247"/>
                <a:gridCol w="578979"/>
                <a:gridCol w="646613"/>
                <a:gridCol w="646613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M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1500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120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467544" y="2852936"/>
            <a:ext cx="48834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30% z akého základu je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450?   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Ť=1500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28% z akého základu je </a:t>
            </a:r>
            <a:r>
              <a:rPr lang="sk-SK" b="1" dirty="0" smtClean="0">
                <a:solidFill>
                  <a:srgbClr val="FF0000"/>
                </a:solidFill>
              </a:rPr>
              <a:t>182?     </a:t>
            </a:r>
            <a:r>
              <a:rPr lang="sk-SK" b="1" dirty="0" smtClean="0">
                <a:solidFill>
                  <a:srgbClr val="FF0000"/>
                </a:solidFill>
              </a:rPr>
              <a:t>A=650</a:t>
            </a:r>
          </a:p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Koľko % je 165 z 825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?     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Á=20</a:t>
            </a:r>
            <a:endParaRPr lang="sk-SK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k-SK" b="1" dirty="0" smtClean="0">
                <a:solidFill>
                  <a:srgbClr val="FF0000"/>
                </a:solidFill>
              </a:rPr>
              <a:t>Koľko % je 31,8 zo 60  </a:t>
            </a:r>
            <a:r>
              <a:rPr lang="sk-SK" b="1" dirty="0" smtClean="0">
                <a:solidFill>
                  <a:srgbClr val="FF0000"/>
                </a:solidFill>
              </a:rPr>
              <a:t>     </a:t>
            </a:r>
            <a:r>
              <a:rPr lang="sk-SK" b="1" dirty="0" smtClean="0">
                <a:solidFill>
                  <a:srgbClr val="FF0000"/>
                </a:solidFill>
              </a:rPr>
              <a:t>E=50</a:t>
            </a:r>
          </a:p>
          <a:p>
            <a:r>
              <a:rPr lang="sk-SK" b="1" dirty="0" smtClean="0"/>
              <a:t>Vypočítaj 35 </a:t>
            </a:r>
            <a:r>
              <a:rPr lang="sk-SK" b="1" dirty="0" smtClean="0"/>
              <a:t>% z 80 =  </a:t>
            </a:r>
            <a:r>
              <a:rPr lang="sk-SK" b="1" dirty="0" smtClean="0"/>
              <a:t>      </a:t>
            </a:r>
            <a:r>
              <a:rPr lang="sk-SK" b="1" dirty="0" smtClean="0"/>
              <a:t>O=28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Vypočítaj 150 </a:t>
            </a:r>
            <a:r>
              <a:rPr lang="sk-SK" b="1" dirty="0" smtClean="0">
                <a:solidFill>
                  <a:srgbClr val="FF0000"/>
                </a:solidFill>
              </a:rPr>
              <a:t>% z 24 =       N=36</a:t>
            </a:r>
          </a:p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Koľko semien z 1000vyklíčilo, ak 23% nevyklíčilo?    U=770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Koľko eur ušetril Karol, ak 7% z jeho úspor je 21 €?     Y=300</a:t>
            </a:r>
          </a:p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Adam si na našetril už 72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€,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čo je 60% ceny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 nového fotoaparátu.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Koľko € stojí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nová fotoaparát?   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M=120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724128" y="3068960"/>
            <a:ext cx="3024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Žiaci vysadili v školskej záhrade 56 kríkov ríbezlí. Z nich sa neujalo 75%. Koľko je to kríkov?   S=42</a:t>
            </a:r>
          </a:p>
          <a:p>
            <a:endParaRPr lang="sk-SK" dirty="0" smtClean="0"/>
          </a:p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Zo 160 stromov bolo 72 ihličnatých. Koľko stromov bolo ihličnatých?    B=45</a:t>
            </a:r>
            <a:endParaRPr lang="sk-SK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79512" y="548680"/>
            <a:ext cx="5171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KONTROLA DOMÁCEJ ÚLOHY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0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r>
              <a:rPr lang="sk-SK" sz="2800" b="1" dirty="0" smtClean="0"/>
              <a:t>1. V </a:t>
            </a:r>
            <a:r>
              <a:rPr lang="sk-SK" sz="2800" b="1" dirty="0"/>
              <a:t>kine bolo 560 ľudí. 35% z nich malo okuliare. Z toho počtu 25% tvorili ženy. Koľko mužov v kine malo okuliare?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k-SK" i="1" u="sng" dirty="0" smtClean="0">
                <a:latin typeface="Times New Roman" pitchFamily="18" charset="0"/>
                <a:cs typeface="Times New Roman" pitchFamily="18" charset="0"/>
              </a:rPr>
              <a:t>Riešenie: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Malo okuliare.....35% z 560 ľudí = 5,6.35=196 ľudí</a:t>
            </a:r>
          </a:p>
          <a:p>
            <a:pPr marL="0" indent="0">
              <a:buNone/>
            </a:pPr>
            <a:endParaRPr lang="sk-SK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Ženy s okuliar.....25% z 196 ľudí = 196 : 4 =49 žien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Muži s okuliarmi.......196 – 49 = 147</a:t>
            </a:r>
          </a:p>
          <a:p>
            <a:pPr marL="0" indent="0">
              <a:buNone/>
            </a:pPr>
            <a:endParaRPr lang="sk-SK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 kine malo 147 mužov okuliare.</a:t>
            </a:r>
            <a:endParaRPr lang="sk-SK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539552" y="1772816"/>
            <a:ext cx="8064896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16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2. Práčka </a:t>
            </a:r>
            <a:r>
              <a:rPr lang="sk-SK" sz="2800" b="1" dirty="0"/>
              <a:t>zlacnela o 43,5 €, čo je 15% starej ceny. Aká je nová cena práčky?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/>
          <a:lstStyle/>
          <a:p>
            <a:pPr marL="531813" lvl="2" indent="-80963">
              <a:buNone/>
              <a:tabLst>
                <a:tab pos="450850" algn="l"/>
              </a:tabLst>
            </a:pPr>
            <a:r>
              <a:rPr lang="sk-SK" i="1" u="sng" dirty="0" smtClean="0"/>
              <a:t>Riešenie: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15%.........43,5€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1%...........43,5 : 15 =2,9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100%.......2,9 . 100 =290€</a:t>
            </a:r>
          </a:p>
          <a:p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Práčka zlacnela.....o 43,5€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Nová cena.......290 – 43,5 = 246,5€</a:t>
            </a: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539552" y="1772816"/>
            <a:ext cx="8064896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2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Autofit/>
          </a:bodyPr>
          <a:lstStyle/>
          <a:p>
            <a:r>
              <a:rPr lang="sk-SK" sz="2800" b="1" dirty="0" smtClean="0"/>
              <a:t>3. Na </a:t>
            </a:r>
            <a:r>
              <a:rPr lang="sk-SK" sz="2800" b="1" dirty="0"/>
              <a:t>prijímacie pohovory sa prihlásilo 2600 žiakov, čo bolo 130% plánovaného počtu. Koľko prihlášok bolo plánovaných?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/>
          <a:lstStyle/>
          <a:p>
            <a:r>
              <a:rPr lang="sk-SK" b="1" i="1" u="sng" dirty="0" smtClean="0">
                <a:latin typeface="Times New Roman" pitchFamily="18" charset="0"/>
                <a:cs typeface="Times New Roman" pitchFamily="18" charset="0"/>
              </a:rPr>
              <a:t>Riešenie: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130%..........2600 žiakov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1%............2600 : 130 = 20 ž.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100%.......100 . 20 = 2000 žiakov bolo plánovaných</a:t>
            </a:r>
          </a:p>
          <a:p>
            <a:pPr marL="109728" indent="0">
              <a:buNone/>
            </a:pPr>
            <a:endParaRPr lang="sk-SK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Plánovaných bolo 2000 prihlášok.</a:t>
            </a:r>
            <a:endParaRPr lang="sk-SK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539552" y="2132856"/>
            <a:ext cx="8064896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58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b="1" dirty="0" smtClean="0"/>
              <a:t>4. Cena </a:t>
            </a:r>
            <a:r>
              <a:rPr lang="sk-SK" sz="2800" b="1" dirty="0"/>
              <a:t>elektrickej rúry bola znížená o 40% na 300 €. O koľko eur znížili cenu rúry?</a:t>
            </a:r>
            <a:br>
              <a:rPr lang="sk-SK" sz="2800" b="1" dirty="0"/>
            </a:b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u="sng" dirty="0" smtClean="0"/>
              <a:t>Riešenie: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60% ........300 €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1%...........300 : 60 = 5 €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100%.....100 . 5 = 500 € bola pôvodná cena rúry</a:t>
            </a:r>
          </a:p>
          <a:p>
            <a:endParaRPr lang="sk-SK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Cenu znížili o ...... 500 – 300 = 200 €</a:t>
            </a:r>
          </a:p>
          <a:p>
            <a:endParaRPr lang="sk-SK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Cenu rúry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nížili o 200 €.</a:t>
            </a:r>
            <a:endParaRPr lang="sk-SK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539552" y="1988840"/>
            <a:ext cx="8064896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33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>
            <a:noAutofit/>
          </a:bodyPr>
          <a:lstStyle/>
          <a:p>
            <a:r>
              <a:rPr lang="sk-SK" sz="2800" b="1" dirty="0" smtClean="0">
                <a:solidFill>
                  <a:schemeClr val="bg2">
                    <a:lumMod val="50000"/>
                  </a:schemeClr>
                </a:solidFill>
              </a:rPr>
              <a:t>5. Umývačka </a:t>
            </a:r>
            <a:r>
              <a:rPr lang="sk-SK" sz="2800" b="1" dirty="0">
                <a:solidFill>
                  <a:schemeClr val="bg2">
                    <a:lumMod val="50000"/>
                  </a:schemeClr>
                </a:solidFill>
              </a:rPr>
              <a:t>riadu stojí po zlacnení 270 €. Koľko eur stála pred zlacnením, ak nová cena je 90% pôvodnej ceny?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/>
          <a:lstStyle/>
          <a:p>
            <a:r>
              <a:rPr lang="sk-SK" i="1" u="sng" dirty="0" smtClean="0"/>
              <a:t>Riešenie: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90%..........270 €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1%...........270 : 90 = 3 €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100% ...........100 . 3 = 300 € - pôvodná cena</a:t>
            </a:r>
          </a:p>
          <a:p>
            <a:endParaRPr lang="sk-SK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Umývačka stála pôvodne pred zlacnením </a:t>
            </a:r>
          </a:p>
          <a:p>
            <a:pPr marL="109728" indent="0">
              <a:buNone/>
            </a:pPr>
            <a:r>
              <a:rPr lang="sk-SK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300 €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539552" y="2060848"/>
            <a:ext cx="8064896" cy="0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68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 smtClean="0"/>
              <a:t>S.P. pre bystré hlavičky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5546" y="1098322"/>
            <a:ext cx="8229600" cy="5184576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Mirko </a:t>
            </a:r>
            <a:r>
              <a:rPr lang="sk-SK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 chcel kúpiť počítačovú hru. 40% z ceny mu dali rodičia, zvyšných 27 € si doplatil sám. Koľko eur stála hra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24078" indent="-514350">
              <a:buAutoNum type="arabicPeriod"/>
            </a:pPr>
            <a:endParaRPr lang="sk-SK" dirty="0" smtClean="0"/>
          </a:p>
          <a:p>
            <a:pPr marL="624078" indent="-514350">
              <a:buAutoNum type="arabicPeriod"/>
            </a:pPr>
            <a:r>
              <a:rPr lang="sk-SK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Peter prečítal 78 strán knihy, čo je 65%. Koľko strán ešte neprečítal</a:t>
            </a: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24078" indent="-514350">
              <a:buAutoNum type="arabicPeriod"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DÚ -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Pracovník odpracoval 42 hodín, čím splnil 60% svojej práce. Koľko hodín musí ešte odpracovať, aby prácu splnil na 110%?</a:t>
            </a:r>
            <a:endParaRPr lang="sk-SK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7092280" y="1916832"/>
            <a:ext cx="1550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45 €</a:t>
            </a:r>
            <a:endParaRPr lang="sk-SK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036195" y="3429000"/>
            <a:ext cx="2960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42 NEPREčíTAL</a:t>
            </a:r>
            <a:endParaRPr lang="sk-SK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1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dustriál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324</TotalTime>
  <Words>599</Words>
  <Application>Microsoft Office PowerPoint</Application>
  <PresentationFormat>Prezentácia na obrazovke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Industriálne</vt:lpstr>
      <vt:lpstr>PERCENTÁ – slovné úlohy 3</vt:lpstr>
      <vt:lpstr>K zlomkom priraď správny počet percent</vt:lpstr>
      <vt:lpstr>Prezentácia programu PowerPoint</vt:lpstr>
      <vt:lpstr>1. V kine bolo 560 ľudí. 35% z nich malo okuliare. Z toho počtu 25% tvorili ženy. Koľko mužov v kine malo okuliare?</vt:lpstr>
      <vt:lpstr>2. Práčka zlacnela o 43,5 €, čo je 15% starej ceny. Aká je nová cena práčky?</vt:lpstr>
      <vt:lpstr>3. Na prijímacie pohovory sa prihlásilo 2600 žiakov, čo bolo 130% plánovaného počtu. Koľko prihlášok bolo plánovaných?</vt:lpstr>
      <vt:lpstr>4. Cena elektrickej rúry bola znížená o 40% na 300 €. O koľko eur znížili cenu rúry? </vt:lpstr>
      <vt:lpstr>5. Umývačka riadu stojí po zlacnení 270 €. Koľko eur stála pred zlacnením, ak nová cena je 90% pôvodnej ceny?</vt:lpstr>
      <vt:lpstr>S.P. pre bystré hlavičky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 – slovn</dc:title>
  <dc:creator>VI.C</dc:creator>
  <cp:lastModifiedBy>VI.C</cp:lastModifiedBy>
  <cp:revision>20</cp:revision>
  <dcterms:created xsi:type="dcterms:W3CDTF">2013-01-14T13:56:58Z</dcterms:created>
  <dcterms:modified xsi:type="dcterms:W3CDTF">2013-01-15T19:19:16Z</dcterms:modified>
</cp:coreProperties>
</file>