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7033"/>
    <a:srgbClr val="B3FFD5"/>
    <a:srgbClr val="00FFCC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 varScale="1">
        <p:scale>
          <a:sx n="65" d="100"/>
          <a:sy n="65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9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DF05-C044-4E61-A92D-7A97F44B7C94}" type="datetimeFigureOut">
              <a:rPr lang="sk-SK" smtClean="0"/>
              <a:pPr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5D1AB-85EA-4AB0-97E6-49A0295C7A4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8800" b="1" i="1" dirty="0" smtClean="0">
                <a:latin typeface="Ravie" pitchFamily="82" charset="0"/>
              </a:rPr>
              <a:t>Percentá</a:t>
            </a:r>
            <a:endParaRPr lang="sk-SK" sz="8800" b="1" i="1" dirty="0">
              <a:latin typeface="Ravie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i="1" dirty="0" err="1" smtClean="0">
                <a:solidFill>
                  <a:schemeClr val="tx1"/>
                </a:solidFill>
              </a:rPr>
              <a:t>Hoosová</a:t>
            </a:r>
            <a:r>
              <a:rPr lang="sk-SK" b="1" i="1" dirty="0" smtClean="0">
                <a:solidFill>
                  <a:schemeClr val="tx1"/>
                </a:solidFill>
              </a:rPr>
              <a:t> Lucia </a:t>
            </a:r>
          </a:p>
          <a:p>
            <a:r>
              <a:rPr lang="sk-SK" b="1" i="1" dirty="0" smtClean="0">
                <a:solidFill>
                  <a:schemeClr val="tx1"/>
                </a:solidFill>
              </a:rPr>
              <a:t>7.A</a:t>
            </a:r>
            <a:endParaRPr lang="sk-SK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C000"/>
                </a:solidFill>
                <a:latin typeface="Franklin Gothic Heavy" pitchFamily="34" charset="0"/>
              </a:rPr>
              <a:t>14 % z akého základu je 70 ?</a:t>
            </a:r>
            <a:endParaRPr lang="sk-SK" b="1" dirty="0">
              <a:solidFill>
                <a:srgbClr val="FFC000"/>
              </a:solidFill>
              <a:latin typeface="Franklin Gothic Heavy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</a:t>
            </a:r>
            <a:r>
              <a:rPr lang="sk-SK" sz="4000" i="1" dirty="0" smtClean="0">
                <a:solidFill>
                  <a:schemeClr val="tx2">
                    <a:lumMod val="75000"/>
                  </a:schemeClr>
                </a:solidFill>
              </a:rPr>
              <a:t>14 % ...........70 </a:t>
            </a:r>
          </a:p>
          <a:p>
            <a:pPr>
              <a:buNone/>
            </a:pPr>
            <a:r>
              <a:rPr lang="sk-SK" sz="4000" i="1" dirty="0" smtClean="0">
                <a:solidFill>
                  <a:schemeClr val="tx2">
                    <a:lumMod val="75000"/>
                  </a:schemeClr>
                </a:solidFill>
              </a:rPr>
              <a:t>   1%...........70 : 14 = 5</a:t>
            </a:r>
          </a:p>
          <a:p>
            <a:pPr>
              <a:buNone/>
            </a:pPr>
            <a:r>
              <a:rPr lang="sk-SK" sz="4000" i="1" dirty="0" smtClean="0">
                <a:solidFill>
                  <a:schemeClr val="tx2">
                    <a:lumMod val="75000"/>
                  </a:schemeClr>
                </a:solidFill>
              </a:rPr>
              <a:t>   100% .........100 x 5 = 500</a:t>
            </a:r>
          </a:p>
          <a:p>
            <a:pPr>
              <a:buNone/>
            </a:pPr>
            <a:endParaRPr lang="sk-SK" sz="4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sz="4000" i="1" dirty="0" smtClean="0">
                <a:solidFill>
                  <a:schemeClr val="tx2">
                    <a:lumMod val="75000"/>
                  </a:schemeClr>
                </a:solidFill>
              </a:rPr>
              <a:t>    Základ je 500.</a:t>
            </a:r>
            <a:endParaRPr lang="sk-SK" sz="40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sk-SK" sz="4000" dirty="0" smtClean="0">
                <a:solidFill>
                  <a:srgbClr val="FFFFFF"/>
                </a:solidFill>
              </a:rPr>
              <a:t>Koľko zaplatíme za 18 eurovú knihu ,ktorá v novom roku zlacnela o 50 % ?</a:t>
            </a:r>
            <a:endParaRPr lang="sk-SK" sz="4000" dirty="0">
              <a:solidFill>
                <a:srgbClr val="FFFFF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2348880"/>
            <a:ext cx="8784976" cy="377728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  <a:r>
              <a:rPr lang="sk-SK" b="1" i="1" dirty="0" smtClean="0">
                <a:solidFill>
                  <a:srgbClr val="FF0066"/>
                </a:solidFill>
              </a:rPr>
              <a:t>zľava .......50 % z 18 eur = </a:t>
            </a:r>
            <a:r>
              <a:rPr lang="sk-SK" b="1" i="1" dirty="0" smtClean="0">
                <a:solidFill>
                  <a:srgbClr val="FF0066"/>
                </a:solidFill>
              </a:rPr>
              <a:t>1/2 z </a:t>
            </a:r>
            <a:r>
              <a:rPr lang="sk-SK" b="1" i="1" dirty="0" smtClean="0">
                <a:solidFill>
                  <a:srgbClr val="FF0066"/>
                </a:solidFill>
              </a:rPr>
              <a:t>18 eur = 18 : 2 = 9</a:t>
            </a:r>
          </a:p>
          <a:p>
            <a:pPr>
              <a:buNone/>
            </a:pPr>
            <a:r>
              <a:rPr lang="sk-SK" b="1" i="1" dirty="0" smtClean="0">
                <a:solidFill>
                  <a:srgbClr val="FF0066"/>
                </a:solidFill>
              </a:rPr>
              <a:t>   </a:t>
            </a:r>
            <a:r>
              <a:rPr lang="sk-SK" sz="4000" b="1" i="1" dirty="0" smtClean="0">
                <a:solidFill>
                  <a:srgbClr val="FF0066"/>
                </a:solidFill>
              </a:rPr>
              <a:t>18 eur  -  9 eur = </a:t>
            </a:r>
            <a:r>
              <a:rPr lang="sk-SK" sz="4000" b="1" i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eur </a:t>
            </a:r>
          </a:p>
          <a:p>
            <a:pPr>
              <a:buNone/>
            </a:pPr>
            <a:r>
              <a:rPr lang="sk-SK" sz="4000" b="1" i="1" dirty="0" smtClean="0">
                <a:solidFill>
                  <a:srgbClr val="FF0066"/>
                </a:solidFill>
              </a:rPr>
              <a:t>   Po novoročnom zlacnení knihu zaplatíme za 9 eur.</a:t>
            </a:r>
            <a:endParaRPr lang="sk-SK" sz="4000" b="1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solidFill>
                  <a:srgbClr val="92D050"/>
                </a:solidFill>
                <a:latin typeface="Gill Sans Ultra Bold Condensed" pitchFamily="34" charset="0"/>
              </a:rPr>
              <a:t>Nájdi votrelca :</a:t>
            </a:r>
            <a:endParaRPr lang="sk-SK" sz="5400" dirty="0">
              <a:solidFill>
                <a:srgbClr val="92D050"/>
              </a:solidFill>
              <a:latin typeface="Gill Sans Ultra Bold Condense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932040" cy="5445224"/>
          </a:xfrm>
        </p:spPr>
        <p:txBody>
          <a:bodyPr>
            <a:normAutofit/>
          </a:bodyPr>
          <a:lstStyle/>
          <a:p>
            <a:pPr>
              <a:buNone/>
            </a:pPr>
            <a:endParaRPr lang="sk-SK" b="1" dirty="0" smtClean="0">
              <a:latin typeface="Baskerville Old Face" pitchFamily="18" charset="0"/>
              <a:cs typeface="Andalus" pitchFamily="2" charset="-78"/>
            </a:endParaRPr>
          </a:p>
          <a:p>
            <a:pPr>
              <a:buNone/>
            </a:pPr>
            <a:r>
              <a:rPr lang="sk-SK" sz="3200" b="1" dirty="0" smtClean="0">
                <a:latin typeface="Baskerville Old Face" pitchFamily="18" charset="0"/>
                <a:cs typeface="Andalus" pitchFamily="2" charset="-78"/>
              </a:rPr>
              <a:t>50 % z 320 =</a:t>
            </a:r>
          </a:p>
          <a:p>
            <a:pPr>
              <a:buNone/>
            </a:pPr>
            <a:r>
              <a:rPr lang="sk-SK" sz="3200" b="1" dirty="0" smtClean="0">
                <a:latin typeface="Baskerville Old Face" pitchFamily="18" charset="0"/>
                <a:cs typeface="Andalus" pitchFamily="2" charset="-78"/>
              </a:rPr>
              <a:t>X% je 16 eur z 800? =</a:t>
            </a:r>
          </a:p>
          <a:p>
            <a:pPr>
              <a:buNone/>
            </a:pPr>
            <a:r>
              <a:rPr lang="sk-SK" sz="3200" b="1" dirty="0" smtClean="0">
                <a:latin typeface="Baskerville Old Face" pitchFamily="18" charset="0"/>
                <a:cs typeface="Andalus" pitchFamily="2" charset="-78"/>
              </a:rPr>
              <a:t>25 % z 124 =</a:t>
            </a:r>
          </a:p>
          <a:p>
            <a:pPr>
              <a:buNone/>
            </a:pPr>
            <a:r>
              <a:rPr lang="sk-SK" sz="3200" b="1" dirty="0" smtClean="0">
                <a:latin typeface="Baskerville Old Face" pitchFamily="18" charset="0"/>
                <a:cs typeface="Andalus" pitchFamily="2" charset="-78"/>
              </a:rPr>
              <a:t>75 % z 16 =</a:t>
            </a:r>
          </a:p>
          <a:p>
            <a:pPr>
              <a:buNone/>
            </a:pPr>
            <a:r>
              <a:rPr lang="sk-SK" sz="3200" b="1" dirty="0" smtClean="0">
                <a:latin typeface="Baskerville Old Face" pitchFamily="18" charset="0"/>
                <a:cs typeface="Andalus" pitchFamily="2" charset="-78"/>
              </a:rPr>
              <a:t>X% je 2m zo 40m ? =</a:t>
            </a:r>
          </a:p>
          <a:p>
            <a:pPr>
              <a:buNone/>
            </a:pPr>
            <a:r>
              <a:rPr lang="sk-SK" sz="3200" b="1" dirty="0" smtClean="0">
                <a:latin typeface="Baskerville Old Face" pitchFamily="18" charset="0"/>
                <a:cs typeface="Andalus" pitchFamily="2" charset="-78"/>
              </a:rPr>
              <a:t>X% je 35 eur z 500? =</a:t>
            </a:r>
          </a:p>
          <a:p>
            <a:pPr>
              <a:buNone/>
            </a:pPr>
            <a:r>
              <a:rPr lang="sk-SK" sz="3200" b="1" dirty="0" smtClean="0">
                <a:latin typeface="Baskerville Old Face" pitchFamily="18" charset="0"/>
                <a:cs typeface="Andalus" pitchFamily="2" charset="-78"/>
              </a:rPr>
              <a:t>        </a:t>
            </a:r>
          </a:p>
          <a:p>
            <a:pPr>
              <a:buNone/>
            </a:pPr>
            <a:r>
              <a:rPr lang="sk-SK" sz="3200" b="1" dirty="0" smtClean="0">
                <a:latin typeface="Baskerville Old Face" pitchFamily="18" charset="0"/>
                <a:cs typeface="Andalus" pitchFamily="2" charset="-78"/>
              </a:rPr>
              <a:t>       </a:t>
            </a:r>
            <a:r>
              <a:rPr lang="sk-SK" sz="3600" b="1" dirty="0" smtClean="0">
                <a:solidFill>
                  <a:srgbClr val="00B050"/>
                </a:solidFill>
                <a:latin typeface="Gill Sans Ultra Bold Condensed" pitchFamily="34" charset="0"/>
                <a:cs typeface="Andalus" pitchFamily="2" charset="-78"/>
              </a:rPr>
              <a:t>Votrelec je číslo 20.</a:t>
            </a:r>
            <a:endParaRPr lang="sk-SK" sz="3600" b="1" dirty="0">
              <a:solidFill>
                <a:srgbClr val="00B050"/>
              </a:solidFill>
              <a:latin typeface="Gill Sans Ultra Bold Condensed" pitchFamily="34" charset="0"/>
              <a:cs typeface="Andalus" pitchFamily="2" charset="-78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364088" y="1772816"/>
            <a:ext cx="3779912" cy="5085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5                                  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                               2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             31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                 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                       7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    20 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                             160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             12</a:t>
            </a:r>
          </a:p>
          <a:p>
            <a:pPr>
              <a:buNone/>
            </a:pPr>
            <a:r>
              <a:rPr lang="sk-SK" sz="3600" b="1" dirty="0" smtClean="0">
                <a:solidFill>
                  <a:srgbClr val="C00000"/>
                </a:solidFill>
              </a:rPr>
              <a:t>                                 </a:t>
            </a:r>
            <a:endParaRPr lang="sk-SK" sz="3600" b="1" dirty="0">
              <a:solidFill>
                <a:srgbClr val="C0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707904" y="1844824"/>
            <a:ext cx="12241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i="1" dirty="0" smtClean="0"/>
              <a:t>160 </a:t>
            </a:r>
          </a:p>
          <a:p>
            <a:r>
              <a:rPr lang="sk-SK" sz="3600" b="1" i="1" dirty="0" smtClean="0"/>
              <a:t>2%</a:t>
            </a:r>
          </a:p>
          <a:p>
            <a:r>
              <a:rPr lang="sk-SK" sz="3600" b="1" i="1" dirty="0" smtClean="0"/>
              <a:t>31</a:t>
            </a:r>
          </a:p>
          <a:p>
            <a:endParaRPr lang="sk-SK" sz="800" b="1" i="1" dirty="0" smtClean="0"/>
          </a:p>
          <a:p>
            <a:r>
              <a:rPr lang="sk-SK" sz="3600" b="1" i="1" dirty="0" smtClean="0"/>
              <a:t>12</a:t>
            </a:r>
          </a:p>
          <a:p>
            <a:r>
              <a:rPr lang="sk-SK" sz="3600" b="1" i="1" dirty="0" smtClean="0"/>
              <a:t>5%</a:t>
            </a:r>
          </a:p>
          <a:p>
            <a:endParaRPr lang="sk-SK" sz="800" b="1" i="1" dirty="0" smtClean="0"/>
          </a:p>
          <a:p>
            <a:r>
              <a:rPr lang="sk-SK" sz="3600" b="1" i="1" dirty="0" smtClean="0"/>
              <a:t>7%</a:t>
            </a:r>
            <a:endParaRPr lang="sk-SK" sz="36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  <a:latin typeface="Gill Sans Ultra Bold" pitchFamily="34" charset="-18"/>
              </a:rPr>
              <a:t>Vypočítaj :</a:t>
            </a:r>
            <a:endParaRPr lang="sk-SK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  <a:r>
              <a:rPr lang="sk-SK" sz="4000" b="1" i="1" dirty="0" smtClean="0">
                <a:solidFill>
                  <a:srgbClr val="007033"/>
                </a:solidFill>
              </a:rPr>
              <a:t>37 % z 400 =</a:t>
            </a:r>
          </a:p>
          <a:p>
            <a:pPr>
              <a:buNone/>
            </a:pPr>
            <a:r>
              <a:rPr lang="sk-SK" sz="4000" b="1" i="1" dirty="0" smtClean="0">
                <a:solidFill>
                  <a:srgbClr val="007033"/>
                </a:solidFill>
              </a:rPr>
              <a:t>93 % z 800 =</a:t>
            </a:r>
          </a:p>
          <a:p>
            <a:pPr>
              <a:buNone/>
            </a:pPr>
            <a:r>
              <a:rPr lang="sk-SK" sz="4000" b="1" i="1" dirty="0" smtClean="0">
                <a:solidFill>
                  <a:srgbClr val="007033"/>
                </a:solidFill>
              </a:rPr>
              <a:t>75 % z 80 =</a:t>
            </a:r>
          </a:p>
          <a:p>
            <a:pPr>
              <a:buNone/>
            </a:pPr>
            <a:r>
              <a:rPr lang="sk-SK" sz="4000" b="1" i="1" dirty="0" smtClean="0">
                <a:solidFill>
                  <a:srgbClr val="007033"/>
                </a:solidFill>
              </a:rPr>
              <a:t>30 % z 75 =</a:t>
            </a:r>
          </a:p>
          <a:p>
            <a:pPr>
              <a:buNone/>
            </a:pPr>
            <a:r>
              <a:rPr lang="sk-SK" sz="4000" b="1" i="1" dirty="0" smtClean="0">
                <a:solidFill>
                  <a:srgbClr val="007033"/>
                </a:solidFill>
              </a:rPr>
              <a:t>45 % z 200 =</a:t>
            </a:r>
          </a:p>
          <a:p>
            <a:pPr>
              <a:buNone/>
            </a:pPr>
            <a:r>
              <a:rPr lang="sk-SK" sz="4000" b="1" i="1" dirty="0" smtClean="0">
                <a:solidFill>
                  <a:srgbClr val="007033"/>
                </a:solidFill>
              </a:rPr>
              <a:t>80 % z 120 =</a:t>
            </a:r>
            <a:endParaRPr lang="sk-SK" sz="4000" b="1" i="1" dirty="0">
              <a:solidFill>
                <a:srgbClr val="007033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419872" y="1700808"/>
            <a:ext cx="381642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i="1" dirty="0" smtClean="0">
                <a:solidFill>
                  <a:srgbClr val="007033"/>
                </a:solidFill>
              </a:rPr>
              <a:t>4 x 37 = 148</a:t>
            </a:r>
          </a:p>
          <a:p>
            <a:endParaRPr lang="sk-SK" sz="1050" b="1" i="1" dirty="0" smtClean="0">
              <a:solidFill>
                <a:srgbClr val="007033"/>
              </a:solidFill>
            </a:endParaRPr>
          </a:p>
          <a:p>
            <a:r>
              <a:rPr lang="sk-SK" sz="3200" b="1" i="1" dirty="0" smtClean="0">
                <a:solidFill>
                  <a:srgbClr val="007033"/>
                </a:solidFill>
              </a:rPr>
              <a:t>93 x 8 = 744</a:t>
            </a:r>
          </a:p>
          <a:p>
            <a:endParaRPr lang="sk-SK" sz="800" b="1" i="1" dirty="0" smtClean="0">
              <a:solidFill>
                <a:srgbClr val="007033"/>
              </a:solidFill>
            </a:endParaRPr>
          </a:p>
          <a:p>
            <a:r>
              <a:rPr lang="sk-SK" sz="3200" b="1" i="1" dirty="0" smtClean="0">
                <a:solidFill>
                  <a:srgbClr val="007033"/>
                </a:solidFill>
              </a:rPr>
              <a:t>3 z 80 = 20 x 3 = 60</a:t>
            </a:r>
          </a:p>
          <a:p>
            <a:r>
              <a:rPr lang="sk-SK" sz="3200" b="1" i="1" dirty="0" smtClean="0">
                <a:solidFill>
                  <a:srgbClr val="007033"/>
                </a:solidFill>
              </a:rPr>
              <a:t>4</a:t>
            </a:r>
          </a:p>
          <a:p>
            <a:r>
              <a:rPr lang="sk-SK" sz="3200" b="1" i="1" dirty="0" smtClean="0">
                <a:solidFill>
                  <a:srgbClr val="007033"/>
                </a:solidFill>
              </a:rPr>
              <a:t>0,75 x 30 = 22,5</a:t>
            </a:r>
          </a:p>
          <a:p>
            <a:endParaRPr lang="sk-SK" sz="1000" b="1" i="1" dirty="0" smtClean="0">
              <a:solidFill>
                <a:srgbClr val="007033"/>
              </a:solidFill>
            </a:endParaRPr>
          </a:p>
          <a:p>
            <a:r>
              <a:rPr lang="sk-SK" sz="3200" b="1" i="1" dirty="0" smtClean="0">
                <a:solidFill>
                  <a:srgbClr val="007033"/>
                </a:solidFill>
              </a:rPr>
              <a:t>2 x 45 = 90</a:t>
            </a:r>
          </a:p>
          <a:p>
            <a:endParaRPr lang="sk-SK" sz="1100" b="1" i="1" dirty="0" smtClean="0">
              <a:solidFill>
                <a:srgbClr val="007033"/>
              </a:solidFill>
            </a:endParaRPr>
          </a:p>
          <a:p>
            <a:r>
              <a:rPr lang="sk-SK" sz="3200" b="1" i="1" dirty="0" smtClean="0">
                <a:solidFill>
                  <a:srgbClr val="007033"/>
                </a:solidFill>
              </a:rPr>
              <a:t>1,2 x 80 = 96</a:t>
            </a:r>
            <a:endParaRPr lang="sk-SK" sz="3200" b="1" i="1" dirty="0">
              <a:solidFill>
                <a:srgbClr val="007033"/>
              </a:solidFill>
            </a:endParaRPr>
          </a:p>
        </p:txBody>
      </p:sp>
      <p:cxnSp>
        <p:nvCxnSpPr>
          <p:cNvPr id="10" name="Rovná spojnica 9"/>
          <p:cNvCxnSpPr/>
          <p:nvPr/>
        </p:nvCxnSpPr>
        <p:spPr>
          <a:xfrm>
            <a:off x="3419872" y="350100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Colonna MT" pitchFamily="82" charset="0"/>
              </a:rPr>
              <a:t>To je všetko .....</a:t>
            </a:r>
            <a:endParaRPr lang="sk-SK" b="1" dirty="0">
              <a:solidFill>
                <a:schemeClr val="bg1"/>
              </a:solidFill>
              <a:latin typeface="Colonna MT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  <a:r>
              <a:rPr lang="sk-SK" sz="6000" dirty="0" smtClean="0">
                <a:solidFill>
                  <a:srgbClr val="C00000"/>
                </a:solidFill>
              </a:rPr>
              <a:t>Ďakujem za pozornosť  </a:t>
            </a:r>
            <a:r>
              <a:rPr lang="sk-SK" sz="60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sk-SK" sz="6000" dirty="0" smtClean="0">
                <a:solidFill>
                  <a:srgbClr val="C00000"/>
                </a:solidFill>
                <a:sym typeface="Wingdings" pitchFamily="2" charset="2"/>
              </a:rPr>
              <a:t>             </a:t>
            </a:r>
            <a:endParaRPr lang="sk-SK" sz="6000" dirty="0">
              <a:solidFill>
                <a:srgbClr val="C00000"/>
              </a:solidFill>
            </a:endParaRPr>
          </a:p>
        </p:txBody>
      </p:sp>
      <p:pic>
        <p:nvPicPr>
          <p:cNvPr id="4" name="Obrázok 3" descr="c8692ddd96_3872895_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924944"/>
            <a:ext cx="3491298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sk-SK" sz="5400" b="1" dirty="0" smtClean="0">
                <a:solidFill>
                  <a:srgbClr val="92D050"/>
                </a:solidFill>
              </a:rPr>
              <a:t>Vypočítaj hodnotu  1 %</a:t>
            </a:r>
            <a:endParaRPr lang="sk-SK" sz="54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600" b="1" dirty="0" smtClean="0"/>
              <a:t>1 % zo 100 =</a:t>
            </a:r>
          </a:p>
          <a:p>
            <a:pPr>
              <a:buNone/>
            </a:pPr>
            <a:r>
              <a:rPr lang="sk-SK" sz="3600" b="1" dirty="0" smtClean="0"/>
              <a:t>1 % zo 60 =</a:t>
            </a:r>
          </a:p>
          <a:p>
            <a:pPr>
              <a:buNone/>
            </a:pPr>
            <a:r>
              <a:rPr lang="sk-SK" sz="3600" b="1" dirty="0" smtClean="0"/>
              <a:t>1 % zo 230 =</a:t>
            </a:r>
          </a:p>
          <a:p>
            <a:pPr>
              <a:buNone/>
            </a:pPr>
            <a:r>
              <a:rPr lang="sk-SK" sz="3600" b="1" dirty="0" smtClean="0"/>
              <a:t>1 % zo 800 =</a:t>
            </a:r>
          </a:p>
          <a:p>
            <a:pPr>
              <a:buNone/>
            </a:pPr>
            <a:r>
              <a:rPr lang="sk-SK" sz="3600" b="1" dirty="0" smtClean="0"/>
              <a:t>1 % zo 45 =</a:t>
            </a:r>
          </a:p>
          <a:p>
            <a:pPr>
              <a:buNone/>
            </a:pPr>
            <a:r>
              <a:rPr lang="sk-SK" sz="3600" b="1" dirty="0" smtClean="0"/>
              <a:t>1 % zo 177 =</a:t>
            </a:r>
            <a:endParaRPr lang="sk-SK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556792"/>
            <a:ext cx="4104456" cy="5058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5" name="BlokTextu 4"/>
          <p:cNvSpPr txBox="1"/>
          <p:nvPr/>
        </p:nvSpPr>
        <p:spPr>
          <a:xfrm>
            <a:off x="3071802" y="17859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071802" y="1643050"/>
            <a:ext cx="107157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1</a:t>
            </a:r>
          </a:p>
          <a:p>
            <a:r>
              <a:rPr lang="sk-SK" sz="3600" b="1" dirty="0" smtClean="0"/>
              <a:t>0,6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2,3</a:t>
            </a:r>
          </a:p>
          <a:p>
            <a:endParaRPr lang="sk-SK" sz="900" b="1" dirty="0" smtClean="0"/>
          </a:p>
          <a:p>
            <a:r>
              <a:rPr lang="sk-SK" sz="3600" b="1" dirty="0" smtClean="0"/>
              <a:t>8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0,45</a:t>
            </a:r>
          </a:p>
          <a:p>
            <a:endParaRPr lang="sk-SK" sz="1200" b="1" dirty="0" smtClean="0"/>
          </a:p>
          <a:p>
            <a:r>
              <a:rPr lang="sk-SK" sz="3600" b="1" dirty="0" smtClean="0"/>
              <a:t>1,77</a:t>
            </a:r>
            <a:endParaRPr lang="sk-SK" sz="3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5400" b="1" dirty="0" smtClean="0">
                <a:solidFill>
                  <a:srgbClr val="92D050"/>
                </a:solidFill>
              </a:rPr>
              <a:t>Vypočítaj hodnotu 10 %</a:t>
            </a:r>
            <a:endParaRPr lang="sk-SK" sz="54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3600" b="1" dirty="0" smtClean="0"/>
              <a:t> 10 % z 25 =</a:t>
            </a:r>
          </a:p>
          <a:p>
            <a:pPr>
              <a:buNone/>
            </a:pPr>
            <a:r>
              <a:rPr lang="sk-SK" sz="3600" b="1" dirty="0" smtClean="0"/>
              <a:t> 10 % z 110 =</a:t>
            </a:r>
          </a:p>
          <a:p>
            <a:pPr>
              <a:buNone/>
            </a:pPr>
            <a:r>
              <a:rPr lang="sk-SK" sz="3600" b="1" dirty="0" smtClean="0"/>
              <a:t> 10 % z 50 =</a:t>
            </a:r>
          </a:p>
          <a:p>
            <a:pPr>
              <a:buNone/>
            </a:pPr>
            <a:r>
              <a:rPr lang="sk-SK" sz="3600" b="1" dirty="0" smtClean="0"/>
              <a:t> 10 % z 448 =</a:t>
            </a:r>
          </a:p>
          <a:p>
            <a:pPr>
              <a:buNone/>
            </a:pPr>
            <a:r>
              <a:rPr lang="sk-SK" sz="3600" b="1" dirty="0" smtClean="0"/>
              <a:t> 10 % z 3 =</a:t>
            </a:r>
            <a:endParaRPr lang="sk-SK" sz="3600" b="1" dirty="0"/>
          </a:p>
          <a:p>
            <a:pPr>
              <a:buNone/>
            </a:pPr>
            <a:r>
              <a:rPr lang="sk-SK" sz="3600" b="1" dirty="0" smtClean="0"/>
              <a:t> 10 % z  600 =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4392488" cy="497583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BlokTextu 5"/>
          <p:cNvSpPr txBox="1"/>
          <p:nvPr/>
        </p:nvSpPr>
        <p:spPr>
          <a:xfrm>
            <a:off x="3214678" y="1643050"/>
            <a:ext cx="1000132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2,5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11</a:t>
            </a:r>
          </a:p>
          <a:p>
            <a:r>
              <a:rPr lang="sk-SK" sz="3600" b="1" dirty="0" smtClean="0"/>
              <a:t>50</a:t>
            </a:r>
          </a:p>
          <a:p>
            <a:endParaRPr lang="sk-SK" sz="900" b="1" dirty="0" smtClean="0"/>
          </a:p>
          <a:p>
            <a:r>
              <a:rPr lang="sk-SK" sz="3600" b="1" dirty="0" smtClean="0"/>
              <a:t>44,8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0,3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60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k-SK" sz="5400" b="1" dirty="0" smtClean="0">
                <a:solidFill>
                  <a:srgbClr val="92D050"/>
                </a:solidFill>
              </a:rPr>
              <a:t>Vypočítaj hodnotu    20 %</a:t>
            </a:r>
            <a:endParaRPr lang="sk-SK" sz="54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536" y="1772816"/>
            <a:ext cx="42484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600" b="1" dirty="0" smtClean="0"/>
              <a:t>20 % z 75 =</a:t>
            </a:r>
          </a:p>
          <a:p>
            <a:pPr>
              <a:buNone/>
            </a:pPr>
            <a:r>
              <a:rPr lang="sk-SK" sz="3600" b="1" dirty="0" smtClean="0"/>
              <a:t>20 % z 300 =</a:t>
            </a:r>
          </a:p>
          <a:p>
            <a:pPr>
              <a:buNone/>
            </a:pPr>
            <a:r>
              <a:rPr lang="sk-SK" sz="3600" b="1" dirty="0" smtClean="0"/>
              <a:t>20 % z 25 m =</a:t>
            </a:r>
          </a:p>
          <a:p>
            <a:pPr>
              <a:buNone/>
            </a:pPr>
            <a:r>
              <a:rPr lang="sk-SK" sz="3600" b="1" dirty="0" smtClean="0"/>
              <a:t>20 % z 450 km =</a:t>
            </a:r>
          </a:p>
          <a:p>
            <a:pPr>
              <a:buNone/>
            </a:pPr>
            <a:r>
              <a:rPr lang="sk-SK" sz="3600" b="1" dirty="0" smtClean="0"/>
              <a:t>20 %  z 255 =</a:t>
            </a:r>
          </a:p>
          <a:p>
            <a:pPr>
              <a:buNone/>
            </a:pPr>
            <a:r>
              <a:rPr lang="sk-SK" sz="3600" b="1" dirty="0" smtClean="0"/>
              <a:t>20 % z 10 =</a:t>
            </a:r>
          </a:p>
          <a:p>
            <a:pPr>
              <a:buNone/>
            </a:pPr>
            <a:endParaRPr lang="sk-SK" sz="3600" b="1" dirty="0" smtClean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628800"/>
            <a:ext cx="4110130" cy="489654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5" name="BlokTextu 4"/>
          <p:cNvSpPr txBox="1"/>
          <p:nvPr/>
        </p:nvSpPr>
        <p:spPr>
          <a:xfrm>
            <a:off x="3491880" y="1772816"/>
            <a:ext cx="936104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15</a:t>
            </a:r>
          </a:p>
          <a:p>
            <a:r>
              <a:rPr lang="sk-SK" sz="4000" b="1" dirty="0" smtClean="0"/>
              <a:t>60</a:t>
            </a:r>
          </a:p>
          <a:p>
            <a:r>
              <a:rPr lang="sk-SK" sz="4000" b="1" dirty="0" smtClean="0"/>
              <a:t>5</a:t>
            </a:r>
          </a:p>
          <a:p>
            <a:endParaRPr lang="sk-SK" sz="900" b="1" dirty="0" smtClean="0"/>
          </a:p>
          <a:p>
            <a:r>
              <a:rPr lang="sk-SK" sz="4000" b="1" dirty="0" smtClean="0"/>
              <a:t>90</a:t>
            </a:r>
          </a:p>
          <a:p>
            <a:r>
              <a:rPr lang="sk-SK" sz="4000" b="1" dirty="0" smtClean="0"/>
              <a:t>51</a:t>
            </a:r>
          </a:p>
          <a:p>
            <a:r>
              <a:rPr lang="sk-SK" sz="4000" b="1" dirty="0" smtClean="0"/>
              <a:t>2</a:t>
            </a:r>
            <a:endParaRPr lang="sk-SK" sz="40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9600" b="1" dirty="0" smtClean="0">
                <a:solidFill>
                  <a:srgbClr val="92D050"/>
                </a:solidFill>
              </a:rPr>
              <a:t>25 %</a:t>
            </a:r>
            <a:endParaRPr lang="sk-SK" sz="96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600" b="1" dirty="0" smtClean="0"/>
              <a:t>25 % z 100 = </a:t>
            </a:r>
          </a:p>
          <a:p>
            <a:pPr>
              <a:buNone/>
            </a:pPr>
            <a:r>
              <a:rPr lang="sk-SK" sz="3600" b="1" dirty="0" smtClean="0"/>
              <a:t>25 % z 800 = </a:t>
            </a:r>
          </a:p>
          <a:p>
            <a:pPr>
              <a:buNone/>
            </a:pPr>
            <a:r>
              <a:rPr lang="sk-SK" sz="3600" b="1" dirty="0" smtClean="0"/>
              <a:t>25 % z 64 =</a:t>
            </a:r>
          </a:p>
          <a:p>
            <a:pPr>
              <a:buNone/>
            </a:pPr>
            <a:r>
              <a:rPr lang="sk-SK" sz="3600" b="1" dirty="0" smtClean="0"/>
              <a:t>25 % z 12 =</a:t>
            </a:r>
          </a:p>
          <a:p>
            <a:pPr>
              <a:buNone/>
            </a:pPr>
            <a:r>
              <a:rPr lang="sk-SK" sz="3600" b="1" dirty="0" smtClean="0"/>
              <a:t>25 % z 216 =</a:t>
            </a:r>
          </a:p>
          <a:p>
            <a:pPr>
              <a:buNone/>
            </a:pPr>
            <a:r>
              <a:rPr lang="sk-SK" sz="3600" b="1" dirty="0" smtClean="0"/>
              <a:t>25 % z 20 =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7232"/>
            <a:ext cx="4248472" cy="50098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BlokTextu 5"/>
          <p:cNvSpPr txBox="1"/>
          <p:nvPr/>
        </p:nvSpPr>
        <p:spPr>
          <a:xfrm>
            <a:off x="2928926" y="1785926"/>
            <a:ext cx="12858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25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200</a:t>
            </a:r>
          </a:p>
          <a:p>
            <a:r>
              <a:rPr lang="sk-SK" sz="3600" b="1" dirty="0" smtClean="0"/>
              <a:t>16</a:t>
            </a:r>
          </a:p>
          <a:p>
            <a:endParaRPr lang="sk-SK" sz="900" b="1" dirty="0" smtClean="0"/>
          </a:p>
          <a:p>
            <a:r>
              <a:rPr lang="sk-SK" sz="3600" b="1" dirty="0" smtClean="0"/>
              <a:t>3</a:t>
            </a:r>
          </a:p>
          <a:p>
            <a:endParaRPr lang="sk-SK" sz="900" b="1" dirty="0" smtClean="0"/>
          </a:p>
          <a:p>
            <a:r>
              <a:rPr lang="sk-SK" sz="3600" b="1" dirty="0" smtClean="0"/>
              <a:t>54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5</a:t>
            </a:r>
            <a:endParaRPr lang="sk-SK" sz="36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3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9600" b="1" dirty="0" smtClean="0">
                <a:solidFill>
                  <a:srgbClr val="92D050"/>
                </a:solidFill>
              </a:rPr>
              <a:t>50 %</a:t>
            </a:r>
            <a:endParaRPr lang="sk-SK" sz="96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sk-SK" sz="3600" b="1" dirty="0" smtClean="0"/>
              <a:t>50 % z 48 =</a:t>
            </a:r>
          </a:p>
          <a:p>
            <a:pPr>
              <a:buNone/>
            </a:pPr>
            <a:r>
              <a:rPr lang="sk-SK" sz="3600" b="1" dirty="0" smtClean="0"/>
              <a:t>50 % z 100 =</a:t>
            </a:r>
          </a:p>
          <a:p>
            <a:pPr>
              <a:buNone/>
            </a:pPr>
            <a:r>
              <a:rPr lang="sk-SK" sz="3600" b="1" dirty="0" smtClean="0"/>
              <a:t>50 % z 16 =</a:t>
            </a:r>
          </a:p>
          <a:p>
            <a:pPr>
              <a:buNone/>
            </a:pPr>
            <a:r>
              <a:rPr lang="sk-SK" sz="3600" b="1" dirty="0" smtClean="0"/>
              <a:t>50 % z 888 =</a:t>
            </a:r>
          </a:p>
          <a:p>
            <a:pPr>
              <a:buNone/>
            </a:pPr>
            <a:r>
              <a:rPr lang="sk-SK" sz="3600" b="1" dirty="0" smtClean="0"/>
              <a:t>50 % z 240 =</a:t>
            </a:r>
          </a:p>
          <a:p>
            <a:pPr>
              <a:buNone/>
            </a:pPr>
            <a:r>
              <a:rPr lang="sk-SK" sz="3600" b="1" dirty="0" smtClean="0"/>
              <a:t>50 % z 36 =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638606"/>
            <a:ext cx="4114491" cy="4886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5" name="BlokTextu 4"/>
          <p:cNvSpPr txBox="1"/>
          <p:nvPr/>
        </p:nvSpPr>
        <p:spPr>
          <a:xfrm>
            <a:off x="3000364" y="1714488"/>
            <a:ext cx="135732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24</a:t>
            </a:r>
          </a:p>
          <a:p>
            <a:endParaRPr lang="sk-SK" sz="900" b="1" dirty="0" smtClean="0"/>
          </a:p>
          <a:p>
            <a:r>
              <a:rPr lang="sk-SK" sz="3600" b="1" dirty="0" smtClean="0"/>
              <a:t>50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8</a:t>
            </a:r>
          </a:p>
          <a:p>
            <a:r>
              <a:rPr lang="sk-SK" sz="3600" b="1" dirty="0" smtClean="0"/>
              <a:t>444</a:t>
            </a:r>
          </a:p>
          <a:p>
            <a:endParaRPr lang="sk-SK" sz="900" b="1" dirty="0" smtClean="0"/>
          </a:p>
          <a:p>
            <a:r>
              <a:rPr lang="sk-SK" sz="3600" b="1" dirty="0" smtClean="0"/>
              <a:t>120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18</a:t>
            </a:r>
            <a:endParaRPr lang="sk-SK" sz="36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9600" b="1" dirty="0" smtClean="0">
                <a:solidFill>
                  <a:srgbClr val="92D050"/>
                </a:solidFill>
              </a:rPr>
              <a:t>75 %</a:t>
            </a:r>
            <a:endParaRPr lang="sk-SK" sz="9600" b="1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k-SK" sz="3600" b="1" dirty="0" smtClean="0"/>
              <a:t>75 % z 16 = </a:t>
            </a:r>
          </a:p>
          <a:p>
            <a:pPr>
              <a:buNone/>
            </a:pPr>
            <a:r>
              <a:rPr lang="sk-SK" sz="3600" b="1" dirty="0" smtClean="0"/>
              <a:t>75 % z 44 =</a:t>
            </a:r>
          </a:p>
          <a:p>
            <a:pPr>
              <a:buNone/>
            </a:pPr>
            <a:r>
              <a:rPr lang="sk-SK" sz="3600" b="1" dirty="0" smtClean="0"/>
              <a:t>75 % z 400 =</a:t>
            </a:r>
          </a:p>
          <a:p>
            <a:pPr>
              <a:buNone/>
            </a:pPr>
            <a:r>
              <a:rPr lang="sk-SK" sz="3600" b="1" dirty="0" smtClean="0"/>
              <a:t>75 % z 32 =</a:t>
            </a:r>
          </a:p>
          <a:p>
            <a:pPr>
              <a:buNone/>
            </a:pPr>
            <a:r>
              <a:rPr lang="sk-SK" sz="3600" b="1" dirty="0" smtClean="0"/>
              <a:t>75 % z 640 =</a:t>
            </a:r>
          </a:p>
          <a:p>
            <a:pPr>
              <a:buNone/>
            </a:pPr>
            <a:r>
              <a:rPr lang="sk-SK" sz="3600" b="1" dirty="0" smtClean="0"/>
              <a:t>75 % z  60 =</a:t>
            </a:r>
            <a:endParaRPr lang="sk-SK" b="1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5" y="1628118"/>
            <a:ext cx="4002478" cy="496923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  <p:sp>
        <p:nvSpPr>
          <p:cNvPr id="5" name="BlokTextu 4"/>
          <p:cNvSpPr txBox="1"/>
          <p:nvPr/>
        </p:nvSpPr>
        <p:spPr>
          <a:xfrm>
            <a:off x="2928926" y="1643050"/>
            <a:ext cx="164307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12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33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300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24</a:t>
            </a:r>
          </a:p>
          <a:p>
            <a:endParaRPr lang="sk-SK" sz="800" b="1" dirty="0" smtClean="0"/>
          </a:p>
          <a:p>
            <a:r>
              <a:rPr lang="sk-SK" sz="3600" b="1" dirty="0" smtClean="0"/>
              <a:t>480</a:t>
            </a:r>
          </a:p>
          <a:p>
            <a:r>
              <a:rPr lang="sk-SK" sz="3600" b="1" dirty="0" smtClean="0"/>
              <a:t>45</a:t>
            </a:r>
          </a:p>
          <a:p>
            <a:endParaRPr lang="sk-SK" sz="36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859216" cy="2075830"/>
          </a:xfrm>
        </p:spPr>
        <p:txBody>
          <a:bodyPr>
            <a:normAutofit/>
          </a:bodyPr>
          <a:lstStyle/>
          <a:p>
            <a:pPr algn="ctr"/>
            <a:r>
              <a:rPr lang="sk-SK" sz="5400" i="1" dirty="0" smtClean="0">
                <a:solidFill>
                  <a:srgbClr val="FFC000"/>
                </a:solidFill>
              </a:rPr>
              <a:t>Napíš  koľko % z obrázka je vyfarbených žltou farbou.</a:t>
            </a:r>
            <a:endParaRPr lang="sk-SK" sz="5400" i="1" dirty="0">
              <a:solidFill>
                <a:srgbClr val="FFC000"/>
              </a:solidFill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9552" y="3000372"/>
            <a:ext cx="3312368" cy="2333703"/>
          </a:xfrm>
        </p:spPr>
        <p:txBody>
          <a:bodyPr>
            <a:normAutofit/>
          </a:bodyPr>
          <a:lstStyle/>
          <a:p>
            <a:r>
              <a:rPr lang="sk-SK" sz="4400" i="1" dirty="0" smtClean="0">
                <a:solidFill>
                  <a:srgbClr val="7030A0"/>
                </a:solidFill>
                <a:latin typeface="Carbon Block" pitchFamily="2" charset="0"/>
              </a:rPr>
              <a:t>Vyfarbených je 50 %</a:t>
            </a:r>
            <a:endParaRPr lang="sk-SK" sz="4400" i="1" dirty="0">
              <a:solidFill>
                <a:srgbClr val="7030A0"/>
              </a:solidFill>
              <a:latin typeface="Carbon Block" pitchFamily="2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403958"/>
            <a:ext cx="4057321" cy="390536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Vypočítaj</a:t>
            </a:r>
            <a:endParaRPr lang="sk-SK" b="1" i="1" dirty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600" dirty="0" smtClean="0">
                <a:solidFill>
                  <a:srgbClr val="7030A0"/>
                </a:solidFill>
                <a:latin typeface="Copperplate Gothic Bold" pitchFamily="34" charset="0"/>
              </a:rPr>
              <a:t>Koľko % je 14 eur zo 700 eur ?</a:t>
            </a:r>
          </a:p>
          <a:p>
            <a:pPr>
              <a:buNone/>
            </a:pPr>
            <a:endParaRPr lang="sk-SK" sz="3600" dirty="0" smtClean="0">
              <a:solidFill>
                <a:srgbClr val="7030A0"/>
              </a:solidFill>
              <a:latin typeface="Copperplate Gothic Bold" pitchFamily="34" charset="0"/>
            </a:endParaRPr>
          </a:p>
          <a:p>
            <a:pPr>
              <a:buNone/>
            </a:pPr>
            <a:r>
              <a:rPr lang="sk-SK" sz="3600" dirty="0" smtClean="0">
                <a:solidFill>
                  <a:srgbClr val="7030A0"/>
                </a:solidFill>
                <a:latin typeface="Copperplate Gothic Bold" pitchFamily="34" charset="0"/>
              </a:rPr>
              <a:t>100% ..........700 eur</a:t>
            </a:r>
          </a:p>
          <a:p>
            <a:pPr>
              <a:buNone/>
            </a:pPr>
            <a:r>
              <a:rPr lang="sk-SK" sz="3600" dirty="0" smtClean="0">
                <a:solidFill>
                  <a:srgbClr val="7030A0"/>
                </a:solidFill>
                <a:latin typeface="Copperplate Gothic Bold" pitchFamily="34" charset="0"/>
              </a:rPr>
              <a:t>1%...........700 : 100 = 7 eur</a:t>
            </a:r>
          </a:p>
          <a:p>
            <a:pPr>
              <a:buNone/>
            </a:pPr>
            <a:r>
              <a:rPr lang="sk-SK" sz="3600" dirty="0" smtClean="0">
                <a:solidFill>
                  <a:srgbClr val="7030A0"/>
                </a:solidFill>
                <a:latin typeface="Copperplate Gothic Bold" pitchFamily="34" charset="0"/>
              </a:rPr>
              <a:t>? % ..........14 : 7 = 2 %</a:t>
            </a:r>
            <a:endParaRPr lang="sk-SK" sz="3600" dirty="0">
              <a:solidFill>
                <a:srgbClr val="7030A0"/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535</Words>
  <Application>Microsoft Office PowerPoint</Application>
  <PresentationFormat>Prezentácia na obrazovke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Percentá</vt:lpstr>
      <vt:lpstr>Vypočítaj hodnotu  1 %</vt:lpstr>
      <vt:lpstr>Vypočítaj hodnotu 10 %</vt:lpstr>
      <vt:lpstr>Vypočítaj hodnotu    20 %</vt:lpstr>
      <vt:lpstr>25 %</vt:lpstr>
      <vt:lpstr>50 %</vt:lpstr>
      <vt:lpstr>75 %</vt:lpstr>
      <vt:lpstr>Napíš  koľko % z obrázka je vyfarbených žltou farbou.</vt:lpstr>
      <vt:lpstr>Vypočítaj</vt:lpstr>
      <vt:lpstr>14 % z akého základu je 70 ?</vt:lpstr>
      <vt:lpstr>Koľko zaplatíme za 18 eurovú knihu ,ktorá v novom roku zlacnela o 50 % ?</vt:lpstr>
      <vt:lpstr>Nájdi votrelca :</vt:lpstr>
      <vt:lpstr>Vypočítaj :</vt:lpstr>
      <vt:lpstr>To je všetko .....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</dc:title>
  <dc:creator>Valued Acer Customer</dc:creator>
  <cp:lastModifiedBy>VI.C</cp:lastModifiedBy>
  <cp:revision>38</cp:revision>
  <dcterms:created xsi:type="dcterms:W3CDTF">2012-12-15T13:07:39Z</dcterms:created>
  <dcterms:modified xsi:type="dcterms:W3CDTF">2013-01-15T19:27:49Z</dcterms:modified>
</cp:coreProperties>
</file>