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2D8C13F-84CD-4439-A27D-09961367610B}" type="datetimeFigureOut">
              <a:rPr lang="sk-SK" smtClean="0"/>
              <a:t>28. 1. 2013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32010E-B15A-4A4F-BD7C-6F4DD7BD039B}" type="slidenum">
              <a:rPr lang="sk-SK" smtClean="0"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8C13F-84CD-4439-A27D-09961367610B}" type="datetimeFigureOut">
              <a:rPr lang="sk-SK" smtClean="0"/>
              <a:t>28. 1. 2013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010E-B15A-4A4F-BD7C-6F4DD7BD03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8C13F-84CD-4439-A27D-09961367610B}" type="datetimeFigureOut">
              <a:rPr lang="sk-SK" smtClean="0"/>
              <a:t>28. 1. 2013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010E-B15A-4A4F-BD7C-6F4DD7BD03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8C13F-84CD-4439-A27D-09961367610B}" type="datetimeFigureOut">
              <a:rPr lang="sk-SK" smtClean="0"/>
              <a:t>28. 1. 2013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010E-B15A-4A4F-BD7C-6F4DD7BD03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8C13F-84CD-4439-A27D-09961367610B}" type="datetimeFigureOut">
              <a:rPr lang="sk-SK" smtClean="0"/>
              <a:t>28. 1. 2013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010E-B15A-4A4F-BD7C-6F4DD7BD03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8C13F-84CD-4439-A27D-09961367610B}" type="datetimeFigureOut">
              <a:rPr lang="sk-SK" smtClean="0"/>
              <a:t>28. 1. 2013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010E-B15A-4A4F-BD7C-6F4DD7BD039B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8C13F-84CD-4439-A27D-09961367610B}" type="datetimeFigureOut">
              <a:rPr lang="sk-SK" smtClean="0"/>
              <a:t>28. 1. 2013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010E-B15A-4A4F-BD7C-6F4DD7BD03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8C13F-84CD-4439-A27D-09961367610B}" type="datetimeFigureOut">
              <a:rPr lang="sk-SK" smtClean="0"/>
              <a:t>28. 1. 2013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010E-B15A-4A4F-BD7C-6F4DD7BD03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8C13F-84CD-4439-A27D-09961367610B}" type="datetimeFigureOut">
              <a:rPr lang="sk-SK" smtClean="0"/>
              <a:t>28. 1. 2013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010E-B15A-4A4F-BD7C-6F4DD7BD03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8C13F-84CD-4439-A27D-09961367610B}" type="datetimeFigureOut">
              <a:rPr lang="sk-SK" smtClean="0"/>
              <a:t>28. 1. 2013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010E-B15A-4A4F-BD7C-6F4DD7BD039B}" type="slidenum">
              <a:rPr lang="sk-SK" smtClean="0"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8C13F-84CD-4439-A27D-09961367610B}" type="datetimeFigureOut">
              <a:rPr lang="sk-SK" smtClean="0"/>
              <a:t>28. 1. 2013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010E-B15A-4A4F-BD7C-6F4DD7BD03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2D8C13F-84CD-4439-A27D-09961367610B}" type="datetimeFigureOut">
              <a:rPr lang="sk-SK" smtClean="0"/>
              <a:t>28. 1. 2013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332010E-B15A-4A4F-BD7C-6F4DD7BD039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1999" y="2708476"/>
            <a:ext cx="3474721" cy="170216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PERCENTÁ v BANKE,</a:t>
            </a:r>
            <a:br>
              <a:rPr lang="sk-SK" b="1" dirty="0" smtClean="0"/>
            </a:br>
            <a:r>
              <a:rPr lang="sk-SK" b="1" dirty="0" smtClean="0"/>
              <a:t>ÚROK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5445224"/>
            <a:ext cx="3309803" cy="1260629"/>
          </a:xfrm>
        </p:spPr>
        <p:txBody>
          <a:bodyPr/>
          <a:lstStyle/>
          <a:p>
            <a:r>
              <a:rPr lang="sk-SK" dirty="0" smtClean="0"/>
              <a:t>Mgr. Z. Burzová</a:t>
            </a:r>
          </a:p>
          <a:p>
            <a:r>
              <a:rPr lang="sk-SK" dirty="0" smtClean="0"/>
              <a:t>29.1. 2013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050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548680"/>
            <a:ext cx="7920880" cy="5832648"/>
          </a:xfrm>
        </p:spPr>
        <p:txBody>
          <a:bodyPr/>
          <a:lstStyle/>
          <a:p>
            <a:pPr marL="6858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KONTROLA DÚ:</a:t>
            </a:r>
          </a:p>
          <a:p>
            <a:r>
              <a:rPr lang="sk-SK" b="1" dirty="0" smtClean="0"/>
              <a:t>1</a:t>
            </a:r>
            <a:r>
              <a:rPr lang="sk-SK" dirty="0"/>
              <a:t>.</a:t>
            </a:r>
            <a:r>
              <a:rPr lang="sk-SK" baseline="30000" dirty="0"/>
              <a:t>  </a:t>
            </a:r>
            <a:r>
              <a:rPr lang="sk-SK" dirty="0"/>
              <a:t>Z istiny 6 500€ dostal pán Petrík po prvom roku úrok 520€. Na akú úrokovú mieru istinu uložil? </a:t>
            </a:r>
            <a:endParaRPr lang="sk-SK" dirty="0" smtClean="0"/>
          </a:p>
          <a:p>
            <a:pPr marL="68580" indent="0">
              <a:buNone/>
            </a:pPr>
            <a:r>
              <a:rPr lang="sk-SK" dirty="0" smtClean="0"/>
              <a:t>				</a:t>
            </a:r>
            <a:r>
              <a:rPr lang="sk-SK" b="1" dirty="0" smtClean="0">
                <a:solidFill>
                  <a:srgbClr val="00B050"/>
                </a:solidFill>
              </a:rPr>
              <a:t>(8 % úroková miera)</a:t>
            </a:r>
            <a:endParaRPr lang="sk-SK" b="1" dirty="0">
              <a:solidFill>
                <a:srgbClr val="00B050"/>
              </a:solidFill>
            </a:endParaRPr>
          </a:p>
          <a:p>
            <a:r>
              <a:rPr lang="sk-SK" b="1" dirty="0" smtClean="0"/>
              <a:t>2</a:t>
            </a:r>
            <a:r>
              <a:rPr lang="sk-SK" dirty="0"/>
              <a:t>. Koľko eur uložila firma do banky, ak úrok z uloženej sumy za 1 rok bol </a:t>
            </a:r>
            <a:r>
              <a:rPr lang="sk-SK" dirty="0" smtClean="0"/>
              <a:t>960 € pri </a:t>
            </a:r>
            <a:r>
              <a:rPr lang="sk-SK" dirty="0"/>
              <a:t>úrokovej</a:t>
            </a:r>
            <a:r>
              <a:rPr lang="sk-SK" baseline="30000" dirty="0"/>
              <a:t> </a:t>
            </a:r>
            <a:r>
              <a:rPr lang="sk-SK" dirty="0"/>
              <a:t>miere 8 %. </a:t>
            </a:r>
            <a:r>
              <a:rPr lang="sk-SK" dirty="0" smtClean="0"/>
              <a:t>			</a:t>
            </a:r>
            <a:r>
              <a:rPr lang="sk-SK" b="1" dirty="0" smtClean="0">
                <a:solidFill>
                  <a:srgbClr val="0070C0"/>
                </a:solidFill>
              </a:rPr>
              <a:t>(120 000 €)</a:t>
            </a:r>
          </a:p>
          <a:p>
            <a:pPr marL="68580" indent="0">
              <a:buNone/>
            </a:pPr>
            <a:r>
              <a:rPr lang="sk-SK" dirty="0" smtClean="0"/>
              <a:t>				</a:t>
            </a:r>
            <a:endParaRPr lang="sk-SK" dirty="0"/>
          </a:p>
          <a:p>
            <a:r>
              <a:rPr lang="sk-SK" b="1" dirty="0" smtClean="0"/>
              <a:t>3</a:t>
            </a:r>
            <a:r>
              <a:rPr lang="sk-SK" b="1" dirty="0"/>
              <a:t>.</a:t>
            </a:r>
            <a:r>
              <a:rPr lang="sk-SK" dirty="0"/>
              <a:t> Vypočítaj 15% z 30%  z 600€.  </a:t>
            </a:r>
            <a:r>
              <a:rPr lang="sk-SK" dirty="0" smtClean="0"/>
              <a:t>  </a:t>
            </a:r>
            <a:r>
              <a:rPr lang="sk-SK" b="1" dirty="0" smtClean="0">
                <a:solidFill>
                  <a:srgbClr val="FF0000"/>
                </a:solidFill>
              </a:rPr>
              <a:t>( 27 )</a:t>
            </a:r>
          </a:p>
          <a:p>
            <a:pPr marL="68580" indent="0">
              <a:buNone/>
            </a:pPr>
            <a:r>
              <a:rPr lang="sk-SK" dirty="0" smtClean="0"/>
              <a:t>   </a:t>
            </a:r>
          </a:p>
          <a:p>
            <a:r>
              <a:rPr lang="sk-SK" b="1" dirty="0" smtClean="0"/>
              <a:t>4</a:t>
            </a:r>
            <a:r>
              <a:rPr lang="sk-SK" b="1" dirty="0"/>
              <a:t>.</a:t>
            </a:r>
            <a:r>
              <a:rPr lang="sk-SK" dirty="0"/>
              <a:t> Vypočítaj  9 ‰ z 3 200</a:t>
            </a:r>
            <a:r>
              <a:rPr lang="sk-SK" dirty="0" smtClean="0"/>
              <a:t>.             </a:t>
            </a:r>
            <a:r>
              <a:rPr lang="sk-SK" b="1" dirty="0" smtClean="0">
                <a:solidFill>
                  <a:srgbClr val="7030A0"/>
                </a:solidFill>
              </a:rPr>
              <a:t>( 28,8 )</a:t>
            </a:r>
            <a:endParaRPr lang="sk-SK" b="1" dirty="0">
              <a:solidFill>
                <a:srgbClr val="7030A0"/>
              </a:solidFill>
            </a:endParaRPr>
          </a:p>
          <a:p>
            <a:pPr marL="6858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924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476672"/>
            <a:ext cx="7281257" cy="5355957"/>
          </a:xfrm>
        </p:spPr>
        <p:txBody>
          <a:bodyPr>
            <a:normAutofit/>
          </a:bodyPr>
          <a:lstStyle/>
          <a:p>
            <a:r>
              <a:rPr lang="sk-SK" dirty="0" smtClean="0"/>
              <a:t>Skúšať:</a:t>
            </a:r>
          </a:p>
          <a:p>
            <a:pPr marL="68580" indent="0">
              <a:buNone/>
            </a:pPr>
            <a:r>
              <a:rPr lang="sk-SK" dirty="0" smtClean="0"/>
              <a:t>1.</a:t>
            </a:r>
          </a:p>
          <a:p>
            <a:pPr marL="68580" indent="0">
              <a:buNone/>
            </a:pPr>
            <a:r>
              <a:rPr lang="sk-SK" sz="2000" b="1" dirty="0" smtClean="0">
                <a:solidFill>
                  <a:srgbClr val="7030A0"/>
                </a:solidFill>
              </a:rPr>
              <a:t>2. Čo je viac ?   6 % z 25    alebo   5    z 300 ?</a:t>
            </a:r>
          </a:p>
          <a:p>
            <a:pPr marL="68580" indent="0">
              <a:buNone/>
            </a:pPr>
            <a:endParaRPr lang="sk-SK" sz="2000" b="1" dirty="0" smtClean="0">
              <a:solidFill>
                <a:srgbClr val="7030A0"/>
              </a:solidFill>
            </a:endParaRPr>
          </a:p>
          <a:p>
            <a:pPr marL="68580" indent="0">
              <a:buNone/>
            </a:pPr>
            <a:r>
              <a:rPr lang="sk-SK" sz="2000" b="1" dirty="0" smtClean="0">
                <a:solidFill>
                  <a:srgbClr val="FF0000"/>
                </a:solidFill>
              </a:rPr>
              <a:t>3. Čerstvý chlieb obsahuje 40 % vody. Koľko kg vody obsahuje peceň, ktorého hmotnosť je 1,3 kg ?</a:t>
            </a:r>
          </a:p>
          <a:p>
            <a:pPr marL="68580" indent="0">
              <a:buNone/>
            </a:pPr>
            <a:endParaRPr lang="sk-SK" sz="2000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sk-SK" sz="2000" b="1" dirty="0" smtClean="0">
                <a:solidFill>
                  <a:srgbClr val="002060"/>
                </a:solidFill>
              </a:rPr>
              <a:t>4. V triede je 32 žiakov. Dnes 4 žiaci chýbali na vyučovaní. Koľko % dnes chýbalo ?</a:t>
            </a:r>
          </a:p>
          <a:p>
            <a:pPr marL="68580" indent="0">
              <a:buNone/>
            </a:pPr>
            <a:endParaRPr lang="sk-SK" sz="2000" b="1" dirty="0" smtClean="0">
              <a:solidFill>
                <a:srgbClr val="002060"/>
              </a:solidFill>
            </a:endParaRPr>
          </a:p>
          <a:p>
            <a:pPr marL="68580" indent="0">
              <a:buNone/>
            </a:pPr>
            <a:r>
              <a:rPr lang="sk-SK" sz="2000" b="1" dirty="0" smtClean="0">
                <a:solidFill>
                  <a:srgbClr val="00B050"/>
                </a:solidFill>
              </a:rPr>
              <a:t>5. Pán </a:t>
            </a:r>
            <a:r>
              <a:rPr lang="sk-SK" sz="2000" b="1" dirty="0" err="1" smtClean="0">
                <a:solidFill>
                  <a:srgbClr val="00B050"/>
                </a:solidFill>
              </a:rPr>
              <a:t>Kordiak</a:t>
            </a:r>
            <a:r>
              <a:rPr lang="sk-SK" sz="2000" b="1" dirty="0" smtClean="0">
                <a:solidFill>
                  <a:srgbClr val="00B050"/>
                </a:solidFill>
              </a:rPr>
              <a:t> si  v banke požičal 60 000 € na zakúpenie nového domu, pri ročnej úrokovej miere 8 %. Aký úrok musí po roku banke vrátiť ?</a:t>
            </a:r>
            <a:r>
              <a:rPr lang="sk-SK" dirty="0" smtClean="0"/>
              <a:t> </a:t>
            </a:r>
            <a:endParaRPr lang="sk-SK" dirty="0"/>
          </a:p>
          <a:p>
            <a:endParaRPr lang="sk-SK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512279"/>
              </p:ext>
            </p:extLst>
          </p:nvPr>
        </p:nvGraphicFramePr>
        <p:xfrm>
          <a:off x="1043608" y="908720"/>
          <a:ext cx="1368152" cy="597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Rovnica" r:id="rId3" imgW="977900" imgH="431800" progId="Equation.3">
                  <p:embed/>
                </p:oleObj>
              </mc:Choice>
              <mc:Fallback>
                <p:oleObj name="Rovnica" r:id="rId3" imgW="9779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908720"/>
                        <a:ext cx="1368152" cy="5977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683568" y="537321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1.            2</a:t>
            </a:r>
            <a:r>
              <a:rPr lang="sk-SK" b="1" dirty="0" smtClean="0">
                <a:solidFill>
                  <a:srgbClr val="FF0000"/>
                </a:solidFill>
              </a:rPr>
              <a:t>. =      </a:t>
            </a:r>
            <a:r>
              <a:rPr lang="sk-SK" b="1" dirty="0" smtClean="0"/>
              <a:t>3.</a:t>
            </a:r>
            <a:r>
              <a:rPr lang="sk-SK" b="1" dirty="0" smtClean="0">
                <a:solidFill>
                  <a:srgbClr val="FF0000"/>
                </a:solidFill>
              </a:rPr>
              <a:t>  0,52 kg      </a:t>
            </a:r>
            <a:r>
              <a:rPr lang="sk-SK" b="1" dirty="0" smtClean="0"/>
              <a:t>4.</a:t>
            </a:r>
            <a:r>
              <a:rPr lang="sk-SK" b="1" dirty="0" smtClean="0">
                <a:solidFill>
                  <a:srgbClr val="FF0000"/>
                </a:solidFill>
              </a:rPr>
              <a:t>  12,5 %        </a:t>
            </a:r>
            <a:r>
              <a:rPr lang="sk-SK" b="1" dirty="0" smtClean="0"/>
              <a:t>5.</a:t>
            </a:r>
            <a:r>
              <a:rPr lang="sk-SK" b="1" dirty="0" smtClean="0">
                <a:solidFill>
                  <a:srgbClr val="FF0000"/>
                </a:solidFill>
              </a:rPr>
              <a:t>   4 800 €  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0" y="0"/>
          <a:ext cx="2286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Rovnica" r:id="rId5" imgW="228501" imgH="393529" progId="Equation.3">
                  <p:embed/>
                </p:oleObj>
              </mc:Choice>
              <mc:Fallback>
                <p:oleObj name="Rovnica" r:id="rId5" imgW="228501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785411"/>
              </p:ext>
            </p:extLst>
          </p:nvPr>
        </p:nvGraphicFramePr>
        <p:xfrm>
          <a:off x="1115616" y="5373216"/>
          <a:ext cx="360040" cy="615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Rovnica" r:id="rId7" imgW="228501" imgH="393529" progId="Equation.3">
                  <p:embed/>
                </p:oleObj>
              </mc:Choice>
              <mc:Fallback>
                <p:oleObj name="Rovnica" r:id="rId7" imgW="228501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373216"/>
                        <a:ext cx="360040" cy="6150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020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764704"/>
            <a:ext cx="8136904" cy="5688632"/>
          </a:xfrm>
        </p:spPr>
        <p:txBody>
          <a:bodyPr>
            <a:normAutofit/>
          </a:bodyPr>
          <a:lstStyle/>
          <a:p>
            <a:r>
              <a:rPr lang="sk-SK" sz="2000" b="1" dirty="0" smtClean="0">
                <a:solidFill>
                  <a:srgbClr val="7030A0"/>
                </a:solidFill>
              </a:rPr>
              <a:t>Akú sumu bude o dva roky </a:t>
            </a:r>
            <a:r>
              <a:rPr lang="sk-SK" sz="2000" b="1" dirty="0">
                <a:solidFill>
                  <a:srgbClr val="7030A0"/>
                </a:solidFill>
              </a:rPr>
              <a:t>predstavovať </a:t>
            </a:r>
            <a:r>
              <a:rPr lang="sk-SK" sz="2000" b="1" dirty="0" smtClean="0">
                <a:solidFill>
                  <a:srgbClr val="7030A0"/>
                </a:solidFill>
              </a:rPr>
              <a:t>istina</a:t>
            </a:r>
          </a:p>
          <a:p>
            <a:pPr marL="68580" indent="0">
              <a:buNone/>
            </a:pPr>
            <a:r>
              <a:rPr lang="sk-SK" sz="2000" b="1" dirty="0" smtClean="0">
                <a:solidFill>
                  <a:srgbClr val="7030A0"/>
                </a:solidFill>
              </a:rPr>
              <a:t> 12 000 €,  ak sme ju uložili do banky pri ročnej úrokovej miere 6   % a peniaze nevyberáme?</a:t>
            </a:r>
          </a:p>
          <a:p>
            <a:pPr marL="68580" indent="0">
              <a:buNone/>
            </a:pPr>
            <a:endParaRPr lang="sk-SK" sz="2000" dirty="0" smtClean="0"/>
          </a:p>
          <a:p>
            <a:pPr marL="68580" indent="0">
              <a:buNone/>
            </a:pPr>
            <a:r>
              <a:rPr lang="sk-SK" sz="2000" i="1" dirty="0" smtClean="0"/>
              <a:t>Riešenie:</a:t>
            </a:r>
          </a:p>
          <a:p>
            <a:pPr marL="68580" indent="0">
              <a:buNone/>
            </a:pPr>
            <a:r>
              <a:rPr lang="sk-SK" sz="2000" dirty="0"/>
              <a:t>	</a:t>
            </a:r>
            <a:r>
              <a:rPr lang="sk-SK" sz="2000" b="1" dirty="0" smtClean="0">
                <a:solidFill>
                  <a:srgbClr val="0070C0"/>
                </a:solidFill>
              </a:rPr>
              <a:t>100 % .........12 000€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0070C0"/>
                </a:solidFill>
              </a:rPr>
              <a:t>	</a:t>
            </a:r>
            <a:r>
              <a:rPr lang="sk-SK" sz="2000" b="1" u="sng" dirty="0">
                <a:solidFill>
                  <a:srgbClr val="0070C0"/>
                </a:solidFill>
              </a:rPr>
              <a:t> </a:t>
            </a:r>
            <a:r>
              <a:rPr lang="sk-SK" sz="2000" b="1" u="sng" dirty="0" smtClean="0">
                <a:solidFill>
                  <a:srgbClr val="0070C0"/>
                </a:solidFill>
              </a:rPr>
              <a:t>   6 % .................x €</a:t>
            </a:r>
          </a:p>
          <a:p>
            <a:pPr marL="68580" indent="0">
              <a:buNone/>
            </a:pPr>
            <a:r>
              <a:rPr lang="sk-SK" sz="2000" dirty="0"/>
              <a:t>	</a:t>
            </a:r>
            <a:r>
              <a:rPr lang="sk-SK" sz="2000" dirty="0" smtClean="0"/>
              <a:t>	</a:t>
            </a:r>
            <a:r>
              <a:rPr lang="sk-SK" sz="2000" b="1" dirty="0" smtClean="0">
                <a:solidFill>
                  <a:srgbClr val="00B050"/>
                </a:solidFill>
              </a:rPr>
              <a:t>x = </a:t>
            </a:r>
            <a:r>
              <a:rPr lang="sk-SK" sz="2000" b="1" u="sng" dirty="0" smtClean="0">
                <a:solidFill>
                  <a:srgbClr val="00B050"/>
                </a:solidFill>
              </a:rPr>
              <a:t>6 . 12 000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00B050"/>
                </a:solidFill>
              </a:rPr>
              <a:t>	</a:t>
            </a:r>
            <a:r>
              <a:rPr lang="sk-SK" sz="2000" b="1" dirty="0" smtClean="0">
                <a:solidFill>
                  <a:srgbClr val="00B050"/>
                </a:solidFill>
              </a:rPr>
              <a:t>		100</a:t>
            </a:r>
          </a:p>
          <a:p>
            <a:pPr marL="68580" indent="0">
              <a:buNone/>
            </a:pPr>
            <a:r>
              <a:rPr lang="sk-SK" sz="2000" dirty="0"/>
              <a:t>	</a:t>
            </a:r>
            <a:r>
              <a:rPr lang="sk-SK" sz="2000" dirty="0" smtClean="0"/>
              <a:t>	</a:t>
            </a:r>
            <a:r>
              <a:rPr lang="sk-SK" sz="2000" b="1" dirty="0" smtClean="0">
                <a:solidFill>
                  <a:srgbClr val="FF0000"/>
                </a:solidFill>
              </a:rPr>
              <a:t>x = 720 €</a:t>
            </a:r>
          </a:p>
          <a:p>
            <a:pPr marL="68580" indent="0">
              <a:buNone/>
            </a:pPr>
            <a:r>
              <a:rPr lang="sk-SK" sz="2000" b="1" dirty="0" smtClean="0">
                <a:solidFill>
                  <a:srgbClr val="0070C0"/>
                </a:solidFill>
              </a:rPr>
              <a:t>Po prvom roku budeme mať </a:t>
            </a:r>
            <a:r>
              <a:rPr lang="sk-SK" sz="2000" b="1" dirty="0" smtClean="0">
                <a:solidFill>
                  <a:srgbClr val="FF0000"/>
                </a:solidFill>
              </a:rPr>
              <a:t>12 000+720 = </a:t>
            </a:r>
            <a:r>
              <a:rPr lang="sk-SK" sz="2000" b="1" dirty="0" smtClean="0">
                <a:solidFill>
                  <a:srgbClr val="0070C0"/>
                </a:solidFill>
              </a:rPr>
              <a:t>12 720 €</a:t>
            </a:r>
          </a:p>
          <a:p>
            <a:pPr marL="68580" indent="0">
              <a:buNone/>
            </a:pPr>
            <a:r>
              <a:rPr lang="sk-SK" sz="2000" b="1" dirty="0" smtClean="0">
                <a:solidFill>
                  <a:srgbClr val="00B050"/>
                </a:solidFill>
              </a:rPr>
              <a:t>Po druhom roku budeme mať </a:t>
            </a:r>
            <a:r>
              <a:rPr lang="sk-SK" sz="2000" b="1" dirty="0" smtClean="0">
                <a:solidFill>
                  <a:srgbClr val="FF0000"/>
                </a:solidFill>
              </a:rPr>
              <a:t>12 720 + 720 = </a:t>
            </a:r>
            <a:r>
              <a:rPr lang="sk-SK" sz="2000" b="1" dirty="0" smtClean="0">
                <a:solidFill>
                  <a:srgbClr val="00B050"/>
                </a:solidFill>
              </a:rPr>
              <a:t>13 440 €</a:t>
            </a:r>
          </a:p>
          <a:p>
            <a:pPr marL="68580" indent="0" algn="ctr">
              <a:buNone/>
            </a:pPr>
            <a:r>
              <a:rPr lang="sk-SK" sz="2000" b="1" i="1" dirty="0" smtClean="0">
                <a:solidFill>
                  <a:srgbClr val="FF0000"/>
                </a:solidFill>
              </a:rPr>
              <a:t>Takéto pripočítavanie úrokov sa nazýva </a:t>
            </a:r>
            <a:r>
              <a:rPr lang="sk-SK" sz="2000" b="1" i="1" u="sng" dirty="0" smtClean="0">
                <a:solidFill>
                  <a:srgbClr val="FF0000"/>
                </a:solidFill>
              </a:rPr>
              <a:t>jednoduché úrokovanie.</a:t>
            </a:r>
            <a:endParaRPr lang="sk-SK" sz="2000" b="1" i="1" u="sng" dirty="0">
              <a:solidFill>
                <a:srgbClr val="FF0000"/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755576" y="1916832"/>
            <a:ext cx="74888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84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620688"/>
            <a:ext cx="8712968" cy="6048672"/>
          </a:xfrm>
        </p:spPr>
        <p:txBody>
          <a:bodyPr>
            <a:normAutofit/>
          </a:bodyPr>
          <a:lstStyle/>
          <a:p>
            <a:r>
              <a:rPr lang="sk-SK" sz="2000" b="1" dirty="0" smtClean="0">
                <a:solidFill>
                  <a:srgbClr val="7030A0"/>
                </a:solidFill>
              </a:rPr>
              <a:t>Televízor zlacnel o 10 % a potom ešte raz o 10 % z novej ceny. Teraz stojí 972 €. Aká bola jeho pôvodná cena?</a:t>
            </a:r>
          </a:p>
          <a:p>
            <a:endParaRPr lang="sk-SK" sz="2000" b="1" dirty="0" smtClean="0">
              <a:solidFill>
                <a:srgbClr val="7030A0"/>
              </a:solidFill>
            </a:endParaRPr>
          </a:p>
          <a:p>
            <a:pPr marL="68580" indent="0">
              <a:buNone/>
            </a:pPr>
            <a:r>
              <a:rPr lang="sk-SK" sz="2000" i="1" u="sng" dirty="0" smtClean="0">
                <a:solidFill>
                  <a:srgbClr val="92D050"/>
                </a:solidFill>
              </a:rPr>
              <a:t>Riešenie: </a:t>
            </a:r>
            <a:r>
              <a:rPr lang="sk-SK" sz="2000" b="1" i="1" dirty="0" smtClean="0">
                <a:solidFill>
                  <a:srgbClr val="92D050"/>
                </a:solidFill>
              </a:rPr>
              <a:t>Úlohu počítaj od konca, dvomi trojčlenkami, lebo boli 2 zlacnenia!</a:t>
            </a:r>
          </a:p>
          <a:p>
            <a:pPr marL="68580" indent="0">
              <a:buNone/>
            </a:pPr>
            <a:r>
              <a:rPr lang="sk-SK" sz="2000" b="1" dirty="0" smtClean="0">
                <a:solidFill>
                  <a:srgbClr val="7030A0"/>
                </a:solidFill>
              </a:rPr>
              <a:t>	90 % ......... 972 €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7030A0"/>
                </a:solidFill>
              </a:rPr>
              <a:t> </a:t>
            </a:r>
            <a:r>
              <a:rPr lang="sk-SK" sz="2000" b="1" dirty="0" smtClean="0">
                <a:solidFill>
                  <a:srgbClr val="7030A0"/>
                </a:solidFill>
              </a:rPr>
              <a:t>         </a:t>
            </a:r>
            <a:r>
              <a:rPr lang="sk-SK" sz="2000" b="1" u="sng" dirty="0" smtClean="0">
                <a:solidFill>
                  <a:srgbClr val="7030A0"/>
                </a:solidFill>
              </a:rPr>
              <a:t>100 % ............x € </a:t>
            </a:r>
            <a:r>
              <a:rPr lang="sk-SK" sz="2000" b="1" dirty="0" smtClean="0">
                <a:solidFill>
                  <a:srgbClr val="7030A0"/>
                </a:solidFill>
              </a:rPr>
              <a:t>– pôvodná cena po druhom zlacnení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7030A0"/>
                </a:solidFill>
              </a:rPr>
              <a:t>	</a:t>
            </a:r>
            <a:r>
              <a:rPr lang="sk-SK" sz="2000" b="1" dirty="0" smtClean="0">
                <a:solidFill>
                  <a:srgbClr val="7030A0"/>
                </a:solidFill>
              </a:rPr>
              <a:t>	</a:t>
            </a:r>
            <a:r>
              <a:rPr lang="sk-SK" sz="2000" b="1" dirty="0" smtClean="0">
                <a:solidFill>
                  <a:srgbClr val="00B0F0"/>
                </a:solidFill>
              </a:rPr>
              <a:t>x = </a:t>
            </a:r>
            <a:r>
              <a:rPr lang="sk-SK" sz="2000" b="1" u="sng" dirty="0" smtClean="0">
                <a:solidFill>
                  <a:srgbClr val="00B0F0"/>
                </a:solidFill>
              </a:rPr>
              <a:t>100 . 972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00B0F0"/>
                </a:solidFill>
              </a:rPr>
              <a:t>	</a:t>
            </a:r>
            <a:r>
              <a:rPr lang="sk-SK" sz="2000" b="1" dirty="0" smtClean="0">
                <a:solidFill>
                  <a:srgbClr val="00B0F0"/>
                </a:solidFill>
              </a:rPr>
              <a:t>		90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7030A0"/>
                </a:solidFill>
              </a:rPr>
              <a:t>	</a:t>
            </a:r>
            <a:r>
              <a:rPr lang="sk-SK" sz="2000" b="1" dirty="0" smtClean="0">
                <a:solidFill>
                  <a:srgbClr val="7030A0"/>
                </a:solidFill>
              </a:rPr>
              <a:t>	</a:t>
            </a:r>
            <a:r>
              <a:rPr lang="sk-SK" sz="2000" b="1" dirty="0" smtClean="0">
                <a:solidFill>
                  <a:srgbClr val="FF0000"/>
                </a:solidFill>
              </a:rPr>
              <a:t>x = 1 080 € - cena po druhom zlacnení</a:t>
            </a:r>
          </a:p>
          <a:p>
            <a:pPr marL="68580" indent="0">
              <a:buNone/>
            </a:pPr>
            <a:endParaRPr lang="sk-SK" sz="2000" b="1" dirty="0">
              <a:solidFill>
                <a:srgbClr val="7030A0"/>
              </a:solidFill>
            </a:endParaRPr>
          </a:p>
          <a:p>
            <a:pPr marL="68580" indent="0">
              <a:buNone/>
            </a:pPr>
            <a:r>
              <a:rPr lang="sk-SK" sz="2000" b="1" dirty="0" smtClean="0">
                <a:solidFill>
                  <a:srgbClr val="7030A0"/>
                </a:solidFill>
              </a:rPr>
              <a:t>	</a:t>
            </a:r>
            <a:r>
              <a:rPr lang="sk-SK" sz="2000" b="1" dirty="0" smtClean="0">
                <a:solidFill>
                  <a:srgbClr val="FF0000"/>
                </a:solidFill>
              </a:rPr>
              <a:t>90 % ......1 080 €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FF0000"/>
                </a:solidFill>
              </a:rPr>
              <a:t> </a:t>
            </a:r>
            <a:r>
              <a:rPr lang="sk-SK" sz="2000" b="1" dirty="0" smtClean="0">
                <a:solidFill>
                  <a:srgbClr val="FF0000"/>
                </a:solidFill>
              </a:rPr>
              <a:t>         </a:t>
            </a:r>
            <a:r>
              <a:rPr lang="sk-SK" sz="2000" b="1" u="sng" dirty="0" smtClean="0">
                <a:solidFill>
                  <a:srgbClr val="FF0000"/>
                </a:solidFill>
              </a:rPr>
              <a:t>100 % ..........x € </a:t>
            </a:r>
            <a:r>
              <a:rPr lang="sk-SK" sz="2000" b="1" dirty="0" smtClean="0">
                <a:solidFill>
                  <a:srgbClr val="FF0000"/>
                </a:solidFill>
              </a:rPr>
              <a:t>- pôvodná cena TV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7030A0"/>
                </a:solidFill>
              </a:rPr>
              <a:t>	</a:t>
            </a:r>
            <a:r>
              <a:rPr lang="sk-SK" sz="2000" b="1" dirty="0" smtClean="0">
                <a:solidFill>
                  <a:srgbClr val="00B0F0"/>
                </a:solidFill>
              </a:rPr>
              <a:t>x = </a:t>
            </a:r>
            <a:r>
              <a:rPr lang="sk-SK" sz="2000" b="1" u="sng" dirty="0" smtClean="0">
                <a:solidFill>
                  <a:srgbClr val="00B0F0"/>
                </a:solidFill>
              </a:rPr>
              <a:t>100 . 1080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00B0F0"/>
                </a:solidFill>
              </a:rPr>
              <a:t>	</a:t>
            </a:r>
            <a:r>
              <a:rPr lang="sk-SK" sz="2000" b="1" dirty="0" smtClean="0">
                <a:solidFill>
                  <a:srgbClr val="00B0F0"/>
                </a:solidFill>
              </a:rPr>
              <a:t>	90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7030A0"/>
                </a:solidFill>
              </a:rPr>
              <a:t>	</a:t>
            </a:r>
            <a:r>
              <a:rPr lang="sk-SK" sz="2000" b="1" dirty="0" smtClean="0">
                <a:solidFill>
                  <a:srgbClr val="7030A0"/>
                </a:solidFill>
              </a:rPr>
              <a:t>x = 1 200 € - pôvodná cena TV</a:t>
            </a:r>
            <a:endParaRPr lang="sk-SK" sz="2000" b="1" dirty="0">
              <a:solidFill>
                <a:srgbClr val="7030A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cxnSp>
        <p:nvCxnSpPr>
          <p:cNvPr id="6" name="Rovná spojnica 5"/>
          <p:cNvCxnSpPr/>
          <p:nvPr/>
        </p:nvCxnSpPr>
        <p:spPr>
          <a:xfrm>
            <a:off x="683568" y="1340768"/>
            <a:ext cx="74888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22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836712"/>
            <a:ext cx="7992888" cy="5544616"/>
          </a:xfrm>
        </p:spPr>
        <p:txBody>
          <a:bodyPr/>
          <a:lstStyle/>
          <a:p>
            <a:r>
              <a:rPr lang="sk-SK" sz="2000" b="1" dirty="0" smtClean="0">
                <a:solidFill>
                  <a:srgbClr val="7030A0"/>
                </a:solidFill>
              </a:rPr>
              <a:t>PC </a:t>
            </a:r>
            <a:r>
              <a:rPr lang="sk-SK" sz="2000" b="1" dirty="0">
                <a:solidFill>
                  <a:srgbClr val="7030A0"/>
                </a:solidFill>
              </a:rPr>
              <a:t>zlacnel o </a:t>
            </a:r>
            <a:r>
              <a:rPr lang="sk-SK" sz="2000" b="1" dirty="0" smtClean="0">
                <a:solidFill>
                  <a:srgbClr val="7030A0"/>
                </a:solidFill>
              </a:rPr>
              <a:t>20 </a:t>
            </a:r>
            <a:r>
              <a:rPr lang="sk-SK" sz="2000" b="1" dirty="0">
                <a:solidFill>
                  <a:srgbClr val="7030A0"/>
                </a:solidFill>
              </a:rPr>
              <a:t>% a potom ešte raz o </a:t>
            </a:r>
            <a:r>
              <a:rPr lang="sk-SK" sz="2000" b="1" dirty="0" smtClean="0">
                <a:solidFill>
                  <a:srgbClr val="7030A0"/>
                </a:solidFill>
              </a:rPr>
              <a:t>20 </a:t>
            </a:r>
            <a:r>
              <a:rPr lang="sk-SK" sz="2000" b="1" dirty="0">
                <a:solidFill>
                  <a:srgbClr val="7030A0"/>
                </a:solidFill>
              </a:rPr>
              <a:t>% z novej ceny. Teraz stojí </a:t>
            </a:r>
            <a:r>
              <a:rPr lang="sk-SK" sz="2000" b="1" dirty="0" smtClean="0">
                <a:solidFill>
                  <a:srgbClr val="7030A0"/>
                </a:solidFill>
              </a:rPr>
              <a:t>400 </a:t>
            </a:r>
            <a:r>
              <a:rPr lang="sk-SK" sz="2000" b="1" dirty="0">
                <a:solidFill>
                  <a:srgbClr val="7030A0"/>
                </a:solidFill>
              </a:rPr>
              <a:t>€. Aká bola jeho pôvodná cena</a:t>
            </a:r>
            <a:r>
              <a:rPr lang="sk-SK" sz="2000" b="1" dirty="0" smtClean="0">
                <a:solidFill>
                  <a:srgbClr val="7030A0"/>
                </a:solidFill>
              </a:rPr>
              <a:t>?</a:t>
            </a:r>
          </a:p>
          <a:p>
            <a:endParaRPr lang="sk-SK" sz="2000" b="1" dirty="0">
              <a:solidFill>
                <a:srgbClr val="7030A0"/>
              </a:solidFill>
            </a:endParaRPr>
          </a:p>
          <a:p>
            <a:pPr marL="68580" indent="0">
              <a:buNone/>
            </a:pPr>
            <a:r>
              <a:rPr lang="sk-SK" sz="2000" b="1" dirty="0" smtClean="0">
                <a:solidFill>
                  <a:srgbClr val="7030A0"/>
                </a:solidFill>
              </a:rPr>
              <a:t>	80 % ........ 400 €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7030A0"/>
                </a:solidFill>
              </a:rPr>
              <a:t>	</a:t>
            </a:r>
            <a:r>
              <a:rPr lang="sk-SK" sz="2000" b="1" u="sng" dirty="0" smtClean="0">
                <a:solidFill>
                  <a:srgbClr val="7030A0"/>
                </a:solidFill>
              </a:rPr>
              <a:t>100 % ...........x € </a:t>
            </a:r>
            <a:r>
              <a:rPr lang="sk-SK" sz="2000" b="1" dirty="0" smtClean="0">
                <a:solidFill>
                  <a:srgbClr val="7030A0"/>
                </a:solidFill>
              </a:rPr>
              <a:t>-cena po prvom zlacnení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7030A0"/>
                </a:solidFill>
              </a:rPr>
              <a:t>	</a:t>
            </a:r>
            <a:r>
              <a:rPr lang="sk-SK" sz="2000" b="1" dirty="0" smtClean="0">
                <a:solidFill>
                  <a:srgbClr val="7030A0"/>
                </a:solidFill>
              </a:rPr>
              <a:t>	</a:t>
            </a:r>
            <a:r>
              <a:rPr lang="sk-SK" sz="2000" b="1" dirty="0" smtClean="0">
                <a:solidFill>
                  <a:srgbClr val="00B050"/>
                </a:solidFill>
              </a:rPr>
              <a:t>x = </a:t>
            </a:r>
            <a:r>
              <a:rPr lang="sk-SK" sz="2000" b="1" u="sng" dirty="0" smtClean="0">
                <a:solidFill>
                  <a:srgbClr val="00B050"/>
                </a:solidFill>
              </a:rPr>
              <a:t>100 . 400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00B050"/>
                </a:solidFill>
              </a:rPr>
              <a:t>	</a:t>
            </a:r>
            <a:r>
              <a:rPr lang="sk-SK" sz="2000" b="1" dirty="0" smtClean="0">
                <a:solidFill>
                  <a:srgbClr val="00B050"/>
                </a:solidFill>
              </a:rPr>
              <a:t>		80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00B050"/>
                </a:solidFill>
              </a:rPr>
              <a:t>	</a:t>
            </a:r>
            <a:r>
              <a:rPr lang="sk-SK" sz="2000" b="1" dirty="0" smtClean="0">
                <a:solidFill>
                  <a:srgbClr val="00B050"/>
                </a:solidFill>
              </a:rPr>
              <a:t>	x = 500 € - cena po prvom zlacnení</a:t>
            </a:r>
          </a:p>
          <a:p>
            <a:pPr marL="68580" indent="0">
              <a:buNone/>
            </a:pPr>
            <a:endParaRPr lang="sk-SK" sz="2000" b="1" dirty="0">
              <a:solidFill>
                <a:srgbClr val="7030A0"/>
              </a:solidFill>
            </a:endParaRPr>
          </a:p>
          <a:p>
            <a:pPr marL="68580" indent="0">
              <a:buNone/>
            </a:pPr>
            <a:r>
              <a:rPr lang="sk-SK" sz="2000" b="1" dirty="0" smtClean="0">
                <a:solidFill>
                  <a:srgbClr val="7030A0"/>
                </a:solidFill>
              </a:rPr>
              <a:t>	</a:t>
            </a:r>
            <a:r>
              <a:rPr lang="sk-SK" sz="2000" b="1" dirty="0" smtClean="0">
                <a:solidFill>
                  <a:srgbClr val="00B050"/>
                </a:solidFill>
              </a:rPr>
              <a:t>80 % ...... 500 e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00B050"/>
                </a:solidFill>
              </a:rPr>
              <a:t>	</a:t>
            </a:r>
            <a:r>
              <a:rPr lang="sk-SK" sz="2000" b="1" u="sng" dirty="0" smtClean="0">
                <a:solidFill>
                  <a:srgbClr val="00B050"/>
                </a:solidFill>
              </a:rPr>
              <a:t>100  % ......... X € </a:t>
            </a:r>
            <a:r>
              <a:rPr lang="sk-SK" sz="2000" b="1" dirty="0" smtClean="0">
                <a:solidFill>
                  <a:srgbClr val="00B050"/>
                </a:solidFill>
              </a:rPr>
              <a:t>-pôvodná cena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7030A0"/>
                </a:solidFill>
              </a:rPr>
              <a:t>	</a:t>
            </a:r>
            <a:r>
              <a:rPr lang="sk-SK" sz="2000" b="1" dirty="0" smtClean="0">
                <a:solidFill>
                  <a:srgbClr val="7030A0"/>
                </a:solidFill>
              </a:rPr>
              <a:t>x = </a:t>
            </a:r>
            <a:r>
              <a:rPr lang="sk-SK" sz="2000" b="1" u="sng" dirty="0" smtClean="0">
                <a:solidFill>
                  <a:srgbClr val="7030A0"/>
                </a:solidFill>
              </a:rPr>
              <a:t>100 . 500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7030A0"/>
                </a:solidFill>
              </a:rPr>
              <a:t>	</a:t>
            </a:r>
            <a:r>
              <a:rPr lang="sk-SK" sz="2000" b="1" dirty="0" smtClean="0">
                <a:solidFill>
                  <a:srgbClr val="7030A0"/>
                </a:solidFill>
              </a:rPr>
              <a:t>	80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7030A0"/>
                </a:solidFill>
              </a:rPr>
              <a:t>	</a:t>
            </a:r>
            <a:r>
              <a:rPr lang="sk-SK" sz="2000" b="1" dirty="0" smtClean="0">
                <a:solidFill>
                  <a:srgbClr val="FF0000"/>
                </a:solidFill>
              </a:rPr>
              <a:t>x   = 625 € - pôvodná cena</a:t>
            </a:r>
            <a:endParaRPr lang="sk-SK" sz="2000" b="1" dirty="0">
              <a:solidFill>
                <a:srgbClr val="FF0000"/>
              </a:solidFill>
            </a:endParaRPr>
          </a:p>
          <a:p>
            <a:endParaRPr lang="sk-SK" dirty="0"/>
          </a:p>
        </p:txBody>
      </p:sp>
      <p:cxnSp>
        <p:nvCxnSpPr>
          <p:cNvPr id="4" name="Rovná spojnica 3"/>
          <p:cNvCxnSpPr/>
          <p:nvPr/>
        </p:nvCxnSpPr>
        <p:spPr>
          <a:xfrm>
            <a:off x="683568" y="1628800"/>
            <a:ext cx="74888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12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4248472"/>
          </a:xfrm>
        </p:spPr>
        <p:txBody>
          <a:bodyPr/>
          <a:lstStyle/>
          <a:p>
            <a:r>
              <a:rPr lang="sk-SK" b="1" dirty="0" smtClean="0"/>
              <a:t>Samostatná práca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1.</a:t>
            </a:r>
            <a:r>
              <a:rPr lang="sk-SK" sz="2000" b="1" dirty="0">
                <a:solidFill>
                  <a:srgbClr val="FF0000"/>
                </a:solidFill>
              </a:rPr>
              <a:t> </a:t>
            </a:r>
            <a:r>
              <a:rPr lang="sk-SK" sz="2000" b="1" dirty="0">
                <a:solidFill>
                  <a:srgbClr val="7030A0"/>
                </a:solidFill>
              </a:rPr>
              <a:t>Akú sumu bude o dva roky predstavovať istina</a:t>
            </a:r>
          </a:p>
          <a:p>
            <a:pPr marL="68580" indent="0">
              <a:buNone/>
            </a:pPr>
            <a:r>
              <a:rPr lang="sk-SK" sz="2000" b="1" dirty="0" smtClean="0">
                <a:solidFill>
                  <a:srgbClr val="7030A0"/>
                </a:solidFill>
              </a:rPr>
              <a:t>      6 000 </a:t>
            </a:r>
            <a:r>
              <a:rPr lang="sk-SK" sz="2000" b="1" dirty="0">
                <a:solidFill>
                  <a:srgbClr val="7030A0"/>
                </a:solidFill>
              </a:rPr>
              <a:t>€,  ak sme ju uložili do banky pri ročnej úrokovej miere </a:t>
            </a:r>
            <a:r>
              <a:rPr lang="sk-SK" sz="2000" b="1" dirty="0" smtClean="0">
                <a:solidFill>
                  <a:srgbClr val="7030A0"/>
                </a:solidFill>
              </a:rPr>
              <a:t> </a:t>
            </a:r>
          </a:p>
          <a:p>
            <a:pPr marL="68580" indent="0">
              <a:buNone/>
            </a:pPr>
            <a:r>
              <a:rPr lang="sk-SK" sz="2000" b="1" dirty="0">
                <a:solidFill>
                  <a:srgbClr val="7030A0"/>
                </a:solidFill>
              </a:rPr>
              <a:t> </a:t>
            </a:r>
            <a:r>
              <a:rPr lang="sk-SK" sz="2000" b="1" dirty="0" smtClean="0">
                <a:solidFill>
                  <a:srgbClr val="7030A0"/>
                </a:solidFill>
              </a:rPr>
              <a:t>     8  % </a:t>
            </a:r>
            <a:r>
              <a:rPr lang="sk-SK" sz="2000" b="1" dirty="0">
                <a:solidFill>
                  <a:srgbClr val="7030A0"/>
                </a:solidFill>
              </a:rPr>
              <a:t>a peniaze nevyberáme</a:t>
            </a:r>
            <a:r>
              <a:rPr lang="sk-SK" sz="2000" b="1" dirty="0" smtClean="0">
                <a:solidFill>
                  <a:srgbClr val="7030A0"/>
                </a:solidFill>
              </a:rPr>
              <a:t>?           </a:t>
            </a:r>
            <a:endParaRPr lang="sk-SK" sz="2000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sk-SK" sz="2000" b="1" dirty="0">
              <a:solidFill>
                <a:srgbClr val="7030A0"/>
              </a:solidFill>
            </a:endParaRPr>
          </a:p>
          <a:p>
            <a:r>
              <a:rPr lang="sk-SK" sz="2000" dirty="0" smtClean="0">
                <a:solidFill>
                  <a:srgbClr val="00B050"/>
                </a:solidFill>
              </a:rPr>
              <a:t>2. </a:t>
            </a:r>
            <a:r>
              <a:rPr lang="sk-SK" sz="2000" b="1" dirty="0" smtClean="0">
                <a:solidFill>
                  <a:srgbClr val="00B050"/>
                </a:solidFill>
              </a:rPr>
              <a:t>CD-hra zlacnela </a:t>
            </a:r>
            <a:r>
              <a:rPr lang="sk-SK" sz="2000" b="1" dirty="0">
                <a:solidFill>
                  <a:srgbClr val="00B050"/>
                </a:solidFill>
              </a:rPr>
              <a:t>o </a:t>
            </a:r>
            <a:r>
              <a:rPr lang="sk-SK" sz="2000" b="1" dirty="0" smtClean="0">
                <a:solidFill>
                  <a:srgbClr val="00B050"/>
                </a:solidFill>
              </a:rPr>
              <a:t>20 % </a:t>
            </a:r>
            <a:r>
              <a:rPr lang="sk-SK" sz="2000" b="1" dirty="0">
                <a:solidFill>
                  <a:srgbClr val="00B050"/>
                </a:solidFill>
              </a:rPr>
              <a:t>a potom ešte raz o </a:t>
            </a:r>
            <a:r>
              <a:rPr lang="sk-SK" sz="2000" b="1" dirty="0" smtClean="0">
                <a:solidFill>
                  <a:srgbClr val="00B050"/>
                </a:solidFill>
              </a:rPr>
              <a:t>10 </a:t>
            </a:r>
            <a:r>
              <a:rPr lang="sk-SK" sz="2000" b="1" dirty="0">
                <a:solidFill>
                  <a:srgbClr val="00B050"/>
                </a:solidFill>
              </a:rPr>
              <a:t>% z novej ceny. Teraz stojí </a:t>
            </a:r>
            <a:r>
              <a:rPr lang="sk-SK" sz="2000" b="1" dirty="0" smtClean="0">
                <a:solidFill>
                  <a:srgbClr val="00B050"/>
                </a:solidFill>
              </a:rPr>
              <a:t>18 </a:t>
            </a:r>
            <a:r>
              <a:rPr lang="sk-SK" sz="2000" b="1" dirty="0">
                <a:solidFill>
                  <a:srgbClr val="00B050"/>
                </a:solidFill>
              </a:rPr>
              <a:t>€. Aká bola jeho pôvodná cena</a:t>
            </a:r>
            <a:r>
              <a:rPr lang="sk-SK" sz="2000" b="1" dirty="0" smtClean="0">
                <a:solidFill>
                  <a:srgbClr val="00B050"/>
                </a:solidFill>
              </a:rPr>
              <a:t>?    </a:t>
            </a:r>
          </a:p>
          <a:p>
            <a:pPr marL="68580" indent="0">
              <a:buNone/>
            </a:pPr>
            <a:endParaRPr lang="sk-SK" sz="2000" b="1" dirty="0">
              <a:solidFill>
                <a:srgbClr val="00B050"/>
              </a:solidFill>
            </a:endParaRPr>
          </a:p>
          <a:p>
            <a:r>
              <a:rPr lang="sk-SK" sz="2000" b="1" dirty="0" smtClean="0">
                <a:solidFill>
                  <a:schemeClr val="tx1"/>
                </a:solidFill>
              </a:rPr>
              <a:t>3. </a:t>
            </a:r>
            <a:r>
              <a:rPr lang="sk-SK" sz="2000" b="1" dirty="0">
                <a:solidFill>
                  <a:schemeClr val="tx1"/>
                </a:solidFill>
              </a:rPr>
              <a:t>Koľko eur uložila firma do banky, ak úrok z uloženej sumy za 1 rok bol </a:t>
            </a:r>
            <a:r>
              <a:rPr lang="sk-SK" sz="2000" b="1" dirty="0" smtClean="0">
                <a:solidFill>
                  <a:schemeClr val="tx1"/>
                </a:solidFill>
              </a:rPr>
              <a:t>224 € pri </a:t>
            </a:r>
            <a:r>
              <a:rPr lang="sk-SK" sz="2000" b="1" dirty="0">
                <a:solidFill>
                  <a:schemeClr val="tx1"/>
                </a:solidFill>
              </a:rPr>
              <a:t>úrokovej</a:t>
            </a:r>
            <a:r>
              <a:rPr lang="sk-SK" sz="2000" b="1" baseline="30000" dirty="0">
                <a:solidFill>
                  <a:schemeClr val="tx1"/>
                </a:solidFill>
              </a:rPr>
              <a:t> </a:t>
            </a:r>
            <a:r>
              <a:rPr lang="sk-SK" sz="2000" b="1" dirty="0">
                <a:solidFill>
                  <a:schemeClr val="tx1"/>
                </a:solidFill>
              </a:rPr>
              <a:t>miere </a:t>
            </a:r>
            <a:r>
              <a:rPr lang="sk-SK" sz="2000" b="1" dirty="0" smtClean="0">
                <a:solidFill>
                  <a:schemeClr val="tx1"/>
                </a:solidFill>
              </a:rPr>
              <a:t>7 </a:t>
            </a:r>
            <a:r>
              <a:rPr lang="sk-SK" sz="2000" b="1">
                <a:solidFill>
                  <a:schemeClr val="tx1"/>
                </a:solidFill>
              </a:rPr>
              <a:t>%. </a:t>
            </a:r>
            <a:r>
              <a:rPr lang="sk-SK" sz="2000" b="1" smtClean="0">
                <a:solidFill>
                  <a:schemeClr val="tx1"/>
                </a:solidFill>
              </a:rPr>
              <a:t>      </a:t>
            </a:r>
            <a:endParaRPr lang="sk-SK" sz="2000" b="1" dirty="0">
              <a:solidFill>
                <a:schemeClr val="tx1"/>
              </a:solidFill>
            </a:endParaRPr>
          </a:p>
          <a:p>
            <a:endParaRPr lang="sk-SK" sz="2000" b="1" dirty="0">
              <a:solidFill>
                <a:schemeClr val="tx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755576" y="5229200"/>
            <a:ext cx="7128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Výsledky:   1.  </a:t>
            </a:r>
            <a:r>
              <a:rPr lang="sk-SK" b="1" dirty="0" smtClean="0">
                <a:solidFill>
                  <a:srgbClr val="FF0000"/>
                </a:solidFill>
              </a:rPr>
              <a:t>( 6 960 € )        2.   </a:t>
            </a:r>
            <a:r>
              <a:rPr lang="sk-SK" b="1" dirty="0" smtClean="0">
                <a:solidFill>
                  <a:srgbClr val="00B050"/>
                </a:solidFill>
              </a:rPr>
              <a:t>( 25 € )      3.</a:t>
            </a:r>
            <a:r>
              <a:rPr lang="sk-SK" b="1" dirty="0" smtClean="0">
                <a:solidFill>
                  <a:schemeClr val="tx1"/>
                </a:solidFill>
              </a:rPr>
              <a:t>    ( 3 200 € )</a:t>
            </a:r>
          </a:p>
          <a:p>
            <a:endParaRPr lang="sk-SK" b="1" dirty="0" smtClean="0">
              <a:solidFill>
                <a:schemeClr val="tx1"/>
              </a:solidFill>
            </a:endParaRPr>
          </a:p>
          <a:p>
            <a:endParaRPr lang="sk-SK" b="1" dirty="0" smtClean="0">
              <a:solidFill>
                <a:srgbClr val="00B050"/>
              </a:solidFill>
            </a:endParaRPr>
          </a:p>
          <a:p>
            <a:r>
              <a:rPr lang="sk-SK" b="1" dirty="0" smtClean="0">
                <a:solidFill>
                  <a:srgbClr val="FF0000"/>
                </a:solidFill>
              </a:rPr>
              <a:t> 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1636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105</TotalTime>
  <Words>337</Words>
  <Application>Microsoft Office PowerPoint</Application>
  <PresentationFormat>Prezentácia na obrazovke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9" baseType="lpstr">
      <vt:lpstr>Austin</vt:lpstr>
      <vt:lpstr>Microsoft Equation 3.0</vt:lpstr>
      <vt:lpstr>PERCENTÁ v BANKE, ÚROK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PERCENTÁ v BANKE, ÚROK</dc:title>
  <dc:creator>VI.C</dc:creator>
  <cp:lastModifiedBy>VI.C</cp:lastModifiedBy>
  <cp:revision>11</cp:revision>
  <dcterms:created xsi:type="dcterms:W3CDTF">2013-01-28T20:47:21Z</dcterms:created>
  <dcterms:modified xsi:type="dcterms:W3CDTF">2013-01-28T22:32:46Z</dcterms:modified>
</cp:coreProperties>
</file>