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CFC29BD-2515-4998-BEFC-93E662CA94ED}" type="datetimeFigureOut">
              <a:rPr lang="sk-SK" smtClean="0"/>
              <a:t>27. 1. 2013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D5DA6E-AAB9-4E2F-A8D5-BB395532BC2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511043" cy="1702160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PERCENTÁ V BANKOVNÍCTVE,</a:t>
            </a:r>
            <a:br>
              <a:rPr lang="sk-SK" b="1" dirty="0" smtClean="0"/>
            </a:br>
            <a:r>
              <a:rPr lang="sk-SK" b="1" dirty="0" smtClean="0"/>
              <a:t>ÚROK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733256"/>
            <a:ext cx="3744416" cy="936104"/>
          </a:xfrm>
        </p:spPr>
        <p:txBody>
          <a:bodyPr>
            <a:normAutofit/>
          </a:bodyPr>
          <a:lstStyle/>
          <a:p>
            <a:r>
              <a:rPr lang="sk-SK" dirty="0" smtClean="0"/>
              <a:t>Mgr. Z. Burzová, </a:t>
            </a:r>
          </a:p>
          <a:p>
            <a:r>
              <a:rPr lang="sk-SK" dirty="0" smtClean="0"/>
              <a:t>28.1.2013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404664"/>
            <a:ext cx="8820472" cy="6120680"/>
          </a:xfrm>
        </p:spPr>
        <p:txBody>
          <a:bodyPr/>
          <a:lstStyle/>
          <a:p>
            <a:pPr marL="68580" indent="0">
              <a:buNone/>
            </a:pP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DÚ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chemeClr val="accent1">
                    <a:lumMod val="50000"/>
                  </a:schemeClr>
                </a:solidFill>
              </a:rPr>
              <a:t>– kontrola</a:t>
            </a:r>
          </a:p>
          <a:p>
            <a:r>
              <a:rPr lang="sk-SK" sz="2800" baseline="30000" dirty="0" smtClean="0">
                <a:solidFill>
                  <a:schemeClr val="tx1"/>
                </a:solidFill>
              </a:rPr>
              <a:t> </a:t>
            </a:r>
            <a:r>
              <a:rPr lang="sk-SK" sz="2800" baseline="30000" dirty="0">
                <a:solidFill>
                  <a:schemeClr val="tx1"/>
                </a:solidFill>
              </a:rPr>
              <a:t>1. V škole dnes chýbalo 18%  žiakov, čo bolo 72 žiakov. Koľko žiakov má celá škola? Koľko žiakov dnes bolo v škole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?(400-všetci, 328 bolo v škole)  </a:t>
            </a:r>
            <a:endParaRPr lang="sk-SK" sz="2800" b="1" dirty="0">
              <a:solidFill>
                <a:srgbClr val="FF0000"/>
              </a:solidFill>
            </a:endParaRPr>
          </a:p>
          <a:p>
            <a:r>
              <a:rPr lang="sk-SK" sz="2800" baseline="30000" dirty="0">
                <a:solidFill>
                  <a:schemeClr val="tx1"/>
                </a:solidFill>
              </a:rPr>
              <a:t>2. Na obedy chodí 42 siedmakov, čo je 12% všetkých žiakov školy. Koľko žiakov má škola</a:t>
            </a:r>
            <a:r>
              <a:rPr lang="sk-SK" sz="2800" baseline="30000" dirty="0" smtClean="0">
                <a:solidFill>
                  <a:schemeClr val="tx1"/>
                </a:solidFill>
              </a:rPr>
              <a:t>? </a:t>
            </a:r>
            <a:r>
              <a:rPr lang="sk-SK" sz="2800" b="1" baseline="30000" dirty="0" smtClean="0">
                <a:solidFill>
                  <a:srgbClr val="002060"/>
                </a:solidFill>
              </a:rPr>
              <a:t>(Škola má  350 žiakov)</a:t>
            </a:r>
            <a:endParaRPr lang="sk-SK" sz="2800" b="1" dirty="0">
              <a:solidFill>
                <a:srgbClr val="002060"/>
              </a:solidFill>
            </a:endParaRPr>
          </a:p>
          <a:p>
            <a:r>
              <a:rPr lang="sk-SK" sz="2800" baseline="30000" dirty="0">
                <a:solidFill>
                  <a:schemeClr val="tx1"/>
                </a:solidFill>
              </a:rPr>
              <a:t>3. Zo 60 učiteľov školy je 20% matematikárov. Fyzikárov je o 4 menej. Koľko je v škole učiteľov fyziky</a:t>
            </a:r>
            <a:r>
              <a:rPr lang="sk-SK" sz="2800" baseline="30000" dirty="0" smtClean="0">
                <a:solidFill>
                  <a:schemeClr val="tx1"/>
                </a:solidFill>
              </a:rPr>
              <a:t>? 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(8 fyzikárov)</a:t>
            </a:r>
            <a:endParaRPr lang="sk-SK" sz="2800" b="1" dirty="0">
              <a:solidFill>
                <a:srgbClr val="00B050"/>
              </a:solidFill>
            </a:endParaRPr>
          </a:p>
          <a:p>
            <a:r>
              <a:rPr lang="sk-SK" sz="2800" baseline="30000" dirty="0" smtClean="0">
                <a:solidFill>
                  <a:schemeClr val="tx1"/>
                </a:solidFill>
              </a:rPr>
              <a:t>4</a:t>
            </a:r>
            <a:r>
              <a:rPr lang="sk-SK" sz="2800" baseline="30000" dirty="0">
                <a:solidFill>
                  <a:schemeClr val="tx1"/>
                </a:solidFill>
              </a:rPr>
              <a:t>. Na počítačový krúžok chodí  24 z  96 siedmakov</a:t>
            </a:r>
            <a:r>
              <a:rPr lang="sk-SK" sz="2800" baseline="30000" dirty="0" smtClean="0">
                <a:solidFill>
                  <a:schemeClr val="tx1"/>
                </a:solidFill>
              </a:rPr>
              <a:t>.</a:t>
            </a:r>
          </a:p>
          <a:p>
            <a:pPr marL="68580" indent="0">
              <a:buNone/>
            </a:pPr>
            <a:r>
              <a:rPr lang="sk-SK" sz="2800" baseline="30000" dirty="0" smtClean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     </a:t>
            </a:r>
            <a:r>
              <a:rPr lang="sk-SK" sz="2800" baseline="30000" dirty="0" smtClean="0">
                <a:solidFill>
                  <a:schemeClr val="tx1"/>
                </a:solidFill>
              </a:rPr>
              <a:t> </a:t>
            </a:r>
            <a:r>
              <a:rPr lang="sk-SK" sz="2800" baseline="30000" dirty="0">
                <a:solidFill>
                  <a:schemeClr val="tx1"/>
                </a:solidFill>
              </a:rPr>
              <a:t>Koľko je to percent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? ( 25% žiakov chodí na </a:t>
            </a:r>
            <a:r>
              <a:rPr lang="sk-SK" sz="2800" b="1" baseline="30000" dirty="0" err="1" smtClean="0">
                <a:solidFill>
                  <a:srgbClr val="FF0000"/>
                </a:solidFill>
              </a:rPr>
              <a:t>poč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. krúžok)</a:t>
            </a:r>
            <a:endParaRPr lang="sk-SK" sz="2800" b="1" dirty="0">
              <a:solidFill>
                <a:srgbClr val="FF0000"/>
              </a:solidFill>
            </a:endParaRPr>
          </a:p>
          <a:p>
            <a:r>
              <a:rPr lang="sk-SK" sz="2800" baseline="30000" dirty="0">
                <a:solidFill>
                  <a:schemeClr val="tx1"/>
                </a:solidFill>
              </a:rPr>
              <a:t>5. Z 50 ton zemiakov sa získa 9 ton zemiakovej múky. Koľko percent zemiakov predstavuje zemiaková múka</a:t>
            </a:r>
            <a:r>
              <a:rPr lang="sk-SK" sz="2800" b="1" baseline="30000" dirty="0" smtClean="0">
                <a:solidFill>
                  <a:srgbClr val="002060"/>
                </a:solidFill>
              </a:rPr>
              <a:t>? ( 18% je zemiaková múka)</a:t>
            </a:r>
            <a:endParaRPr lang="sk-SK" sz="2800" b="1" dirty="0">
              <a:solidFill>
                <a:srgbClr val="002060"/>
              </a:solidFill>
            </a:endParaRPr>
          </a:p>
          <a:p>
            <a:r>
              <a:rPr lang="sk-SK" sz="2800" baseline="30000" dirty="0">
                <a:solidFill>
                  <a:schemeClr val="tx1"/>
                </a:solidFill>
              </a:rPr>
              <a:t>6. V škole je 450 žiakov. Z nich 64 % vie plávať, ostatní  plávať nevedia. Koľko je v škole plavcov a koľko neplavcov</a:t>
            </a:r>
            <a:r>
              <a:rPr lang="sk-SK" sz="2800" b="1" baseline="30000" dirty="0" smtClean="0">
                <a:solidFill>
                  <a:srgbClr val="00B050"/>
                </a:solidFill>
              </a:rPr>
              <a:t>? (288 plavcov, 162 neplav</a:t>
            </a:r>
            <a:r>
              <a:rPr lang="sk-SK" sz="2800" baseline="30000" dirty="0" smtClean="0">
                <a:solidFill>
                  <a:schemeClr val="tx1"/>
                </a:solidFill>
              </a:rPr>
              <a:t>.</a:t>
            </a:r>
            <a:endParaRPr lang="sk-SK" sz="2800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sk-SK" sz="2800" baseline="30000" dirty="0">
                <a:solidFill>
                  <a:schemeClr val="tx1"/>
                </a:solidFill>
              </a:rPr>
              <a:t>7. Zo 400 kusov svetrov je 5 % druhej akosti, ostatné sú prvej akosti. Koľko kusov svetrov sú prvej a koľko druhej akosti</a:t>
            </a:r>
            <a:r>
              <a:rPr lang="sk-SK" sz="2800" b="1" baseline="30000" dirty="0" smtClean="0">
                <a:solidFill>
                  <a:srgbClr val="FF0000"/>
                </a:solidFill>
              </a:rPr>
              <a:t>?(38o -prvej,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1800" b="1" dirty="0" smtClean="0">
                <a:solidFill>
                  <a:srgbClr val="FF0000"/>
                </a:solidFill>
              </a:rPr>
              <a:t>20-druhej ak.)</a:t>
            </a:r>
            <a:endParaRPr lang="sk-SK" sz="18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sk-SK" sz="28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093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5328592"/>
          </a:xfrm>
        </p:spPr>
        <p:txBody>
          <a:bodyPr>
            <a:normAutofit/>
          </a:bodyPr>
          <a:lstStyle/>
          <a:p>
            <a:r>
              <a:rPr lang="sk-SK" dirty="0" smtClean="0"/>
              <a:t>Skúšať:</a:t>
            </a:r>
          </a:p>
          <a:p>
            <a:pPr marL="68580" indent="0">
              <a:buNone/>
            </a:pPr>
            <a:r>
              <a:rPr lang="sk-SK" dirty="0" smtClean="0"/>
              <a:t>1.</a:t>
            </a:r>
          </a:p>
          <a:p>
            <a:pPr marL="68580" indent="0">
              <a:buNone/>
            </a:pPr>
            <a:endParaRPr lang="sk-SK" sz="2000" dirty="0" smtClean="0"/>
          </a:p>
          <a:p>
            <a:pPr marL="68580" indent="0">
              <a:buNone/>
            </a:pPr>
            <a:r>
              <a:rPr lang="sk-SK" sz="2000" dirty="0" smtClean="0"/>
              <a:t>2. 15 % z 75 % z 200 =</a:t>
            </a:r>
          </a:p>
          <a:p>
            <a:pPr marL="68580" indent="0">
              <a:buNone/>
            </a:pPr>
            <a:r>
              <a:rPr lang="sk-SK" sz="2000" dirty="0" smtClean="0"/>
              <a:t>3. Čo je viac ? Porovnaj:     4 ‰ z 400        4 % z 40</a:t>
            </a:r>
          </a:p>
          <a:p>
            <a:pPr marL="68580" indent="0">
              <a:buNone/>
            </a:pPr>
            <a:endParaRPr lang="sk-SK" sz="2000" dirty="0" smtClean="0"/>
          </a:p>
          <a:p>
            <a:pPr marL="68580" indent="0">
              <a:buNone/>
            </a:pPr>
            <a:r>
              <a:rPr lang="sk-SK" sz="2000" dirty="0" smtClean="0"/>
              <a:t>4. V triede je 35 žiakov, 7 z nich aktívne športuje.</a:t>
            </a:r>
          </a:p>
          <a:p>
            <a:pPr marL="68580" indent="0">
              <a:buNone/>
            </a:pPr>
            <a:r>
              <a:rPr lang="sk-SK" sz="2000" dirty="0"/>
              <a:t> </a:t>
            </a:r>
            <a:r>
              <a:rPr lang="sk-SK" sz="2000" dirty="0" smtClean="0"/>
              <a:t>   Koľko je to percent?</a:t>
            </a:r>
          </a:p>
          <a:p>
            <a:pPr marL="68580" indent="0">
              <a:buNone/>
            </a:pPr>
            <a:endParaRPr lang="sk-SK" sz="2000" dirty="0" smtClean="0"/>
          </a:p>
          <a:p>
            <a:pPr marL="68580" indent="0">
              <a:buNone/>
            </a:pPr>
            <a:r>
              <a:rPr lang="sk-SK" sz="2000" dirty="0" smtClean="0"/>
              <a:t>5. Koľko pretekárov sa zúčastnilo pretekov behu na lyžiach, ak je v cieli už 32 pretekárov, čo predstavuje 40% všetkých zúčastnených pretekárov.</a:t>
            </a:r>
          </a:p>
          <a:p>
            <a:pPr marL="68580" indent="0">
              <a:buNone/>
            </a:pPr>
            <a:r>
              <a:rPr lang="sk-SK" sz="2000" dirty="0" smtClean="0"/>
              <a:t> </a:t>
            </a:r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323528" y="5445224"/>
            <a:ext cx="8604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     Výsledky: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 </a:t>
            </a:r>
            <a:r>
              <a:rPr lang="sk-SK" sz="2400" b="1" dirty="0" smtClean="0">
                <a:solidFill>
                  <a:srgbClr val="FF0000"/>
                </a:solidFill>
              </a:rPr>
              <a:t>   1. </a:t>
            </a:r>
            <a:r>
              <a:rPr lang="sk-SK" sz="2400" b="1" dirty="0" smtClean="0">
                <a:solidFill>
                  <a:srgbClr val="0070C0"/>
                </a:solidFill>
              </a:rPr>
              <a:t>12,5</a:t>
            </a:r>
            <a:r>
              <a:rPr lang="sk-SK" sz="2400" b="1" dirty="0" smtClean="0">
                <a:solidFill>
                  <a:srgbClr val="FF0000"/>
                </a:solidFill>
              </a:rPr>
              <a:t>    2. </a:t>
            </a:r>
            <a:r>
              <a:rPr lang="sk-SK" sz="2400" b="1" dirty="0" smtClean="0">
                <a:solidFill>
                  <a:srgbClr val="0070C0"/>
                </a:solidFill>
              </a:rPr>
              <a:t>22,5   </a:t>
            </a:r>
            <a:r>
              <a:rPr lang="sk-SK" sz="2400" b="1" dirty="0" smtClean="0">
                <a:solidFill>
                  <a:srgbClr val="FF0000"/>
                </a:solidFill>
              </a:rPr>
              <a:t>3.  </a:t>
            </a:r>
            <a:r>
              <a:rPr lang="sk-SK" sz="2400" b="1" dirty="0" smtClean="0">
                <a:solidFill>
                  <a:srgbClr val="0070C0"/>
                </a:solidFill>
              </a:rPr>
              <a:t>=</a:t>
            </a:r>
            <a:r>
              <a:rPr lang="sk-SK" sz="2400" b="1" dirty="0" smtClean="0">
                <a:solidFill>
                  <a:srgbClr val="FF0000"/>
                </a:solidFill>
              </a:rPr>
              <a:t>    4.  </a:t>
            </a:r>
            <a:r>
              <a:rPr lang="sk-SK" sz="2400" b="1" dirty="0" smtClean="0">
                <a:solidFill>
                  <a:srgbClr val="0070C0"/>
                </a:solidFill>
              </a:rPr>
              <a:t>20%      </a:t>
            </a:r>
            <a:r>
              <a:rPr lang="sk-SK" sz="2400" b="1" dirty="0" smtClean="0">
                <a:solidFill>
                  <a:srgbClr val="FF0000"/>
                </a:solidFill>
              </a:rPr>
              <a:t>5</a:t>
            </a:r>
            <a:r>
              <a:rPr lang="sk-SK" sz="2400" b="1" dirty="0" smtClean="0">
                <a:solidFill>
                  <a:srgbClr val="0070C0"/>
                </a:solidFill>
              </a:rPr>
              <a:t>.  80 </a:t>
            </a:r>
            <a:r>
              <a:rPr lang="sk-SK" sz="2400" b="1" dirty="0" smtClean="0">
                <a:solidFill>
                  <a:srgbClr val="FF0000"/>
                </a:solidFill>
              </a:rPr>
              <a:t>všetci </a:t>
            </a:r>
            <a:r>
              <a:rPr lang="sk-SK" sz="2400" b="1" dirty="0" err="1" smtClean="0">
                <a:solidFill>
                  <a:srgbClr val="FF0000"/>
                </a:solidFill>
              </a:rPr>
              <a:t>pret</a:t>
            </a:r>
            <a:r>
              <a:rPr lang="sk-SK" sz="2400" dirty="0" smtClean="0"/>
              <a:t>. </a:t>
            </a:r>
            <a:endParaRPr lang="sk-SK" sz="2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757095"/>
              </p:ext>
            </p:extLst>
          </p:nvPr>
        </p:nvGraphicFramePr>
        <p:xfrm>
          <a:off x="971600" y="908720"/>
          <a:ext cx="126574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Rovnica" r:id="rId3" imgW="1079032" imgH="431613" progId="Equation.3">
                  <p:embed/>
                </p:oleObj>
              </mc:Choice>
              <mc:Fallback>
                <p:oleObj name="Rovnica" r:id="rId3" imgW="1079032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8720"/>
                        <a:ext cx="1265741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467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620688"/>
            <a:ext cx="8136904" cy="6048672"/>
          </a:xfrm>
        </p:spPr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Ak peniaze vkladáme </a:t>
            </a:r>
            <a:r>
              <a:rPr lang="sk-SK" dirty="0" smtClean="0"/>
              <a:t>do banky, tak po roku nám </a:t>
            </a:r>
            <a:r>
              <a:rPr lang="sk-SK" b="1" dirty="0" smtClean="0">
                <a:solidFill>
                  <a:srgbClr val="FF0000"/>
                </a:solidFill>
              </a:rPr>
              <a:t>banka pripíše k danej sume úrok</a:t>
            </a:r>
            <a:r>
              <a:rPr lang="sk-SK" dirty="0" smtClean="0"/>
              <a:t>, lebo s našimi peniazmi banka mohla celý rok disponovať.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Ak si však od banky požičiame</a:t>
            </a:r>
            <a:r>
              <a:rPr lang="sk-SK" dirty="0" smtClean="0"/>
              <a:t>, potom po roku musíme banke </a:t>
            </a:r>
            <a:r>
              <a:rPr lang="sk-SK" b="1" dirty="0" smtClean="0">
                <a:solidFill>
                  <a:srgbClr val="00B050"/>
                </a:solidFill>
              </a:rPr>
              <a:t>vrátiť požičanú sumu aj s úrokom navyše,</a:t>
            </a:r>
            <a:r>
              <a:rPr lang="sk-SK" dirty="0" smtClean="0"/>
              <a:t> lebo to je vlastne poplatok banke, za jej riziko, že nám peniaze požičala.</a:t>
            </a:r>
          </a:p>
          <a:p>
            <a:pPr marL="68580" indent="0">
              <a:buNone/>
            </a:pPr>
            <a:endParaRPr lang="sk-SK" dirty="0" smtClean="0"/>
          </a:p>
          <a:p>
            <a:pPr marL="68580" indent="0">
              <a:buNone/>
            </a:pPr>
            <a:r>
              <a:rPr lang="sk-SK" i="1" dirty="0" smtClean="0"/>
              <a:t>                 Zapíšeme si:</a:t>
            </a:r>
            <a:endParaRPr lang="sk-SK" i="1" dirty="0"/>
          </a:p>
          <a:p>
            <a:r>
              <a:rPr lang="sk-SK" b="1" dirty="0" smtClean="0">
                <a:solidFill>
                  <a:srgbClr val="0070C0"/>
                </a:solidFill>
              </a:rPr>
              <a:t>Vklad = počiatočná istina = základ = 100 %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Ročná úroková miera = počet percent ( 2,5% )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Úrok = hodnota počtu percent</a:t>
            </a:r>
            <a:endParaRPr lang="sk-SK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620688"/>
            <a:ext cx="8928992" cy="6048672"/>
          </a:xfrm>
        </p:spPr>
        <p:txBody>
          <a:bodyPr/>
          <a:lstStyle/>
          <a:p>
            <a:r>
              <a:rPr lang="sk-SK" dirty="0" smtClean="0"/>
              <a:t>Rodičia vložili dcére Zuzke na vkladnú knižku 200 € </a:t>
            </a:r>
          </a:p>
          <a:p>
            <a:pPr marL="68580" indent="0">
              <a:buNone/>
            </a:pPr>
            <a:r>
              <a:rPr lang="sk-SK" dirty="0" smtClean="0"/>
              <a:t>pri ročnej úrokovej miere 4 %. Koľko eur bude mať </a:t>
            </a:r>
          </a:p>
          <a:p>
            <a:pPr marL="68580" indent="0">
              <a:buNone/>
            </a:pPr>
            <a:r>
              <a:rPr lang="sk-SK" dirty="0" smtClean="0"/>
              <a:t>Zuzka na vkladnej knižke po roku ?</a:t>
            </a:r>
          </a:p>
          <a:p>
            <a:endParaRPr lang="sk-SK" dirty="0"/>
          </a:p>
          <a:p>
            <a:r>
              <a:rPr lang="sk-SK" i="1" u="sng" dirty="0" smtClean="0"/>
              <a:t>Riešenie:</a:t>
            </a:r>
            <a:r>
              <a:rPr lang="sk-SK" dirty="0" smtClean="0"/>
              <a:t> 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002060"/>
                </a:solidFill>
              </a:rPr>
              <a:t>100%............200€ vklad</a:t>
            </a:r>
          </a:p>
          <a:p>
            <a:pPr marL="68580" indent="0">
              <a:buNone/>
            </a:pPr>
            <a:r>
              <a:rPr lang="sk-SK" b="1" dirty="0" smtClean="0">
                <a:solidFill>
                  <a:srgbClr val="002060"/>
                </a:solidFill>
              </a:rPr>
              <a:t>		</a:t>
            </a:r>
            <a:r>
              <a:rPr lang="sk-SK" b="1" u="sng" dirty="0" smtClean="0">
                <a:solidFill>
                  <a:srgbClr val="002060"/>
                </a:solidFill>
              </a:rPr>
              <a:t>   4%.................x </a:t>
            </a:r>
            <a:r>
              <a:rPr lang="sk-SK" b="1" dirty="0" smtClean="0">
                <a:solidFill>
                  <a:srgbClr val="002060"/>
                </a:solidFill>
              </a:rPr>
              <a:t>€ úrok, ktorý Zuzke pripíšu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	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x = </a:t>
            </a:r>
            <a:r>
              <a:rPr lang="sk-SK" u="sng" dirty="0" smtClean="0">
                <a:solidFill>
                  <a:schemeClr val="accent1">
                    <a:lumMod val="75000"/>
                  </a:schemeClr>
                </a:solidFill>
              </a:rPr>
              <a:t>4 . 200</a:t>
            </a:r>
          </a:p>
          <a:p>
            <a:pPr marL="68580" indent="0">
              <a:buNone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		        100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	</a:t>
            </a:r>
            <a:r>
              <a:rPr lang="sk-SK" b="1" dirty="0" smtClean="0">
                <a:solidFill>
                  <a:srgbClr val="FF0000"/>
                </a:solidFill>
              </a:rPr>
              <a:t>x = 8 € je úrok </a:t>
            </a:r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200 + 8€ = </a:t>
            </a:r>
            <a:r>
              <a:rPr lang="sk-SK" b="1" dirty="0" smtClean="0">
                <a:solidFill>
                  <a:srgbClr val="FF0000"/>
                </a:solidFill>
              </a:rPr>
              <a:t>208€ </a:t>
            </a:r>
            <a:r>
              <a:rPr lang="sk-SK" dirty="0" smtClean="0">
                <a:solidFill>
                  <a:srgbClr val="FF0000"/>
                </a:solidFill>
              </a:rPr>
              <a:t>bude mať Zuzka po roku na knižke</a:t>
            </a:r>
            <a:endParaRPr lang="sk-SK" dirty="0">
              <a:solidFill>
                <a:srgbClr val="FF0000"/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683568" y="1988840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3131840" y="3933056"/>
            <a:ext cx="23042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281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692696"/>
            <a:ext cx="8568952" cy="5283949"/>
          </a:xfrm>
        </p:spPr>
        <p:txBody>
          <a:bodyPr/>
          <a:lstStyle/>
          <a:p>
            <a:r>
              <a:rPr lang="sk-SK" dirty="0" smtClean="0"/>
              <a:t>Pán Kováč si požičal v banke 5 000€ na zakúpenie strojov do svojej novej firmy. Úroková miera jeho pôžičky je 5 %. Koľko eur musí po roku pán Kováč banke vrátiť?</a:t>
            </a:r>
          </a:p>
          <a:p>
            <a:pPr marL="68580" indent="0">
              <a:buNone/>
            </a:pPr>
            <a:r>
              <a:rPr lang="sk-SK" i="1" dirty="0" smtClean="0"/>
              <a:t>Riešenie.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b="1" dirty="0" smtClean="0">
                <a:solidFill>
                  <a:srgbClr val="00B0F0"/>
                </a:solidFill>
              </a:rPr>
              <a:t>100 %........... 5 000 € - pôžička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00B0F0"/>
                </a:solidFill>
              </a:rPr>
              <a:t>	</a:t>
            </a:r>
            <a:r>
              <a:rPr lang="sk-SK" b="1" u="sng" dirty="0" smtClean="0">
                <a:solidFill>
                  <a:srgbClr val="00B0F0"/>
                </a:solidFill>
              </a:rPr>
              <a:t>    5 % ..................x € </a:t>
            </a:r>
            <a:r>
              <a:rPr lang="sk-SK" b="1" dirty="0" smtClean="0">
                <a:solidFill>
                  <a:srgbClr val="00B0F0"/>
                </a:solidFill>
              </a:rPr>
              <a:t>-úrok, ktorý musí tiež zaplatiť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x = </a:t>
            </a:r>
            <a:r>
              <a:rPr lang="sk-SK" b="1" u="sng" dirty="0" smtClean="0">
                <a:solidFill>
                  <a:srgbClr val="00B050"/>
                </a:solidFill>
              </a:rPr>
              <a:t>5 . 5 000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00B050"/>
                </a:solidFill>
              </a:rPr>
              <a:t> </a:t>
            </a:r>
            <a:r>
              <a:rPr lang="sk-SK" b="1" dirty="0" smtClean="0">
                <a:solidFill>
                  <a:srgbClr val="00B050"/>
                </a:solidFill>
              </a:rPr>
              <a:t>                             100</a:t>
            </a:r>
          </a:p>
          <a:p>
            <a:pPr marL="6858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</a:t>
            </a:r>
            <a:r>
              <a:rPr lang="sk-SK" b="1" dirty="0" smtClean="0">
                <a:solidFill>
                  <a:srgbClr val="FF0000"/>
                </a:solidFill>
              </a:rPr>
              <a:t>x =  250 € je úrok</a:t>
            </a:r>
          </a:p>
          <a:p>
            <a:pPr marL="6858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Po roku musí pán Kováč banke </a:t>
            </a:r>
          </a:p>
          <a:p>
            <a:pPr marL="6858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vrátiť </a:t>
            </a:r>
            <a:r>
              <a:rPr lang="sk-SK" b="1" dirty="0" smtClean="0">
                <a:solidFill>
                  <a:srgbClr val="FF0000"/>
                </a:solidFill>
              </a:rPr>
              <a:t>5 000 + 250 = 5 250 €                  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4" name="Rovná spojnica 3"/>
          <p:cNvCxnSpPr/>
          <p:nvPr/>
        </p:nvCxnSpPr>
        <p:spPr>
          <a:xfrm>
            <a:off x="683568" y="2204864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8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692696"/>
            <a:ext cx="7992888" cy="5832648"/>
          </a:xfrm>
        </p:spPr>
        <p:txBody>
          <a:bodyPr/>
          <a:lstStyle/>
          <a:p>
            <a:r>
              <a:rPr lang="sk-SK" dirty="0" smtClean="0"/>
              <a:t>Pán Veselý si požičal v banke  7 000 €, ktoré má vrátiť o rok. Vypočítal, že musí vrátiť  7 630 €. Aká je úroková miera jeho pôžičky?</a:t>
            </a:r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i="1" dirty="0" smtClean="0"/>
              <a:t>Riešenie:</a:t>
            </a:r>
            <a:r>
              <a:rPr lang="sk-SK" dirty="0"/>
              <a:t>	</a:t>
            </a:r>
            <a:r>
              <a:rPr lang="sk-SK" b="1" dirty="0" smtClean="0">
                <a:solidFill>
                  <a:srgbClr val="7030A0"/>
                </a:solidFill>
              </a:rPr>
              <a:t>100 % ..........7 000 € pôžička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7030A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            	 </a:t>
            </a:r>
            <a:r>
              <a:rPr lang="sk-SK" b="1" u="sng" dirty="0" smtClean="0">
                <a:solidFill>
                  <a:srgbClr val="7030A0"/>
                </a:solidFill>
              </a:rPr>
              <a:t>x %............  630 € úrok po roku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	</a:t>
            </a:r>
            <a:r>
              <a:rPr lang="sk-SK" b="1" dirty="0" smtClean="0">
                <a:solidFill>
                  <a:srgbClr val="00B050"/>
                </a:solidFill>
              </a:rPr>
              <a:t>x = </a:t>
            </a:r>
            <a:r>
              <a:rPr lang="sk-SK" b="1" u="sng" dirty="0" smtClean="0">
                <a:solidFill>
                  <a:srgbClr val="00B050"/>
                </a:solidFill>
              </a:rPr>
              <a:t>630 . 100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00B050"/>
                </a:solidFill>
              </a:rPr>
              <a:t> </a:t>
            </a:r>
            <a:r>
              <a:rPr lang="sk-SK" b="1" dirty="0" smtClean="0">
                <a:solidFill>
                  <a:srgbClr val="00B050"/>
                </a:solidFill>
              </a:rPr>
              <a:t>                             	        7 000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          		</a:t>
            </a:r>
            <a:r>
              <a:rPr lang="sk-SK" b="1" dirty="0" smtClean="0">
                <a:solidFill>
                  <a:srgbClr val="FF0000"/>
                </a:solidFill>
              </a:rPr>
              <a:t> x = 9 %</a:t>
            </a:r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Úroková miera jeho pôžičky je 9 %.</a:t>
            </a:r>
          </a:p>
          <a:p>
            <a:pPr marL="68580" indent="0">
              <a:buNone/>
            </a:pPr>
            <a:endParaRPr lang="sk-SK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683568" y="1988840"/>
            <a:ext cx="698477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05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764704"/>
            <a:ext cx="7281257" cy="5067925"/>
          </a:xfrm>
        </p:spPr>
        <p:txBody>
          <a:bodyPr/>
          <a:lstStyle/>
          <a:p>
            <a:r>
              <a:rPr lang="sk-SK" b="1" dirty="0" smtClean="0">
                <a:solidFill>
                  <a:srgbClr val="7030A0"/>
                </a:solidFill>
              </a:rPr>
              <a:t>Vypočítaj úrok za 1 rok spamäti: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7030A0"/>
                </a:solidFill>
              </a:rPr>
              <a:t>	</a:t>
            </a:r>
            <a:r>
              <a:rPr lang="sk-SK" b="1" dirty="0" smtClean="0">
                <a:solidFill>
                  <a:srgbClr val="7030A0"/>
                </a:solidFill>
              </a:rPr>
              <a:t>a) z 200 € pri úrokovej miere 5 %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7030A0"/>
                </a:solidFill>
              </a:rPr>
              <a:t>5 % z 200 € = 10 €</a:t>
            </a:r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b) z 1 000 € pri úrokovej miere 8 %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FF0000"/>
                </a:solidFill>
              </a:rPr>
              <a:t>8 % z 1 000€ = 80 €</a:t>
            </a:r>
          </a:p>
          <a:p>
            <a:pPr marL="68580" indent="0">
              <a:buNone/>
            </a:pPr>
            <a:endParaRPr lang="sk-SK" dirty="0"/>
          </a:p>
          <a:p>
            <a:pPr marL="68580" indent="0">
              <a:buNone/>
            </a:pPr>
            <a:r>
              <a:rPr lang="sk-SK" dirty="0" smtClean="0"/>
              <a:t>	</a:t>
            </a:r>
            <a:r>
              <a:rPr lang="sk-SK" b="1" dirty="0" smtClean="0">
                <a:solidFill>
                  <a:srgbClr val="00B050"/>
                </a:solidFill>
              </a:rPr>
              <a:t>c) z 6 000 € pri úrokovej miere 9 %</a:t>
            </a:r>
          </a:p>
          <a:p>
            <a:pPr marL="68580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dirty="0" smtClean="0">
                <a:solidFill>
                  <a:srgbClr val="00B050"/>
                </a:solidFill>
              </a:rPr>
              <a:t>9 % z 6 000€ = 540 €</a:t>
            </a:r>
            <a:endParaRPr lang="sk-S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688632"/>
          </a:xfrm>
        </p:spPr>
        <p:txBody>
          <a:bodyPr/>
          <a:lstStyle/>
          <a:p>
            <a:pPr marL="68580" indent="0">
              <a:buNone/>
            </a:pPr>
            <a:r>
              <a:rPr lang="sk-SK" b="1" dirty="0" smtClean="0">
                <a:solidFill>
                  <a:srgbClr val="FF0000"/>
                </a:solidFill>
              </a:rPr>
              <a:t>Samostatná práca: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1. Rodičia uložili synovi do banky 300€ na účet s úrokovou mierou 12 %. Koľko eur bude mať syn po roku na účte?</a:t>
            </a:r>
          </a:p>
          <a:p>
            <a:r>
              <a:rPr lang="sk-SK" b="1" dirty="0" smtClean="0">
                <a:solidFill>
                  <a:srgbClr val="7030A0"/>
                </a:solidFill>
              </a:rPr>
              <a:t>2. Koľko eur zaplatíme na úrokoch za rok, ak sme si požičali 15 000 € pri úrokovej miere 9,2 %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3. Vypočítaj úrok za 1 rok: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a) z 500 € pri úrokovej miere 3 %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b) z 1 000 € pri úrokovej miere  5 %</a:t>
            </a:r>
          </a:p>
          <a:p>
            <a:pPr marL="6858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c) z 30 000 € pri úrokovej miere 12 %</a:t>
            </a:r>
          </a:p>
          <a:p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2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170</TotalTime>
  <Words>374</Words>
  <Application>Microsoft Office PowerPoint</Application>
  <PresentationFormat>Prezentácia na obrazovke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1" baseType="lpstr">
      <vt:lpstr>Austin</vt:lpstr>
      <vt:lpstr>Microsoft Equation 3.0</vt:lpstr>
      <vt:lpstr>PERCENTÁ V BANKOVNÍCTVE, ÚROK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PERCENTÁ V BANKOVNÍCTVE</dc:title>
  <dc:creator>VI.C</dc:creator>
  <cp:lastModifiedBy>VI.C</cp:lastModifiedBy>
  <cp:revision>22</cp:revision>
  <dcterms:created xsi:type="dcterms:W3CDTF">2013-01-27T16:28:49Z</dcterms:created>
  <dcterms:modified xsi:type="dcterms:W3CDTF">2013-01-27T19:19:47Z</dcterms:modified>
</cp:coreProperties>
</file>