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57" r:id="rId7"/>
    <p:sldId id="264" r:id="rId8"/>
    <p:sldId id="259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2B00C-084C-48A0-98F7-98AF58C4F952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63DE-AD07-4F95-B23F-4AAEC8EC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044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2B00C-084C-48A0-98F7-98AF58C4F952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63DE-AD07-4F95-B23F-4AAEC8EC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89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2B00C-084C-48A0-98F7-98AF58C4F952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63DE-AD07-4F95-B23F-4AAEC8EC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306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2B00C-084C-48A0-98F7-98AF58C4F952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63DE-AD07-4F95-B23F-4AAEC8EC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443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2B00C-084C-48A0-98F7-98AF58C4F952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63DE-AD07-4F95-B23F-4AAEC8EC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866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2B00C-084C-48A0-98F7-98AF58C4F952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63DE-AD07-4F95-B23F-4AAEC8EC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151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2B00C-084C-48A0-98F7-98AF58C4F952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63DE-AD07-4F95-B23F-4AAEC8EC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13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2B00C-084C-48A0-98F7-98AF58C4F952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63DE-AD07-4F95-B23F-4AAEC8EC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018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2B00C-084C-48A0-98F7-98AF58C4F952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63DE-AD07-4F95-B23F-4AAEC8EC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970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2B00C-084C-48A0-98F7-98AF58C4F952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63DE-AD07-4F95-B23F-4AAEC8EC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976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2B00C-084C-48A0-98F7-98AF58C4F952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63DE-AD07-4F95-B23F-4AAEC8EC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436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2B00C-084C-48A0-98F7-98AF58C4F952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A63DE-AD07-4F95-B23F-4AAEC8ECEF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905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10" Type="http://schemas.openxmlformats.org/officeDocument/2006/relationships/image" Target="../media/image1.gif"/><Relationship Id="rId4" Type="http://schemas.openxmlformats.org/officeDocument/2006/relationships/image" Target="../media/image4.emf"/><Relationship Id="rId9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/>
          <a:lstStyle/>
          <a:p>
            <a:r>
              <a:rPr lang="sk-SK" dirty="0" smtClean="0"/>
              <a:t>PERCENTÁ v slovných </a:t>
            </a:r>
            <a:r>
              <a:rPr lang="sk-SK" dirty="0" smtClean="0"/>
              <a:t>úlohách 1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1719292" y="6093296"/>
            <a:ext cx="6400800" cy="1752600"/>
          </a:xfrm>
        </p:spPr>
        <p:txBody>
          <a:bodyPr>
            <a:normAutofit/>
          </a:bodyPr>
          <a:lstStyle/>
          <a:p>
            <a:r>
              <a:rPr lang="sk-SK" sz="1800" dirty="0" smtClean="0"/>
              <a:t>Mgr. Z. Burzová</a:t>
            </a:r>
            <a:endParaRPr lang="sk-SK" sz="1800" dirty="0"/>
          </a:p>
        </p:txBody>
      </p:sp>
      <p:pic>
        <p:nvPicPr>
          <p:cNvPr id="3074" name="Picture 2" descr="http://www.gify.nou.cz/z_zirafa_soubory/zi1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16832"/>
            <a:ext cx="4107448" cy="342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86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200" b="1" dirty="0" smtClean="0">
                <a:solidFill>
                  <a:schemeClr val="accent6">
                    <a:lumMod val="50000"/>
                  </a:schemeClr>
                </a:solidFill>
              </a:rPr>
              <a:t>Zo všetkých žiakov ZŠ sa 125 učí anglický jazyk, čo je 25% všetkých žiakov školy. Koľko žiakov sa neučí anglický jazyk?</a:t>
            </a:r>
            <a:endParaRPr lang="sk-SK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i="1" u="sng" dirty="0" smtClean="0"/>
              <a:t>Riešenie: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      25%........125 učiacich sa angl. j.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70C0"/>
                </a:solidFill>
              </a:rPr>
              <a:t> </a:t>
            </a:r>
            <a:r>
              <a:rPr lang="sk-SK" b="1" dirty="0" smtClean="0">
                <a:solidFill>
                  <a:srgbClr val="0070C0"/>
                </a:solidFill>
              </a:rPr>
              <a:t>         1%.........125:25 = 5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70C0"/>
                </a:solidFill>
              </a:rPr>
              <a:t> </a:t>
            </a:r>
            <a:r>
              <a:rPr lang="sk-SK" b="1" dirty="0" smtClean="0">
                <a:solidFill>
                  <a:srgbClr val="0070C0"/>
                </a:solidFill>
              </a:rPr>
              <a:t>     100%..........100.5 = </a:t>
            </a:r>
            <a:r>
              <a:rPr lang="sk-SK" b="1" dirty="0" smtClean="0">
                <a:solidFill>
                  <a:srgbClr val="CC0099"/>
                </a:solidFill>
              </a:rPr>
              <a:t>500 – všetci žiaci školy</a:t>
            </a:r>
          </a:p>
          <a:p>
            <a:pPr marL="0" indent="0">
              <a:buNone/>
            </a:pPr>
            <a:endParaRPr lang="sk-SK" b="1" dirty="0" smtClean="0">
              <a:solidFill>
                <a:srgbClr val="CC0099"/>
              </a:solidFill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CC0099"/>
                </a:solidFill>
              </a:rPr>
              <a:t> </a:t>
            </a:r>
            <a:r>
              <a:rPr lang="sk-SK" b="1" dirty="0" smtClean="0">
                <a:solidFill>
                  <a:srgbClr val="CC0099"/>
                </a:solidFill>
              </a:rPr>
              <a:t>       500 – 125 = 375 sa neučí angl. jazyk</a:t>
            </a:r>
          </a:p>
          <a:p>
            <a:pPr marL="0" indent="0">
              <a:buNone/>
            </a:pPr>
            <a:endParaRPr lang="sk-SK" b="1" dirty="0" smtClean="0">
              <a:solidFill>
                <a:srgbClr val="CC0099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CC0099"/>
                </a:solidFill>
              </a:rPr>
              <a:t>    Anglický jazyk sa neučí 375 žiakov školy</a:t>
            </a:r>
          </a:p>
          <a:p>
            <a:pPr marL="0" indent="0">
              <a:buNone/>
            </a:pPr>
            <a:endParaRPr lang="sk-SK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3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200" b="1" dirty="0" smtClean="0">
                <a:solidFill>
                  <a:srgbClr val="00B050"/>
                </a:solidFill>
              </a:rPr>
              <a:t>V prvej etape  pretekov prešli cyklisti 102 km, čo je 12% z celkovej dĺžky pretekov. </a:t>
            </a:r>
            <a:r>
              <a:rPr lang="sk-SK" sz="3200" b="1" dirty="0" smtClean="0">
                <a:solidFill>
                  <a:srgbClr val="CC0099"/>
                </a:solidFill>
              </a:rPr>
              <a:t>Koľko km musia prejsť cyklisti počas celých pretekov?</a:t>
            </a:r>
            <a:endParaRPr lang="sk-SK" sz="3200" b="1" dirty="0">
              <a:solidFill>
                <a:srgbClr val="CC0099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i="1" u="sng" dirty="0" smtClean="0"/>
              <a:t>Riešenie:</a:t>
            </a:r>
          </a:p>
          <a:p>
            <a:pPr marL="514350" indent="-514350">
              <a:buAutoNum type="alphaLcParenR"/>
            </a:pPr>
            <a:r>
              <a:rPr lang="sk-SK" b="1" dirty="0" smtClean="0">
                <a:solidFill>
                  <a:srgbClr val="0070C0"/>
                </a:solidFill>
              </a:rPr>
              <a:t>12%........102 km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       1%.........102 : 12 = 8,5 km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70C0"/>
                </a:solidFill>
              </a:rPr>
              <a:t> </a:t>
            </a:r>
            <a:r>
              <a:rPr lang="sk-SK" b="1" dirty="0" smtClean="0">
                <a:solidFill>
                  <a:srgbClr val="0070C0"/>
                </a:solidFill>
              </a:rPr>
              <a:t>     100% .......100 . 8,5  = </a:t>
            </a:r>
            <a:r>
              <a:rPr lang="sk-SK" b="1" dirty="0" smtClean="0">
                <a:solidFill>
                  <a:srgbClr val="CC0099"/>
                </a:solidFill>
              </a:rPr>
              <a:t>850 km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CC0099"/>
                </a:solidFill>
              </a:rPr>
              <a:t>    </a:t>
            </a:r>
            <a:r>
              <a:rPr lang="sk-SK" b="1" dirty="0" smtClean="0">
                <a:solidFill>
                  <a:srgbClr val="00B050"/>
                </a:solidFill>
              </a:rPr>
              <a:t>Počas celých pretekov musia cyklisti prejsť     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B050"/>
                </a:solidFill>
              </a:rPr>
              <a:t> </a:t>
            </a:r>
            <a:r>
              <a:rPr lang="sk-SK" b="1" dirty="0" smtClean="0">
                <a:solidFill>
                  <a:srgbClr val="00B050"/>
                </a:solidFill>
              </a:rPr>
              <a:t>                                                            </a:t>
            </a:r>
            <a:r>
              <a:rPr lang="sk-SK" b="1" dirty="0" smtClean="0">
                <a:solidFill>
                  <a:srgbClr val="CC0099"/>
                </a:solidFill>
              </a:rPr>
              <a:t>850km.</a:t>
            </a:r>
          </a:p>
          <a:p>
            <a:pPr marL="0" indent="0">
              <a:buNone/>
            </a:pPr>
            <a:endParaRPr lang="sk-SK" b="1" dirty="0">
              <a:solidFill>
                <a:srgbClr val="0070C0"/>
              </a:solidFill>
            </a:endParaRPr>
          </a:p>
        </p:txBody>
      </p:sp>
      <p:pic>
        <p:nvPicPr>
          <p:cNvPr id="11266" name="Picture 2" descr="http://img.cas.sk/img/4/article/1332640_slova-sport-cyklistika-slovacika-preteky-tour-de-france-6-etapa-vitaz-bel-abbevil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700808"/>
            <a:ext cx="3384376" cy="198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73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Samostatná práca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15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CC0099"/>
                </a:solidFill>
              </a:rPr>
              <a:t>1. </a:t>
            </a:r>
            <a:r>
              <a:rPr lang="sk-SK" b="1" dirty="0">
                <a:solidFill>
                  <a:srgbClr val="CC0099"/>
                </a:solidFill>
              </a:rPr>
              <a:t>Koľko eur má nasporených Karol, ak 7% z jeho </a:t>
            </a:r>
            <a:r>
              <a:rPr lang="sk-SK" b="1" dirty="0" smtClean="0">
                <a:solidFill>
                  <a:srgbClr val="CC0099"/>
                </a:solidFill>
              </a:rPr>
              <a:t> úspor </a:t>
            </a:r>
            <a:r>
              <a:rPr lang="sk-SK" b="1" dirty="0">
                <a:solidFill>
                  <a:srgbClr val="CC0099"/>
                </a:solidFill>
              </a:rPr>
              <a:t>je 70 €?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2. Zo 450 žiakov školy 432 chodí do školy pešo. Koľko je to percent?</a:t>
            </a:r>
            <a:br>
              <a:rPr lang="sk-SK" b="1" dirty="0" smtClean="0">
                <a:solidFill>
                  <a:srgbClr val="0070C0"/>
                </a:solidFill>
              </a:rPr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/>
              <a:t>3. Tri pätiny žiakov školy sú dievčatá. Koľko percent je chlapcov?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6444208" y="2132856"/>
            <a:ext cx="21776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C0099"/>
                </a:solidFill>
                <a:effectLst/>
              </a:rPr>
              <a:t>1000€</a:t>
            </a:r>
            <a:endParaRPr lang="sk-SK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C0099"/>
              </a:solidFill>
              <a:effectLst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6763752" y="3573016"/>
            <a:ext cx="1391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sk-SK" sz="5400" b="1" dirty="0" smtClean="0">
                <a:ln>
                  <a:prstDash val="solid"/>
                </a:ln>
                <a:solidFill>
                  <a:srgbClr val="0070C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96%</a:t>
            </a:r>
            <a:endParaRPr lang="sk-SK" sz="5400" b="1" cap="none" spc="0" dirty="0">
              <a:ln>
                <a:prstDash val="solid"/>
              </a:ln>
              <a:solidFill>
                <a:srgbClr val="0070C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4157132" y="5301208"/>
            <a:ext cx="27191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40%</a:t>
            </a:r>
            <a:endParaRPr lang="sk-SK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680" y="4906416"/>
            <a:ext cx="2054225" cy="171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203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D60093"/>
                </a:solidFill>
              </a:rPr>
              <a:t>Správne priraď k percentám zlomky</a:t>
            </a:r>
            <a:endParaRPr lang="sk-SK" b="1" dirty="0">
              <a:solidFill>
                <a:srgbClr val="D60093"/>
              </a:solidFill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/>
          <a:lstStyle/>
          <a:p>
            <a:pPr marL="0" indent="0">
              <a:buNone/>
            </a:pPr>
            <a:r>
              <a:rPr lang="sk-SK" sz="4000" b="1" dirty="0">
                <a:solidFill>
                  <a:srgbClr val="0070C0"/>
                </a:solidFill>
              </a:rPr>
              <a:t>5</a:t>
            </a:r>
            <a:r>
              <a:rPr lang="sk-SK" sz="4000" b="1" dirty="0" smtClean="0">
                <a:solidFill>
                  <a:srgbClr val="0070C0"/>
                </a:solidFill>
              </a:rPr>
              <a:t>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	1%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10%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	25%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30%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	50%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70C0"/>
                </a:solidFill>
              </a:rPr>
              <a:t>		75%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199" y="2420888"/>
            <a:ext cx="94370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09" y="1539188"/>
            <a:ext cx="904891" cy="102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572" y="1007930"/>
            <a:ext cx="951676" cy="104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211" y="4106489"/>
            <a:ext cx="645577" cy="109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07320"/>
            <a:ext cx="792088" cy="124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2734989"/>
            <a:ext cx="728150" cy="114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941168"/>
            <a:ext cx="824977" cy="121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http://files.biba74.webnode.sk/system_preview_small_200006923-794957a435-public/36_1_55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772814"/>
            <a:ext cx="1152128" cy="115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www.gify.nou.cz/z_zirafa_soubory/zi17.gif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317" y="4602737"/>
            <a:ext cx="2276038" cy="189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53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5482952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600" b="1" u="sng" dirty="0" smtClean="0">
                <a:solidFill>
                  <a:srgbClr val="D60093"/>
                </a:solidFill>
              </a:rPr>
              <a:t>1. Vypočítaj hodnotu: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1% z 150 = </a:t>
            </a:r>
          </a:p>
          <a:p>
            <a:pPr marL="0" indent="0">
              <a:buNone/>
            </a:pPr>
            <a:r>
              <a:rPr lang="sk-SK" sz="3600" b="1" dirty="0">
                <a:solidFill>
                  <a:srgbClr val="002060"/>
                </a:solidFill>
              </a:rPr>
              <a:t>5</a:t>
            </a:r>
            <a:r>
              <a:rPr lang="sk-SK" sz="3600" b="1" dirty="0" smtClean="0">
                <a:solidFill>
                  <a:srgbClr val="002060"/>
                </a:solidFill>
              </a:rPr>
              <a:t>% z 200 = 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6% z 80 € =</a:t>
            </a:r>
          </a:p>
          <a:p>
            <a:pPr marL="0" indent="0">
              <a:buNone/>
            </a:pPr>
            <a:r>
              <a:rPr lang="sk-SK" sz="3600" b="1" dirty="0">
                <a:solidFill>
                  <a:srgbClr val="002060"/>
                </a:solidFill>
              </a:rPr>
              <a:t>1</a:t>
            </a:r>
            <a:r>
              <a:rPr lang="sk-SK" sz="3600" b="1" dirty="0" smtClean="0">
                <a:solidFill>
                  <a:srgbClr val="002060"/>
                </a:solidFill>
              </a:rPr>
              <a:t>0% z 60 =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25% z 124 =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50% z  48=</a:t>
            </a:r>
          </a:p>
          <a:p>
            <a:pPr marL="0" indent="0">
              <a:buNone/>
            </a:pPr>
            <a:r>
              <a:rPr lang="sk-SK" sz="3600" b="1" dirty="0" smtClean="0">
                <a:solidFill>
                  <a:srgbClr val="002060"/>
                </a:solidFill>
              </a:rPr>
              <a:t>75 % z 16 € =</a:t>
            </a:r>
          </a:p>
          <a:p>
            <a:pPr marL="0" indent="0">
              <a:buNone/>
            </a:pP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167844" y="831549"/>
            <a:ext cx="47525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0070C0"/>
                </a:solidFill>
              </a:rPr>
              <a:t>1</a:t>
            </a:r>
            <a:r>
              <a:rPr lang="sk-SK" sz="4400" b="1" dirty="0" smtClean="0">
                <a:solidFill>
                  <a:srgbClr val="0070C0"/>
                </a:solidFill>
              </a:rPr>
              <a:t>50:100 = 1,5</a:t>
            </a:r>
          </a:p>
          <a:p>
            <a:r>
              <a:rPr lang="sk-SK" sz="4400" b="1" dirty="0" smtClean="0">
                <a:solidFill>
                  <a:srgbClr val="0070C0"/>
                </a:solidFill>
              </a:rPr>
              <a:t>200:100=2.5=10</a:t>
            </a:r>
          </a:p>
          <a:p>
            <a:r>
              <a:rPr lang="sk-SK" sz="4400" b="1" dirty="0" smtClean="0">
                <a:solidFill>
                  <a:srgbClr val="0070C0"/>
                </a:solidFill>
              </a:rPr>
              <a:t>80:100=0,8.6 = 4,8</a:t>
            </a:r>
          </a:p>
          <a:p>
            <a:r>
              <a:rPr lang="sk-SK" sz="4400" b="1" dirty="0">
                <a:solidFill>
                  <a:srgbClr val="0070C0"/>
                </a:solidFill>
              </a:rPr>
              <a:t>6</a:t>
            </a:r>
            <a:r>
              <a:rPr lang="sk-SK" sz="4400" b="1" dirty="0" smtClean="0">
                <a:solidFill>
                  <a:srgbClr val="0070C0"/>
                </a:solidFill>
              </a:rPr>
              <a:t>0 :10= 6</a:t>
            </a:r>
          </a:p>
          <a:p>
            <a:r>
              <a:rPr lang="sk-SK" sz="4400" b="1" dirty="0" smtClean="0">
                <a:solidFill>
                  <a:srgbClr val="0070C0"/>
                </a:solidFill>
              </a:rPr>
              <a:t>124 : 4 = 31</a:t>
            </a:r>
          </a:p>
          <a:p>
            <a:r>
              <a:rPr lang="sk-SK" sz="4400" b="1" dirty="0" smtClean="0">
                <a:solidFill>
                  <a:srgbClr val="0070C0"/>
                </a:solidFill>
              </a:rPr>
              <a:t>48 : 2 = 24</a:t>
            </a:r>
          </a:p>
          <a:p>
            <a:r>
              <a:rPr lang="sk-SK" sz="4400" b="1" dirty="0" smtClean="0">
                <a:solidFill>
                  <a:srgbClr val="0070C0"/>
                </a:solidFill>
              </a:rPr>
              <a:t>16 :4.3 = 12</a:t>
            </a:r>
            <a:endParaRPr lang="sk-SK" sz="4400" b="1" dirty="0">
              <a:solidFill>
                <a:srgbClr val="0070C0"/>
              </a:solidFill>
            </a:endParaRP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63497"/>
            <a:ext cx="936104" cy="936104"/>
          </a:xfrm>
          <a:prstGeom prst="rect">
            <a:avLst/>
          </a:prstGeom>
        </p:spPr>
      </p:pic>
      <p:pic>
        <p:nvPicPr>
          <p:cNvPr id="5122" name="Picture 2" descr="http://www.gify.nou.cz/z_zirafa_soubory/zi1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17032"/>
            <a:ext cx="2857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19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D60093"/>
                </a:solidFill>
              </a:rPr>
              <a:t>2. Výpočet </a:t>
            </a:r>
            <a:r>
              <a:rPr lang="sk-SK" b="1" dirty="0">
                <a:solidFill>
                  <a:srgbClr val="D60093"/>
                </a:solidFill>
              </a:rPr>
              <a:t>základu</a:t>
            </a:r>
            <a:endParaRPr lang="sk-SK" dirty="0">
              <a:solidFill>
                <a:srgbClr val="D6009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6848" cy="4525963"/>
          </a:xfrm>
        </p:spPr>
        <p:txBody>
          <a:bodyPr/>
          <a:lstStyle/>
          <a:p>
            <a:pPr marL="0" indent="0">
              <a:buNone/>
            </a:pPr>
            <a:r>
              <a:rPr lang="sk-SK" b="1" u="sng" dirty="0"/>
              <a:t>9</a:t>
            </a:r>
            <a:r>
              <a:rPr lang="sk-SK" b="1" u="sng" dirty="0" smtClean="0"/>
              <a:t>% z akého základu je 45?</a:t>
            </a:r>
          </a:p>
          <a:p>
            <a:pPr marL="0" indent="0">
              <a:buNone/>
            </a:pPr>
            <a:endParaRPr lang="sk-SK" b="1" u="sng" dirty="0"/>
          </a:p>
          <a:p>
            <a:pPr marL="0" indent="0">
              <a:buNone/>
            </a:pPr>
            <a:r>
              <a:rPr lang="sk-SK" i="1" dirty="0" smtClean="0"/>
              <a:t>Riešenie:</a:t>
            </a:r>
          </a:p>
          <a:p>
            <a:pPr marL="0" indent="0">
              <a:buNone/>
            </a:pPr>
            <a:r>
              <a:rPr lang="sk-SK" i="1" dirty="0"/>
              <a:t>9</a:t>
            </a:r>
            <a:r>
              <a:rPr lang="sk-SK" i="1" dirty="0" smtClean="0"/>
              <a:t>%................45</a:t>
            </a:r>
          </a:p>
          <a:p>
            <a:pPr marL="0" indent="0">
              <a:buNone/>
            </a:pPr>
            <a:r>
              <a:rPr lang="sk-SK" i="1" dirty="0" smtClean="0"/>
              <a:t>1%................</a:t>
            </a:r>
            <a:r>
              <a:rPr lang="sk-SK" b="1" i="1" dirty="0" smtClean="0"/>
              <a:t>45 : 9 = 5</a:t>
            </a:r>
          </a:p>
          <a:p>
            <a:pPr marL="0" indent="0">
              <a:buNone/>
            </a:pPr>
            <a:r>
              <a:rPr lang="sk-SK" b="1" i="1" dirty="0" smtClean="0"/>
              <a:t>100%............100 . 5 </a:t>
            </a:r>
            <a:r>
              <a:rPr lang="sk-SK" i="1" dirty="0" smtClean="0"/>
              <a:t>= </a:t>
            </a:r>
            <a:r>
              <a:rPr lang="sk-SK" b="1" i="1" dirty="0" smtClean="0">
                <a:solidFill>
                  <a:srgbClr val="D60093"/>
                </a:solidFill>
              </a:rPr>
              <a:t>500</a:t>
            </a:r>
          </a:p>
          <a:p>
            <a:pPr marL="0" indent="0">
              <a:buNone/>
            </a:pPr>
            <a:endParaRPr lang="sk-SK" i="1" dirty="0"/>
          </a:p>
          <a:p>
            <a:pPr marL="0" indent="0">
              <a:buNone/>
            </a:pPr>
            <a:r>
              <a:rPr lang="sk-SK" b="1" i="1" dirty="0" smtClean="0">
                <a:solidFill>
                  <a:srgbClr val="D60093"/>
                </a:solidFill>
              </a:rPr>
              <a:t>		Základ je 500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r>
              <a:rPr lang="sk-SK" dirty="0" smtClean="0"/>
              <a:t>Riešenie: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D60093"/>
                </a:solidFill>
              </a:rPr>
              <a:t>45 : 9 . 100 = 500</a:t>
            </a:r>
            <a:endParaRPr lang="sk-SK" b="1" dirty="0">
              <a:solidFill>
                <a:srgbClr val="D60093"/>
              </a:solidFill>
            </a:endParaRPr>
          </a:p>
        </p:txBody>
      </p:sp>
      <p:pic>
        <p:nvPicPr>
          <p:cNvPr id="6146" name="Picture 2" descr="http://www.gify.nou.cz/z_zirafa_soubory/zi1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861048"/>
            <a:ext cx="2857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65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D60093"/>
                </a:solidFill>
              </a:rPr>
              <a:t>Výpočet </a:t>
            </a:r>
            <a:r>
              <a:rPr lang="sk-SK" b="1" dirty="0" smtClean="0">
                <a:solidFill>
                  <a:srgbClr val="D60093"/>
                </a:solidFill>
              </a:rPr>
              <a:t>počtu percent</a:t>
            </a:r>
            <a:endParaRPr lang="sk-SK" dirty="0">
              <a:solidFill>
                <a:srgbClr val="D6009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762872" cy="47853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sz="3900" b="1" u="sng" dirty="0" smtClean="0">
                <a:solidFill>
                  <a:srgbClr val="D60093"/>
                </a:solidFill>
              </a:rPr>
              <a:t>Koľko </a:t>
            </a:r>
            <a:r>
              <a:rPr lang="sk-SK" sz="3900" b="1" u="sng" dirty="0" smtClean="0"/>
              <a:t>% je 45€ z 500€?</a:t>
            </a:r>
          </a:p>
          <a:p>
            <a:pPr marL="0" indent="0">
              <a:buNone/>
            </a:pPr>
            <a:r>
              <a:rPr lang="sk-SK" i="1" dirty="0" smtClean="0"/>
              <a:t>Riešenie:</a:t>
            </a:r>
          </a:p>
          <a:p>
            <a:pPr marL="0" indent="0">
              <a:buNone/>
            </a:pPr>
            <a:r>
              <a:rPr lang="sk-SK" sz="3600" b="1" i="1" dirty="0" smtClean="0"/>
              <a:t>100%............500€</a:t>
            </a:r>
            <a:endParaRPr lang="sk-SK" sz="36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3600" i="1" dirty="0" smtClean="0"/>
              <a:t> 1%................</a:t>
            </a:r>
            <a:r>
              <a:rPr lang="sk-SK" sz="3600" b="1" i="1" dirty="0" smtClean="0"/>
              <a:t>500:100=5€</a:t>
            </a:r>
          </a:p>
          <a:p>
            <a:pPr marL="0" indent="0">
              <a:buNone/>
            </a:pPr>
            <a:r>
              <a:rPr lang="sk-SK" sz="3600" b="1" i="1" dirty="0" smtClean="0"/>
              <a:t> </a:t>
            </a:r>
            <a:r>
              <a:rPr lang="sk-SK" sz="3600" b="1" i="1" dirty="0"/>
              <a:t> </a:t>
            </a:r>
            <a:r>
              <a:rPr lang="sk-SK" sz="3600" b="1" i="1" dirty="0" smtClean="0"/>
              <a:t>x %..........45 : 5 = 9 %</a:t>
            </a:r>
          </a:p>
          <a:p>
            <a:pPr marL="0" indent="0">
              <a:buNone/>
            </a:pPr>
            <a:endParaRPr lang="sk-SK" sz="3600" b="1" i="1" dirty="0" smtClean="0"/>
          </a:p>
          <a:p>
            <a:pPr marL="0" indent="0"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	</a:t>
            </a:r>
            <a:r>
              <a:rPr lang="sk-SK" b="1" i="1" dirty="0" smtClean="0"/>
              <a:t>      </a:t>
            </a:r>
            <a:r>
              <a:rPr lang="sk-SK" sz="3600" b="1" i="1" dirty="0" smtClean="0"/>
              <a:t>35€ z 500€ </a:t>
            </a:r>
            <a:r>
              <a:rPr lang="sk-SK" sz="3600" b="1" i="1" dirty="0" smtClean="0">
                <a:solidFill>
                  <a:srgbClr val="D60093"/>
                </a:solidFill>
              </a:rPr>
              <a:t>je 9%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05400" y="1556792"/>
            <a:ext cx="4038600" cy="4525963"/>
          </a:xfrm>
        </p:spPr>
        <p:txBody>
          <a:bodyPr>
            <a:normAutofit fontScale="92500"/>
          </a:bodyPr>
          <a:lstStyle/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Riešenie:</a:t>
            </a:r>
          </a:p>
          <a:p>
            <a:pPr marL="0" indent="0">
              <a:buNone/>
            </a:pPr>
            <a:r>
              <a:rPr lang="sk-SK" b="1" dirty="0">
                <a:solidFill>
                  <a:srgbClr val="D60093"/>
                </a:solidFill>
              </a:rPr>
              <a:t>4</a:t>
            </a:r>
            <a:r>
              <a:rPr lang="sk-SK" b="1" dirty="0" smtClean="0">
                <a:solidFill>
                  <a:srgbClr val="D60093"/>
                </a:solidFill>
              </a:rPr>
              <a:t>5 : (500 : 100) = 9%</a:t>
            </a:r>
            <a:endParaRPr lang="sk-SK" b="1" dirty="0">
              <a:solidFill>
                <a:srgbClr val="D60093"/>
              </a:solidFill>
            </a:endParaRPr>
          </a:p>
        </p:txBody>
      </p:sp>
      <p:pic>
        <p:nvPicPr>
          <p:cNvPr id="7170" name="Picture 2" descr="http://www.gify.nou.cz/z_zirafa_soubory/zi1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77072"/>
            <a:ext cx="2857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55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Priraď k príkladom správne výsledky a </a:t>
            </a:r>
            <a:r>
              <a:rPr lang="sk-SK" b="1" dirty="0" smtClean="0">
                <a:solidFill>
                  <a:srgbClr val="0070C0"/>
                </a:solidFill>
              </a:rPr>
              <a:t>nájdi VOTRELCA – číslo navyše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67544" y="1988840"/>
            <a:ext cx="4258816" cy="4525963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20% z 20 =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50% z 44 =</a:t>
            </a:r>
          </a:p>
          <a:p>
            <a:pPr marL="0" indent="0">
              <a:buNone/>
            </a:pPr>
            <a:r>
              <a:rPr lang="sk-SK" dirty="0" smtClean="0"/>
              <a:t>75% z 12 =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X% je 200 z 400 ?</a:t>
            </a:r>
          </a:p>
          <a:p>
            <a:pPr marL="0" indent="0">
              <a:buNone/>
            </a:pPr>
            <a:r>
              <a:rPr lang="sk-SK" dirty="0" smtClean="0"/>
              <a:t>X% je 6,2 z 620 ?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25% z akého čísla je 50 ?</a:t>
            </a:r>
          </a:p>
          <a:p>
            <a:pPr marL="0" indent="0">
              <a:buNone/>
            </a:pPr>
            <a:r>
              <a:rPr lang="sk-SK" dirty="0" smtClean="0"/>
              <a:t>50% z akého základu je 12 ?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499992" y="16288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24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	200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    		1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	50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			9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		22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	4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		10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6228184" y="5013176"/>
            <a:ext cx="792088" cy="86409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 descr="http://www.gify.nou.cz/z_zirafa_soubory/zi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958" y="1412776"/>
            <a:ext cx="188595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0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 smtClean="0"/>
              <a:t>S.P.- Priraď k príkladom správne výsledky a </a:t>
            </a:r>
            <a:r>
              <a:rPr lang="sk-SK" sz="3600" b="1" dirty="0" smtClean="0">
                <a:solidFill>
                  <a:srgbClr val="0070C0"/>
                </a:solidFill>
              </a:rPr>
              <a:t>nájdi VOTRELCA – číslo navyše</a:t>
            </a:r>
            <a:endParaRPr lang="sk-SK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67544" y="1988840"/>
            <a:ext cx="425881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/>
              <a:t>10% z 20 =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12% z 300 =</a:t>
            </a:r>
          </a:p>
          <a:p>
            <a:pPr marL="0" indent="0">
              <a:buNone/>
            </a:pPr>
            <a:r>
              <a:rPr lang="sk-SK" dirty="0" smtClean="0"/>
              <a:t>24% z 50 =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X% je 12 z 48?</a:t>
            </a:r>
          </a:p>
          <a:p>
            <a:pPr marL="0" indent="0">
              <a:buNone/>
            </a:pPr>
            <a:r>
              <a:rPr lang="sk-SK" dirty="0" smtClean="0"/>
              <a:t>X% je 48 z 600?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68% z akého čísla je 204 ?</a:t>
            </a:r>
          </a:p>
          <a:p>
            <a:pPr marL="0" indent="0">
              <a:buNone/>
            </a:pPr>
            <a:r>
              <a:rPr lang="sk-SK" dirty="0" smtClean="0"/>
              <a:t>16% z akého základu je 80 ?</a:t>
            </a:r>
          </a:p>
          <a:p>
            <a:pPr marL="0" indent="0">
              <a:buNone/>
            </a:pPr>
            <a:r>
              <a:rPr lang="sk-SK" dirty="0" smtClean="0"/>
              <a:t>20% z 50% z 440 =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0" y="1772816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36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	300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    		8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	25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			6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		500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	2</a:t>
            </a: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	</a:t>
            </a:r>
            <a:r>
              <a:rPr lang="sk-SK" b="1" dirty="0" smtClean="0">
                <a:solidFill>
                  <a:srgbClr val="FF0000"/>
                </a:solidFill>
              </a:rPr>
              <a:t>		44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		12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7092280" y="3429000"/>
            <a:ext cx="792088" cy="86409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http://www.gify.nou.cz/z_zirafa_soubory/zi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575" y="1628800"/>
            <a:ext cx="104775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7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b="1" dirty="0" smtClean="0"/>
              <a:t>V triede je 25 žiakov. Chlapcov je 20%. Koľko je dievčat v triede?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indent="0">
              <a:buNone/>
            </a:pPr>
            <a:r>
              <a:rPr lang="sk-SK" i="1" u="sng" dirty="0" smtClean="0"/>
              <a:t>Riešenie:</a:t>
            </a:r>
          </a:p>
          <a:p>
            <a:pPr marL="0" indent="0">
              <a:buNone/>
            </a:pPr>
            <a:r>
              <a:rPr lang="sk-SK" sz="2800" dirty="0" smtClean="0"/>
              <a:t>a</a:t>
            </a:r>
            <a:r>
              <a:rPr lang="sk-SK" sz="2800" b="1" dirty="0" smtClean="0">
                <a:solidFill>
                  <a:srgbClr val="0070C0"/>
                </a:solidFill>
              </a:rPr>
              <a:t>)  Chlapcov......20% z 25 = 5 ch.</a:t>
            </a:r>
          </a:p>
          <a:p>
            <a:pPr marL="0" indent="0">
              <a:buNone/>
            </a:pPr>
            <a:r>
              <a:rPr lang="sk-SK" sz="2800" dirty="0" smtClean="0"/>
              <a:t>      </a:t>
            </a:r>
            <a:r>
              <a:rPr lang="sk-SK" sz="2800" b="1" dirty="0" smtClean="0">
                <a:solidFill>
                  <a:srgbClr val="CC0099"/>
                </a:solidFill>
              </a:rPr>
              <a:t>Dievčat......25 – 5 = 20 d.</a:t>
            </a:r>
          </a:p>
          <a:p>
            <a:pPr marL="0" indent="0">
              <a:buNone/>
            </a:pPr>
            <a:r>
              <a:rPr lang="sk-SK" sz="2800" b="1" dirty="0" smtClean="0">
                <a:solidFill>
                  <a:srgbClr val="CC0099"/>
                </a:solidFill>
              </a:rPr>
              <a:t>		V triede je 20 dievčat.</a:t>
            </a:r>
          </a:p>
          <a:p>
            <a:pPr marL="0" indent="0">
              <a:buNone/>
            </a:pPr>
            <a:endParaRPr lang="sk-SK" sz="2800" dirty="0"/>
          </a:p>
          <a:p>
            <a:pPr marL="0" indent="0">
              <a:buNone/>
            </a:pPr>
            <a:r>
              <a:rPr lang="sk-SK" sz="2800" dirty="0" smtClean="0"/>
              <a:t>b)  Dievčat.......100-20 = 80% z 25= 80 . 0,25 = </a:t>
            </a:r>
            <a:r>
              <a:rPr lang="sk-SK" sz="2800" b="1" dirty="0" smtClean="0">
                <a:solidFill>
                  <a:srgbClr val="CC0099"/>
                </a:solidFill>
              </a:rPr>
              <a:t>20d</a:t>
            </a:r>
            <a:r>
              <a:rPr lang="sk-SK" b="1" dirty="0" smtClean="0">
                <a:solidFill>
                  <a:srgbClr val="CC0099"/>
                </a:solidFill>
              </a:rPr>
              <a:t>.</a:t>
            </a:r>
            <a:endParaRPr lang="sk-SK" b="1" dirty="0">
              <a:solidFill>
                <a:srgbClr val="CC0099"/>
              </a:solidFill>
            </a:endParaRPr>
          </a:p>
        </p:txBody>
      </p:sp>
      <p:pic>
        <p:nvPicPr>
          <p:cNvPr id="9218" name="Picture 2" descr="http://www.hlavnespravy.sk/wp-content/uploads/2012/08/Rozdiel-medzi-20-a-40-de%C5%A5mi-v-triede-nec%C3%ADtia-len-u%C4%8Ditelia-ale-aj-samotn%C3%AD-%C5%BEiaci.-Kto-never%C3%AD-nech-si-pr%C3%ADde-odu%C4%8Di%C5%A5-jedin%C3%BD-de%C5%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72816"/>
            <a:ext cx="2160240" cy="143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18212"/>
            <a:ext cx="2414265" cy="2013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73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>
                <a:solidFill>
                  <a:srgbClr val="CC0099"/>
                </a:solidFill>
              </a:rPr>
              <a:t>Na štadióne je 15 000 divákov, pričom 3000 divákov stálo. Koľko to bolo percent?</a:t>
            </a:r>
            <a:endParaRPr lang="sk-SK" sz="3200" b="1" dirty="0">
              <a:solidFill>
                <a:srgbClr val="CC0099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i="1" u="sng" dirty="0" smtClean="0"/>
              <a:t>Riešenie:</a:t>
            </a:r>
          </a:p>
          <a:p>
            <a:pPr marL="514350" indent="-514350">
              <a:buAutoNum type="alphaLcParenR"/>
            </a:pPr>
            <a:r>
              <a:rPr lang="sk-SK" b="1" u="sng" dirty="0" smtClean="0">
                <a:solidFill>
                  <a:srgbClr val="0070C0"/>
                </a:solidFill>
              </a:rPr>
              <a:t>x% je 3000 z 15 000 divákov?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70C0"/>
                </a:solidFill>
              </a:rPr>
              <a:t> </a:t>
            </a:r>
            <a:r>
              <a:rPr lang="sk-SK" b="1" dirty="0" smtClean="0">
                <a:solidFill>
                  <a:srgbClr val="0070C0"/>
                </a:solidFill>
              </a:rPr>
              <a:t>     100%........15 000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70C0"/>
                </a:solidFill>
              </a:rPr>
              <a:t> </a:t>
            </a:r>
            <a:r>
              <a:rPr lang="sk-SK" b="1" dirty="0" smtClean="0">
                <a:solidFill>
                  <a:srgbClr val="0070C0"/>
                </a:solidFill>
              </a:rPr>
              <a:t>         1%.........150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70C0"/>
                </a:solidFill>
              </a:rPr>
              <a:t> </a:t>
            </a:r>
            <a:r>
              <a:rPr lang="sk-SK" b="1" dirty="0" smtClean="0">
                <a:solidFill>
                  <a:srgbClr val="0070C0"/>
                </a:solidFill>
              </a:rPr>
              <a:t>     x% ..........3000:150 = </a:t>
            </a:r>
            <a:r>
              <a:rPr lang="sk-SK" b="1" dirty="0" smtClean="0">
                <a:solidFill>
                  <a:srgbClr val="CC0099"/>
                </a:solidFill>
              </a:rPr>
              <a:t>20%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CC0099"/>
                </a:solidFill>
              </a:rPr>
              <a:t>    Na štadióne stálo 20% divákov.</a:t>
            </a:r>
          </a:p>
          <a:p>
            <a:pPr marL="0" indent="0">
              <a:buNone/>
            </a:pPr>
            <a:endParaRPr lang="sk-SK" b="1" dirty="0">
              <a:solidFill>
                <a:srgbClr val="0070C0"/>
              </a:solidFill>
            </a:endParaRPr>
          </a:p>
        </p:txBody>
      </p:sp>
      <p:pic>
        <p:nvPicPr>
          <p:cNvPr id="10244" name="Picture 4" descr="http://tenis.sk/images/stories/players2010-2/Sanghaj_10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484784"/>
            <a:ext cx="2845193" cy="187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58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564</Words>
  <Application>Microsoft Office PowerPoint</Application>
  <PresentationFormat>Prezentácia na obrazovke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PERCENTÁ v slovných úlohách 1</vt:lpstr>
      <vt:lpstr>Správne priraď k percentám zlomky</vt:lpstr>
      <vt:lpstr>Prezentácia programu PowerPoint</vt:lpstr>
      <vt:lpstr>2. Výpočet základu</vt:lpstr>
      <vt:lpstr>Výpočet počtu percent</vt:lpstr>
      <vt:lpstr>Priraď k príkladom správne výsledky a nájdi VOTRELCA – číslo navyše</vt:lpstr>
      <vt:lpstr>S.P.- Priraď k príkladom správne výsledky a nájdi VOTRELCA – číslo navyše</vt:lpstr>
      <vt:lpstr>V triede je 25 žiakov. Chlapcov je 20%. Koľko je dievčat v triede?</vt:lpstr>
      <vt:lpstr>Na štadióne je 15 000 divákov, pričom 3000 divákov stálo. Koľko to bolo percent?</vt:lpstr>
      <vt:lpstr>Zo všetkých žiakov ZŠ sa 125 učí anglický jazyk, čo je 25% všetkých žiakov školy. Koľko žiakov sa neučí anglický jazyk?</vt:lpstr>
      <vt:lpstr>V prvej etape  pretekov prešli cyklisti 102 km, čo je 12% z celkovej dĺžky pretekov. Koľko km musia prejsť cyklisti počas celých pretekov?</vt:lpstr>
      <vt:lpstr>Samostatná práca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VI.C</dc:creator>
  <cp:lastModifiedBy>VI.C</cp:lastModifiedBy>
  <cp:revision>20</cp:revision>
  <dcterms:created xsi:type="dcterms:W3CDTF">2013-01-10T20:51:51Z</dcterms:created>
  <dcterms:modified xsi:type="dcterms:W3CDTF">2013-01-15T19:23:01Z</dcterms:modified>
</cp:coreProperties>
</file>