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59" r:id="rId5"/>
    <p:sldId id="260" r:id="rId6"/>
    <p:sldId id="266" r:id="rId7"/>
    <p:sldId id="265" r:id="rId8"/>
    <p:sldId id="264" r:id="rId9"/>
    <p:sldId id="271" r:id="rId10"/>
    <p:sldId id="269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73162-BC3D-43AB-8FDA-5AD1BD1D734B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EE395-148C-4A34-8D02-7FD9665E829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582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EE395-148C-4A34-8D02-7FD9665E8295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803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967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795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533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20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582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972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311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403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436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059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920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0038-2A20-48D9-AB42-06A8D089B26D}" type="datetimeFigureOut">
              <a:rPr lang="sk-SK" smtClean="0"/>
              <a:t>8. 1. 2013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7123C-E18A-4459-8AFE-AB898989FB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422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Percentá </a:t>
            </a:r>
            <a:br>
              <a:rPr lang="sk-SK" dirty="0" smtClean="0"/>
            </a:br>
            <a:r>
              <a:rPr lang="sk-SK" dirty="0" smtClean="0"/>
              <a:t> v slovných úlohách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404664" y="5981700"/>
            <a:ext cx="6400800" cy="1752600"/>
          </a:xfrm>
        </p:spPr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Mgr. Z. Burzová</a:t>
            </a:r>
            <a:endParaRPr lang="sk-SK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t2.gstatic.com/images?q=tbn:ANd9GcTcgWfc8cV6C1x_sfCUn9f7kEn1k-DlXfVq2POkGsdd9V9cb0khHKsKLik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665692" cy="213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ok 5" descr="12178622811310025450gringer_Piggybank-pink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548680"/>
            <a:ext cx="2052229" cy="1990662"/>
          </a:xfrm>
          <a:prstGeom prst="rect">
            <a:avLst/>
          </a:prstGeom>
        </p:spPr>
      </p:pic>
      <p:pic>
        <p:nvPicPr>
          <p:cNvPr id="7" name="Obrázok 6" descr="11949895931025044925bicycle_01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3573016"/>
            <a:ext cx="3706812" cy="2619480"/>
          </a:xfrm>
          <a:prstGeom prst="rect">
            <a:avLst/>
          </a:prstGeom>
        </p:spPr>
      </p:pic>
      <p:pic>
        <p:nvPicPr>
          <p:cNvPr id="3076" name="Picture 4" descr="http://static.etrend.sk/uploads/tx_media/2010/7/asusn73notebook-600_mens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33056"/>
            <a:ext cx="1872208" cy="162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8636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002060"/>
                </a:solidFill>
              </a:rPr>
              <a:t>Domáca úloha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9685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Z</a:t>
            </a:r>
            <a:r>
              <a:rPr lang="sk-SK" b="1" dirty="0">
                <a:solidFill>
                  <a:srgbClr val="002060"/>
                </a:solidFill>
                <a:latin typeface="Arial Narrow" pitchFamily="34" charset="0"/>
              </a:rPr>
              <a:t> vkladu 250 € dostal pán Novák po prvom roku úrok 15 €. Na akú úrokovú mieru peniaze uložil</a:t>
            </a: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?                                </a:t>
            </a:r>
            <a:endParaRPr lang="sk-SK" b="1" dirty="0" smtClean="0">
              <a:solidFill>
                <a:srgbClr val="00B050"/>
              </a:solidFill>
              <a:latin typeface="Arial Narrow" pitchFamily="34" charset="0"/>
            </a:endParaRPr>
          </a:p>
          <a:p>
            <a:pPr marL="514350" indent="-514350">
              <a:buAutoNum type="arabicPeriod"/>
            </a:pPr>
            <a:endParaRPr lang="sk-SK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sk-SK" b="1" dirty="0">
                <a:solidFill>
                  <a:srgbClr val="002060"/>
                </a:solidFill>
                <a:latin typeface="Arial Narrow" pitchFamily="34" charset="0"/>
              </a:rPr>
              <a:t>O koľko percent  zdražel automobil, ak sa jeho cena zvýšila z 2 200€ na 2 486€</a:t>
            </a: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?       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sk-SK" b="1" dirty="0">
              <a:solidFill>
                <a:srgbClr val="002060"/>
              </a:solidFill>
              <a:latin typeface="Arial Narrow" pitchFamily="34" charset="0"/>
            </a:endParaRP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Urč 50% z 25% z 400          </a:t>
            </a:r>
            <a:endParaRPr lang="sk-SK" b="1" dirty="0">
              <a:solidFill>
                <a:srgbClr val="002060"/>
              </a:solidFill>
              <a:latin typeface="Arial Narrow" pitchFamily="34" charset="0"/>
            </a:endParaRPr>
          </a:p>
          <a:p>
            <a:endParaRPr lang="sk-SK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 descr="http://t2.gstatic.com/images?q=tbn:ANd9GcTcgWfc8cV6C1x_sfCUn9f7kEn1k-DlXfVq2POkGsdd9V9cb0khHKsKLik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96" y="4603414"/>
            <a:ext cx="2878011" cy="177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92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k-SK" b="1" dirty="0">
                <a:solidFill>
                  <a:srgbClr val="002060"/>
                </a:solidFill>
              </a:rPr>
              <a:t>1</a:t>
            </a:r>
            <a:r>
              <a:rPr lang="sk-SK" b="1" dirty="0" smtClean="0">
                <a:solidFill>
                  <a:srgbClr val="002060"/>
                </a:solidFill>
              </a:rPr>
              <a:t>. Počet percent zapíš zlomkom a znázorni na obrázku.</a:t>
            </a:r>
          </a:p>
          <a:p>
            <a:pPr marL="0" indent="0">
              <a:buNone/>
            </a:pPr>
            <a:r>
              <a:rPr lang="sk-SK" dirty="0" smtClean="0"/>
              <a:t>1% =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10% =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20</a:t>
            </a:r>
            <a:r>
              <a:rPr lang="sk-SK" dirty="0"/>
              <a:t>% =  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25% =  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50% = 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75% =</a:t>
            </a:r>
            <a:r>
              <a:rPr lang="sk-SK" dirty="0"/>
              <a:t>	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382" y="5141188"/>
            <a:ext cx="1243790" cy="15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9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2</a:t>
            </a:r>
            <a:r>
              <a:rPr lang="sk-SK" b="1" dirty="0" smtClean="0">
                <a:solidFill>
                  <a:srgbClr val="002060"/>
                </a:solidFill>
              </a:rPr>
              <a:t>. </a:t>
            </a:r>
            <a:r>
              <a:rPr lang="sk-SK" b="1" dirty="0">
                <a:solidFill>
                  <a:srgbClr val="002060"/>
                </a:solidFill>
              </a:rPr>
              <a:t>Vypočítaj:  </a:t>
            </a:r>
            <a:endParaRPr lang="sk-SK" b="1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sk-SK" sz="3200" dirty="0" smtClean="0"/>
              <a:t>1% </a:t>
            </a:r>
            <a:r>
              <a:rPr lang="sk-SK" sz="3200" dirty="0"/>
              <a:t>z </a:t>
            </a:r>
            <a:r>
              <a:rPr lang="sk-SK" sz="3200" dirty="0" smtClean="0"/>
              <a:t>420</a:t>
            </a:r>
            <a:r>
              <a:rPr lang="sk-SK" sz="3200" dirty="0"/>
              <a:t>€ =    </a:t>
            </a:r>
            <a:endParaRPr lang="sk-SK" sz="3200" dirty="0" smtClean="0"/>
          </a:p>
          <a:p>
            <a:pPr marL="514350" indent="-514350">
              <a:buAutoNum type="alphaLcParenR"/>
            </a:pPr>
            <a:r>
              <a:rPr lang="sk-SK" sz="3200" dirty="0" smtClean="0"/>
              <a:t>25</a:t>
            </a:r>
            <a:r>
              <a:rPr lang="sk-SK" sz="3200" dirty="0"/>
              <a:t>% z </a:t>
            </a:r>
            <a:r>
              <a:rPr lang="sk-SK" sz="3200" dirty="0" smtClean="0"/>
              <a:t>20 </a:t>
            </a:r>
            <a:r>
              <a:rPr lang="sk-SK" sz="3200" dirty="0"/>
              <a:t>m =   </a:t>
            </a:r>
            <a:endParaRPr lang="sk-SK" sz="3200" dirty="0" smtClean="0"/>
          </a:p>
          <a:p>
            <a:pPr marL="514350" indent="-514350">
              <a:buAutoNum type="alphaLcParenR"/>
            </a:pPr>
            <a:r>
              <a:rPr lang="sk-SK" sz="3200" dirty="0" smtClean="0"/>
              <a:t>25% </a:t>
            </a:r>
            <a:r>
              <a:rPr lang="sk-SK" sz="3200" dirty="0"/>
              <a:t>z </a:t>
            </a:r>
            <a:r>
              <a:rPr lang="sk-SK" sz="3200" dirty="0" smtClean="0"/>
              <a:t>2,80€ =</a:t>
            </a:r>
          </a:p>
          <a:p>
            <a:pPr marL="0" indent="0">
              <a:buNone/>
            </a:pPr>
            <a:r>
              <a:rPr lang="sk-SK" sz="3200" dirty="0" smtClean="0"/>
              <a:t>d</a:t>
            </a:r>
            <a:r>
              <a:rPr lang="sk-SK" sz="3200" dirty="0"/>
              <a:t>) </a:t>
            </a:r>
            <a:r>
              <a:rPr lang="sk-SK" sz="3200" dirty="0" smtClean="0"/>
              <a:t>50% z 360kg = </a:t>
            </a:r>
          </a:p>
          <a:p>
            <a:pPr marL="0" indent="0">
              <a:buNone/>
            </a:pPr>
            <a:r>
              <a:rPr lang="sk-SK" sz="3200" dirty="0" smtClean="0"/>
              <a:t>e</a:t>
            </a:r>
            <a:r>
              <a:rPr lang="sk-SK" sz="3200" dirty="0"/>
              <a:t>) </a:t>
            </a:r>
            <a:r>
              <a:rPr lang="sk-SK" sz="3200" dirty="0" smtClean="0"/>
              <a:t>75% zo 40m =</a:t>
            </a:r>
          </a:p>
          <a:p>
            <a:pPr marL="0" indent="0">
              <a:buNone/>
            </a:pPr>
            <a:r>
              <a:rPr lang="sk-SK" sz="3200" dirty="0" smtClean="0"/>
              <a:t>f) 75% z 24 ml =</a:t>
            </a:r>
          </a:p>
          <a:p>
            <a:pPr marL="514350" indent="-514350">
              <a:buAutoNum type="alphaLcParenR" startAt="7"/>
            </a:pPr>
            <a:r>
              <a:rPr lang="sk-SK" sz="3200" dirty="0" smtClean="0"/>
              <a:t>100% z 12€ =</a:t>
            </a:r>
          </a:p>
          <a:p>
            <a:pPr marL="514350" indent="-514350">
              <a:buAutoNum type="alphaLcParenR" startAt="7"/>
            </a:pPr>
            <a:r>
              <a:rPr lang="sk-SK" sz="3200" dirty="0" smtClean="0"/>
              <a:t>200% z 32€ =</a:t>
            </a:r>
          </a:p>
          <a:p>
            <a:pPr marL="514350" indent="-514350">
              <a:buAutoNum type="alphaLcParenR" startAt="7"/>
            </a:pPr>
            <a:r>
              <a:rPr lang="sk-SK" sz="3200" dirty="0" smtClean="0"/>
              <a:t>68% z 1500g = </a:t>
            </a:r>
          </a:p>
          <a:p>
            <a:pPr marL="514350" indent="-514350">
              <a:buAutoNum type="alphaLcParenR" startAt="6"/>
            </a:pPr>
            <a:endParaRPr lang="sk-SK" sz="3200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563888" y="764704"/>
            <a:ext cx="4038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b="1" dirty="0" smtClean="0">
                <a:solidFill>
                  <a:srgbClr val="002060"/>
                </a:solidFill>
              </a:rPr>
              <a:t>420:100= 4,2€</a:t>
            </a:r>
          </a:p>
          <a:p>
            <a:pPr marL="0" indent="0">
              <a:buNone/>
            </a:pPr>
            <a:r>
              <a:rPr lang="sk-SK" sz="3200" b="1" dirty="0" smtClean="0">
                <a:solidFill>
                  <a:srgbClr val="002060"/>
                </a:solidFill>
              </a:rPr>
              <a:t>20 : 4 = 5 m</a:t>
            </a:r>
          </a:p>
          <a:p>
            <a:pPr marL="0" indent="0">
              <a:buNone/>
            </a:pPr>
            <a:r>
              <a:rPr lang="sk-SK" sz="3200" b="1" dirty="0" smtClean="0">
                <a:solidFill>
                  <a:srgbClr val="002060"/>
                </a:solidFill>
              </a:rPr>
              <a:t>2,8 : 4 = 0,6 €</a:t>
            </a:r>
          </a:p>
          <a:p>
            <a:pPr marL="0" indent="0">
              <a:buNone/>
            </a:pPr>
            <a:r>
              <a:rPr lang="sk-SK" sz="3200" b="1" dirty="0" smtClean="0">
                <a:solidFill>
                  <a:srgbClr val="002060"/>
                </a:solidFill>
              </a:rPr>
              <a:t>360 : 2 = 180 kg</a:t>
            </a:r>
          </a:p>
          <a:p>
            <a:pPr marL="0" indent="0">
              <a:buNone/>
            </a:pPr>
            <a:r>
              <a:rPr lang="sk-SK" sz="3200" b="1" dirty="0" smtClean="0">
                <a:solidFill>
                  <a:srgbClr val="002060"/>
                </a:solidFill>
              </a:rPr>
              <a:t>40 : 4 . 3 = 30m</a:t>
            </a:r>
          </a:p>
          <a:p>
            <a:pPr marL="0" indent="0">
              <a:buNone/>
            </a:pPr>
            <a:r>
              <a:rPr lang="sk-SK" sz="3200" b="1" dirty="0" smtClean="0">
                <a:solidFill>
                  <a:srgbClr val="002060"/>
                </a:solidFill>
              </a:rPr>
              <a:t>24 : 4. 3 = 18 ml</a:t>
            </a:r>
          </a:p>
          <a:p>
            <a:pPr marL="0" indent="0">
              <a:buNone/>
            </a:pPr>
            <a:r>
              <a:rPr lang="sk-SK" sz="3200" b="1" dirty="0" smtClean="0">
                <a:solidFill>
                  <a:srgbClr val="002060"/>
                </a:solidFill>
              </a:rPr>
              <a:t>12 : 100 . 100 = 12€</a:t>
            </a:r>
          </a:p>
          <a:p>
            <a:pPr marL="0" indent="0">
              <a:buNone/>
            </a:pPr>
            <a:r>
              <a:rPr lang="sk-SK" sz="3200" b="1" dirty="0" smtClean="0">
                <a:solidFill>
                  <a:srgbClr val="002060"/>
                </a:solidFill>
              </a:rPr>
              <a:t>32 : 100 . 200 = 64€</a:t>
            </a:r>
          </a:p>
          <a:p>
            <a:pPr marL="0" indent="0">
              <a:buNone/>
            </a:pPr>
            <a:r>
              <a:rPr lang="sk-SK" sz="3200" b="1" dirty="0" smtClean="0">
                <a:solidFill>
                  <a:srgbClr val="002060"/>
                </a:solidFill>
              </a:rPr>
              <a:t>1500 : 100 . 68 = 1020g</a:t>
            </a:r>
            <a:endParaRPr lang="sk-SK" sz="3200" b="1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VI.C\AppData\Local\Microsoft\Windows\Temporary Internet Files\Content.IE5\OR03ST3S\MC9004404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364" y="260648"/>
            <a:ext cx="1080120" cy="123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2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 smtClean="0">
                <a:solidFill>
                  <a:srgbClr val="002060"/>
                </a:solidFill>
              </a:rPr>
              <a:t>3. Vypočítaj počet percent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u="sng" dirty="0" smtClean="0">
                <a:solidFill>
                  <a:srgbClr val="002060"/>
                </a:solidFill>
              </a:rPr>
              <a:t>Koľko %</a:t>
            </a:r>
            <a:r>
              <a:rPr lang="sk-SK" u="sng" dirty="0" smtClean="0"/>
              <a:t> je 15m z 500m ?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100%.........500m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1%.........500:100=5m</a:t>
            </a:r>
          </a:p>
          <a:p>
            <a:pPr marL="0" indent="0">
              <a:buNone/>
            </a:pPr>
            <a:r>
              <a:rPr lang="sk-SK" dirty="0" smtClean="0"/>
              <a:t>X%......15m:5m = </a:t>
            </a:r>
            <a:r>
              <a:rPr lang="sk-SK" b="1" dirty="0" smtClean="0">
                <a:solidFill>
                  <a:srgbClr val="002060"/>
                </a:solidFill>
              </a:rPr>
              <a:t>3%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3% sú 15m z 500m 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16016" y="126876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u="sng" dirty="0" smtClean="0">
                <a:solidFill>
                  <a:srgbClr val="FF0000"/>
                </a:solidFill>
              </a:rPr>
              <a:t>Koľko %</a:t>
            </a:r>
            <a:r>
              <a:rPr lang="sk-SK" u="sng" dirty="0" smtClean="0"/>
              <a:t> je 22 € z 1100€ ?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100%......1100€</a:t>
            </a:r>
          </a:p>
          <a:p>
            <a:pPr marL="0" indent="0">
              <a:buNone/>
            </a:pPr>
            <a:r>
              <a:rPr lang="sk-SK" dirty="0" smtClean="0"/>
              <a:t>1%......1100:100=11€</a:t>
            </a:r>
          </a:p>
          <a:p>
            <a:pPr marL="0" indent="0">
              <a:buNone/>
            </a:pPr>
            <a:r>
              <a:rPr lang="sk-SK" dirty="0" smtClean="0"/>
              <a:t>x=%....22€:11€ = </a:t>
            </a:r>
            <a:r>
              <a:rPr lang="sk-SK" b="1" dirty="0" smtClean="0">
                <a:solidFill>
                  <a:srgbClr val="FF0000"/>
                </a:solidFill>
              </a:rPr>
              <a:t>2%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2% je 22€ z 1100€</a:t>
            </a:r>
            <a:endParaRPr lang="sk-SK" b="1" dirty="0">
              <a:solidFill>
                <a:srgbClr val="FF0000"/>
              </a:solidFill>
            </a:endParaRPr>
          </a:p>
        </p:txBody>
      </p:sp>
      <p:cxnSp>
        <p:nvCxnSpPr>
          <p:cNvPr id="6" name="Rovná spojnica 5"/>
          <p:cNvCxnSpPr/>
          <p:nvPr/>
        </p:nvCxnSpPr>
        <p:spPr>
          <a:xfrm>
            <a:off x="4283968" y="1340768"/>
            <a:ext cx="0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56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297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 smtClean="0">
                <a:solidFill>
                  <a:srgbClr val="002060"/>
                </a:solidFill>
              </a:rPr>
              <a:t>4. Vypočítaj základ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 smtClean="0"/>
              <a:t>20% z </a:t>
            </a:r>
            <a:r>
              <a:rPr lang="sk-SK" b="1" u="sng" dirty="0" smtClean="0">
                <a:solidFill>
                  <a:srgbClr val="00B050"/>
                </a:solidFill>
              </a:rPr>
              <a:t>akého základu </a:t>
            </a:r>
            <a:r>
              <a:rPr lang="sk-SK" b="1" u="sng" dirty="0" smtClean="0"/>
              <a:t>je 40 ?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20%.......... 40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1% ..........40 : 20 = 2</a:t>
            </a:r>
          </a:p>
          <a:p>
            <a:pPr marL="0" indent="0">
              <a:buNone/>
            </a:pPr>
            <a:r>
              <a:rPr lang="sk-SK" dirty="0" smtClean="0"/>
              <a:t>100% .......100 . 2 = </a:t>
            </a:r>
            <a:r>
              <a:rPr lang="sk-SK" b="1" dirty="0" smtClean="0">
                <a:solidFill>
                  <a:srgbClr val="00B050"/>
                </a:solidFill>
              </a:rPr>
              <a:t>200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20% </a:t>
            </a:r>
            <a:r>
              <a:rPr lang="sk-SK" b="1" dirty="0" smtClean="0">
                <a:solidFill>
                  <a:srgbClr val="00B050"/>
                </a:solidFill>
              </a:rPr>
              <a:t>z 200 </a:t>
            </a:r>
            <a:r>
              <a:rPr lang="sk-SK" dirty="0" smtClean="0"/>
              <a:t>je 40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  </a:t>
            </a:r>
            <a:r>
              <a:rPr lang="sk-SK" b="1" u="sng" dirty="0" smtClean="0"/>
              <a:t>15% </a:t>
            </a:r>
            <a:r>
              <a:rPr lang="sk-SK" b="1" u="sng" dirty="0" smtClean="0">
                <a:solidFill>
                  <a:srgbClr val="FF0000"/>
                </a:solidFill>
              </a:rPr>
              <a:t>z akého čísla </a:t>
            </a:r>
            <a:r>
              <a:rPr lang="sk-SK" b="1" u="sng" dirty="0" smtClean="0"/>
              <a:t>je 60?</a:t>
            </a:r>
          </a:p>
          <a:p>
            <a:pPr marL="0" indent="0">
              <a:buNone/>
            </a:pPr>
            <a:endParaRPr lang="sk-SK" b="1" u="sng" dirty="0"/>
          </a:p>
          <a:p>
            <a:pPr marL="0" indent="0">
              <a:buNone/>
            </a:pPr>
            <a:r>
              <a:rPr lang="sk-SK" dirty="0" smtClean="0"/>
              <a:t>  15%............... 60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1%.............. 60 : 15 = 4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100%..........100 . 4 = </a:t>
            </a:r>
            <a:r>
              <a:rPr lang="sk-SK" b="1" dirty="0" smtClean="0">
                <a:solidFill>
                  <a:srgbClr val="FF0000"/>
                </a:solidFill>
              </a:rPr>
              <a:t>400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/>
              <a:t>  15% </a:t>
            </a:r>
            <a:r>
              <a:rPr lang="sk-SK" b="1" dirty="0" smtClean="0">
                <a:solidFill>
                  <a:srgbClr val="FF0000"/>
                </a:solidFill>
              </a:rPr>
              <a:t>zo 400 </a:t>
            </a:r>
            <a:r>
              <a:rPr lang="sk-SK" b="1" dirty="0" smtClean="0"/>
              <a:t>je 60</a:t>
            </a:r>
            <a:endParaRPr lang="sk-SK" b="1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4716016" y="1340768"/>
            <a:ext cx="0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5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863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 smtClean="0">
                <a:solidFill>
                  <a:srgbClr val="002060"/>
                </a:solidFill>
              </a:rPr>
              <a:t>5. Vypočítaj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Urč 20% z 30% z 500€</a:t>
            </a:r>
          </a:p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a)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b) 0,20 . 0,30 . 500 = </a:t>
            </a:r>
            <a:r>
              <a:rPr lang="sk-SK" b="1" dirty="0" smtClean="0">
                <a:solidFill>
                  <a:srgbClr val="0070C0"/>
                </a:solidFill>
              </a:rPr>
              <a:t>30</a:t>
            </a:r>
          </a:p>
          <a:p>
            <a:pPr marL="0" indent="0">
              <a:buNone/>
            </a:pPr>
            <a:endParaRPr lang="sk-SK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20% z 30% z 500€ je 30€</a:t>
            </a:r>
            <a:endParaRPr lang="sk-SK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16016" y="1124744"/>
            <a:ext cx="43204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Urč 14% z 28% z 200m</a:t>
            </a:r>
          </a:p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endParaRPr lang="sk-SK" i="1" u="sng" dirty="0"/>
          </a:p>
          <a:p>
            <a:pPr marL="0" indent="0">
              <a:buNone/>
            </a:pPr>
            <a:r>
              <a:rPr lang="sk-SK" dirty="0" smtClean="0"/>
              <a:t>a)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b) 0,14 . 0,28 . 320 = </a:t>
            </a:r>
            <a:r>
              <a:rPr lang="sk-SK" b="1" dirty="0" smtClean="0">
                <a:solidFill>
                  <a:srgbClr val="00B050"/>
                </a:solidFill>
              </a:rPr>
              <a:t>7,84</a:t>
            </a:r>
          </a:p>
          <a:p>
            <a:pPr marL="0" indent="0">
              <a:buNone/>
            </a:pPr>
            <a:endParaRPr lang="sk-SK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14% z 28% z 200m je 7,84m</a:t>
            </a:r>
          </a:p>
          <a:p>
            <a:pPr marL="0" indent="0">
              <a:buNone/>
            </a:pPr>
            <a:endParaRPr lang="sk-SK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473407"/>
              </p:ext>
            </p:extLst>
          </p:nvPr>
        </p:nvGraphicFramePr>
        <p:xfrm>
          <a:off x="899592" y="2636912"/>
          <a:ext cx="322455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a" r:id="rId3" imgW="1459866" imgH="393529" progId="Equation.3">
                  <p:embed/>
                </p:oleObj>
              </mc:Choice>
              <mc:Fallback>
                <p:oleObj name="Rovnica" r:id="rId3" imgW="1459866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636912"/>
                        <a:ext cx="3224553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92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6. </a:t>
            </a:r>
            <a:r>
              <a:rPr lang="sk-SK" b="1" dirty="0">
                <a:solidFill>
                  <a:srgbClr val="002060"/>
                </a:solidFill>
              </a:rPr>
              <a:t>Cena </a:t>
            </a:r>
            <a:r>
              <a:rPr lang="sk-SK" b="1" dirty="0" smtClean="0">
                <a:solidFill>
                  <a:srgbClr val="002060"/>
                </a:solidFill>
              </a:rPr>
              <a:t>notebooku </a:t>
            </a:r>
            <a:r>
              <a:rPr lang="sk-SK" b="1" dirty="0">
                <a:solidFill>
                  <a:srgbClr val="002060"/>
                </a:solidFill>
              </a:rPr>
              <a:t>v obchode </a:t>
            </a:r>
            <a:r>
              <a:rPr lang="sk-SK" b="1" dirty="0" smtClean="0">
                <a:solidFill>
                  <a:srgbClr val="002060"/>
                </a:solidFill>
              </a:rPr>
              <a:t>je 620</a:t>
            </a:r>
            <a:r>
              <a:rPr lang="sk-SK" b="1" dirty="0">
                <a:solidFill>
                  <a:srgbClr val="002060"/>
                </a:solidFill>
              </a:rPr>
              <a:t>€. </a:t>
            </a:r>
            <a:r>
              <a:rPr lang="sk-SK" b="1" dirty="0" smtClean="0">
                <a:solidFill>
                  <a:srgbClr val="002060"/>
                </a:solidFill>
              </a:rPr>
              <a:t>V januári je 20% </a:t>
            </a:r>
            <a:r>
              <a:rPr lang="sk-SK" b="1" dirty="0">
                <a:solidFill>
                  <a:srgbClr val="002060"/>
                </a:solidFill>
              </a:rPr>
              <a:t>zľava </a:t>
            </a:r>
            <a:r>
              <a:rPr lang="sk-SK" b="1" dirty="0" smtClean="0">
                <a:solidFill>
                  <a:srgbClr val="002060"/>
                </a:solidFill>
              </a:rPr>
              <a:t>na </a:t>
            </a:r>
            <a:r>
              <a:rPr lang="sk-SK" b="1" dirty="0">
                <a:solidFill>
                  <a:srgbClr val="002060"/>
                </a:solidFill>
              </a:rPr>
              <a:t>všetky výrobky. Za koľko eur môžeme teraz tento </a:t>
            </a:r>
            <a:r>
              <a:rPr lang="sk-SK" b="1" dirty="0" smtClean="0">
                <a:solidFill>
                  <a:srgbClr val="002060"/>
                </a:solidFill>
              </a:rPr>
              <a:t>notebook </a:t>
            </a:r>
            <a:r>
              <a:rPr lang="sk-SK" b="1" dirty="0">
                <a:solidFill>
                  <a:srgbClr val="002060"/>
                </a:solidFill>
              </a:rPr>
              <a:t>kúpiť?</a:t>
            </a:r>
          </a:p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Notebook.......620€  - cena pred zľavou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Zľava</a:t>
            </a:r>
            <a:r>
              <a:rPr lang="sk-SK" dirty="0" smtClean="0">
                <a:solidFill>
                  <a:srgbClr val="00B050"/>
                </a:solidFill>
              </a:rPr>
              <a:t>.....20% z 620€ = 620 : 5 = </a:t>
            </a:r>
            <a:r>
              <a:rPr lang="sk-SK" b="1" dirty="0" smtClean="0">
                <a:solidFill>
                  <a:srgbClr val="00B050"/>
                </a:solidFill>
              </a:rPr>
              <a:t>124€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Po zľave</a:t>
            </a:r>
            <a:r>
              <a:rPr lang="sk-SK" dirty="0" smtClean="0">
                <a:solidFill>
                  <a:srgbClr val="FF0000"/>
                </a:solidFill>
              </a:rPr>
              <a:t>.......620 – 124 = </a:t>
            </a:r>
            <a:r>
              <a:rPr lang="sk-SK" b="1" dirty="0" smtClean="0">
                <a:solidFill>
                  <a:srgbClr val="FF0000"/>
                </a:solidFill>
              </a:rPr>
              <a:t>496€</a:t>
            </a: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Za notebooku po zľave zaplatíme </a:t>
            </a:r>
            <a:r>
              <a:rPr lang="sk-SK" b="1" dirty="0" smtClean="0">
                <a:solidFill>
                  <a:srgbClr val="FF0000"/>
                </a:solidFill>
              </a:rPr>
              <a:t>496€</a:t>
            </a:r>
          </a:p>
          <a:p>
            <a:pPr marL="0" indent="0">
              <a:buNone/>
            </a:pPr>
            <a:endParaRPr lang="sk-SK" b="1" dirty="0">
              <a:solidFill>
                <a:srgbClr val="00206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45224"/>
            <a:ext cx="1008112" cy="1008112"/>
          </a:xfrm>
          <a:prstGeom prst="rect">
            <a:avLst/>
          </a:prstGeom>
        </p:spPr>
      </p:pic>
      <p:pic>
        <p:nvPicPr>
          <p:cNvPr id="4098" name="Picture 2" descr="http://static.etrend.sk/uploads/tx_media/2010/7/asusn73notebook-600_men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54" y="3068960"/>
            <a:ext cx="1712060" cy="148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0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sz="3200" b="1" dirty="0" smtClean="0">
                <a:solidFill>
                  <a:srgbClr val="002060"/>
                </a:solidFill>
              </a:rPr>
              <a:t>7. V škole je 120 žiakov. Z toho je 60% chlapcov a 40% dievčat. Koľko chlapcov navštevuje túto školu?</a:t>
            </a:r>
            <a:r>
              <a:rPr lang="sk-SK" b="1" dirty="0" smtClean="0">
                <a:solidFill>
                  <a:srgbClr val="002060"/>
                </a:solidFill>
              </a:rPr>
              <a:t> 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Chlapcov je 60% zo 120 žiakov = 60.1,20 = </a:t>
            </a:r>
            <a:r>
              <a:rPr lang="sk-SK" b="1" dirty="0" smtClean="0">
                <a:solidFill>
                  <a:srgbClr val="00B050"/>
                </a:solidFill>
              </a:rPr>
              <a:t>72ch.</a:t>
            </a:r>
          </a:p>
          <a:p>
            <a:pPr marL="0" indent="0">
              <a:buNone/>
            </a:pPr>
            <a:endParaRPr lang="sk-SK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Túto školu </a:t>
            </a:r>
            <a:r>
              <a:rPr lang="sk-SK" b="1" dirty="0" smtClean="0">
                <a:solidFill>
                  <a:srgbClr val="00B050"/>
                </a:solidFill>
              </a:rPr>
              <a:t>navštevuje 72 chlapcov</a:t>
            </a:r>
            <a:r>
              <a:rPr lang="sk-SK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sk-SK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smtClean="0">
                <a:solidFill>
                  <a:srgbClr val="002060"/>
                </a:solidFill>
              </a:rPr>
              <a:t>Skúška: dievčat je 40% z 120 = 40.1,20=48d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smtClean="0">
                <a:solidFill>
                  <a:srgbClr val="002060"/>
                </a:solidFill>
              </a:rPr>
              <a:t>              alebo 120 – 72 = 48d</a:t>
            </a:r>
            <a:endParaRPr lang="sk-SK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            Spolu : 72 + 48 = 120 žiakov</a:t>
            </a:r>
            <a:endParaRPr lang="sk-SK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66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221602" y="574585"/>
            <a:ext cx="65390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3200" b="1" dirty="0" smtClean="0">
                <a:solidFill>
                  <a:srgbClr val="00B0F0"/>
                </a:solidFill>
                <a:latin typeface="Arial Narrow" pitchFamily="34" charset="0"/>
              </a:rPr>
              <a:t>1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. Cena </a:t>
            </a:r>
            <a:r>
              <a:rPr lang="sk-SK" sz="3200" b="1" dirty="0">
                <a:solidFill>
                  <a:srgbClr val="002060"/>
                </a:solidFill>
                <a:latin typeface="Arial Narrow" pitchFamily="34" charset="0"/>
              </a:rPr>
              <a:t>bicykla sa znížila z 500 € 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  <a:p>
            <a:pPr lvl="0"/>
            <a:r>
              <a:rPr lang="sk-SK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    na </a:t>
            </a:r>
            <a:r>
              <a:rPr lang="sk-SK" sz="3200" b="1" dirty="0">
                <a:solidFill>
                  <a:srgbClr val="002060"/>
                </a:solidFill>
                <a:latin typeface="Arial Narrow" pitchFamily="34" charset="0"/>
              </a:rPr>
              <a:t>470 €. 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O</a:t>
            </a:r>
            <a:r>
              <a:rPr lang="sk-SK" sz="3200" b="1" dirty="0">
                <a:solidFill>
                  <a:srgbClr val="002060"/>
                </a:solidFill>
                <a:latin typeface="Arial Narrow" pitchFamily="34" charset="0"/>
              </a:rPr>
              <a:t> koľko percent 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sa znížila</a:t>
            </a:r>
            <a:r>
              <a:rPr lang="sk-SK" sz="3200" b="1" dirty="0">
                <a:solidFill>
                  <a:srgbClr val="002060"/>
                </a:solidFill>
                <a:latin typeface="Arial Narrow" pitchFamily="34" charset="0"/>
              </a:rPr>
              <a:t>?</a:t>
            </a:r>
            <a:endParaRPr lang="sk-SK" b="1" dirty="0">
              <a:solidFill>
                <a:srgbClr val="002060"/>
              </a:solidFill>
              <a:latin typeface="Arial Narrow" pitchFamily="34" charset="0"/>
            </a:endParaRPr>
          </a:p>
          <a:p>
            <a:endParaRPr lang="sk-SK" dirty="0"/>
          </a:p>
        </p:txBody>
      </p:sp>
      <p:pic>
        <p:nvPicPr>
          <p:cNvPr id="4" name="Obrázok 3" descr="11949895931025044925bicycle_01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1944215" cy="1373912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569164" y="2801620"/>
            <a:ext cx="7789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3200" b="1" dirty="0" smtClean="0">
                <a:solidFill>
                  <a:srgbClr val="00B0F0"/>
                </a:solidFill>
                <a:latin typeface="Arial Narrow" pitchFamily="34" charset="0"/>
              </a:rPr>
              <a:t>2.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 Vinco </a:t>
            </a:r>
            <a:r>
              <a:rPr lang="sk-SK" sz="3200" b="1" dirty="0">
                <a:solidFill>
                  <a:srgbClr val="002060"/>
                </a:solidFill>
                <a:latin typeface="Arial Narrow" pitchFamily="34" charset="0"/>
              </a:rPr>
              <a:t>mal v prasiatku 40 €. Prasiatko rozbil a minul na darčeky 26 €. Koľko percent Vinco minul?</a:t>
            </a:r>
          </a:p>
        </p:txBody>
      </p:sp>
      <p:pic>
        <p:nvPicPr>
          <p:cNvPr id="8" name="Obrázok 7" descr="12178622811310025450gringer_Piggybank-pink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417" y="4797546"/>
            <a:ext cx="1450420" cy="1406907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2483768" y="68239"/>
            <a:ext cx="4612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B0F0"/>
                </a:solidFill>
              </a:rPr>
              <a:t>SAMOSTATNÁ PRÁCA</a:t>
            </a:r>
            <a:endParaRPr lang="sk-SK" sz="3200" b="1" dirty="0">
              <a:solidFill>
                <a:srgbClr val="00B0F0"/>
              </a:solidFill>
            </a:endParaRPr>
          </a:p>
        </p:txBody>
      </p:sp>
      <p:sp>
        <p:nvSpPr>
          <p:cNvPr id="5" name="Šípka vpravo so zárezom 4">
            <a:hlinkClick r:id="rId4" action="ppaction://hlinksldjump"/>
          </p:cNvPr>
          <p:cNvSpPr/>
          <p:nvPr/>
        </p:nvSpPr>
        <p:spPr>
          <a:xfrm>
            <a:off x="6660349" y="5971297"/>
            <a:ext cx="1447832" cy="5760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8108181" y="5971297"/>
            <a:ext cx="928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2060"/>
                </a:solidFill>
              </a:rPr>
              <a:t>DÚ</a:t>
            </a:r>
            <a:endParaRPr lang="sk-SK" sz="3600" b="1" dirty="0">
              <a:solidFill>
                <a:srgbClr val="00206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491880" y="192880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B0F0"/>
                </a:solidFill>
              </a:rPr>
              <a:t>6%</a:t>
            </a:r>
            <a:endParaRPr lang="sk-SK" sz="3600" b="1" dirty="0">
              <a:solidFill>
                <a:srgbClr val="00B0F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463689" y="4371280"/>
            <a:ext cx="1027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B0F0"/>
                </a:solidFill>
              </a:rPr>
              <a:t>65%</a:t>
            </a:r>
            <a:endParaRPr lang="sk-SK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8350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374</Words>
  <Application>Microsoft Office PowerPoint</Application>
  <PresentationFormat>Prezentácia na obrazovke (4:3)</PresentationFormat>
  <Paragraphs>112</Paragraphs>
  <Slides>10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2" baseType="lpstr">
      <vt:lpstr>Motív Office</vt:lpstr>
      <vt:lpstr>Rovnica</vt:lpstr>
      <vt:lpstr>Percentá   v slovných úlohách</vt:lpstr>
      <vt:lpstr>Prezentácia programu PowerPoint</vt:lpstr>
      <vt:lpstr>Prezentácia programu PowerPoint</vt:lpstr>
      <vt:lpstr>3. Vypočítaj počet percent</vt:lpstr>
      <vt:lpstr>4. Vypočítaj základ</vt:lpstr>
      <vt:lpstr>5. Vypočítaj</vt:lpstr>
      <vt:lpstr>Prezentácia programu PowerPoint</vt:lpstr>
      <vt:lpstr>7. V škole je 120 žiakov. Z toho je 60% chlapcov a 40% dievčat. Koľko chlapcov navštevuje túto školu? </vt:lpstr>
      <vt:lpstr>Prezentácia programu PowerPoint</vt:lpstr>
      <vt:lpstr>Domáca úloha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 aj v slovných úlohách</dc:title>
  <dc:creator>VI.C</dc:creator>
  <cp:lastModifiedBy>VI.C</cp:lastModifiedBy>
  <cp:revision>17</cp:revision>
  <dcterms:created xsi:type="dcterms:W3CDTF">2013-01-07T17:21:22Z</dcterms:created>
  <dcterms:modified xsi:type="dcterms:W3CDTF">2013-01-08T17:47:48Z</dcterms:modified>
</cp:coreProperties>
</file>