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5" r:id="rId5"/>
    <p:sldId id="257" r:id="rId6"/>
    <p:sldId id="258" r:id="rId7"/>
    <p:sldId id="259" r:id="rId8"/>
    <p:sldId id="266" r:id="rId9"/>
    <p:sldId id="274" r:id="rId10"/>
    <p:sldId id="267" r:id="rId11"/>
    <p:sldId id="270" r:id="rId12"/>
    <p:sldId id="271" r:id="rId13"/>
    <p:sldId id="273" r:id="rId14"/>
    <p:sldId id="269" r:id="rId15"/>
    <p:sldId id="268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6705BBE-0C72-4220-B483-AEFB443243C3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6CCB56E-851C-4299-9B94-A3CB2F8CBD06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05BBE-0C72-4220-B483-AEFB443243C3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CB56E-851C-4299-9B94-A3CB2F8CBD0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6705BBE-0C72-4220-B483-AEFB443243C3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6CCB56E-851C-4299-9B94-A3CB2F8CBD0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05BBE-0C72-4220-B483-AEFB443243C3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CB56E-851C-4299-9B94-A3CB2F8CBD0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705BBE-0C72-4220-B483-AEFB443243C3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6CCB56E-851C-4299-9B94-A3CB2F8CBD06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05BBE-0C72-4220-B483-AEFB443243C3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CB56E-851C-4299-9B94-A3CB2F8CBD0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05BBE-0C72-4220-B483-AEFB443243C3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CB56E-851C-4299-9B94-A3CB2F8CBD0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05BBE-0C72-4220-B483-AEFB443243C3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CB56E-851C-4299-9B94-A3CB2F8CBD0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705BBE-0C72-4220-B483-AEFB443243C3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CB56E-851C-4299-9B94-A3CB2F8CBD0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05BBE-0C72-4220-B483-AEFB443243C3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CB56E-851C-4299-9B94-A3CB2F8CBD0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05BBE-0C72-4220-B483-AEFB443243C3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CB56E-851C-4299-9B94-A3CB2F8CBD06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6705BBE-0C72-4220-B483-AEFB443243C3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6CCB56E-851C-4299-9B94-A3CB2F8CBD06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03848" y="116632"/>
            <a:ext cx="5105400" cy="5184576"/>
          </a:xfrm>
        </p:spPr>
        <p:txBody>
          <a:bodyPr/>
          <a:lstStyle/>
          <a:p>
            <a:pPr algn="l"/>
            <a:r>
              <a:rPr lang="sk-SK" sz="4800" dirty="0" smtClean="0"/>
              <a:t>Pomer, </a:t>
            </a:r>
            <a:br>
              <a:rPr lang="sk-SK" sz="4800" dirty="0" smtClean="0"/>
            </a:br>
            <a:r>
              <a:rPr lang="sk-SK" sz="4800" dirty="0" smtClean="0"/>
              <a:t>krátenie pomeru, zmena a Rozdelenie čísla v danom pomere</a:t>
            </a:r>
            <a:endParaRPr lang="sk-SK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63888" y="5877272"/>
            <a:ext cx="5114778" cy="1101248"/>
          </a:xfrm>
        </p:spPr>
        <p:txBody>
          <a:bodyPr/>
          <a:lstStyle/>
          <a:p>
            <a:r>
              <a:rPr lang="sk-SK" dirty="0" smtClean="0"/>
              <a:t>Mgr. Z. Burzová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2707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7239000" cy="1143000"/>
          </a:xfrm>
        </p:spPr>
        <p:txBody>
          <a:bodyPr/>
          <a:lstStyle/>
          <a:p>
            <a:r>
              <a:rPr lang="sk-SK" dirty="0" smtClean="0"/>
              <a:t>Rozdeľte 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836712"/>
            <a:ext cx="7239000" cy="5616624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LcParenR"/>
            </a:pPr>
            <a:r>
              <a:rPr lang="sk-SK" u="sng" dirty="0" smtClean="0"/>
              <a:t>12 cm v pomere 1 : 2</a:t>
            </a:r>
          </a:p>
          <a:p>
            <a:pPr marL="0" indent="0">
              <a:buNone/>
            </a:pPr>
            <a:r>
              <a:rPr lang="sk-SK" dirty="0" smtClean="0"/>
              <a:t>	12 : 3 = 4 cm . </a:t>
            </a:r>
            <a:r>
              <a:rPr lang="sk-SK" dirty="0" smtClean="0">
                <a:solidFill>
                  <a:srgbClr val="00B050"/>
                </a:solidFill>
              </a:rPr>
              <a:t>1 = 4 cm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	   4 cm . </a:t>
            </a:r>
            <a:r>
              <a:rPr lang="sk-SK" dirty="0" smtClean="0">
                <a:solidFill>
                  <a:srgbClr val="00B050"/>
                </a:solidFill>
              </a:rPr>
              <a:t>2 = 8 cm</a:t>
            </a:r>
          </a:p>
          <a:p>
            <a:pPr marL="0" indent="0">
              <a:buNone/>
            </a:pPr>
            <a:r>
              <a:rPr lang="sk-SK" dirty="0" smtClean="0"/>
              <a:t>	</a:t>
            </a:r>
            <a:r>
              <a:rPr lang="sk-SK" b="1" dirty="0" smtClean="0">
                <a:solidFill>
                  <a:srgbClr val="00B050"/>
                </a:solidFill>
              </a:rPr>
              <a:t>12cm rozdelíme na 4 cm a 8 cm</a:t>
            </a:r>
            <a:endParaRPr lang="sk-SK" b="1" dirty="0">
              <a:solidFill>
                <a:srgbClr val="00B050"/>
              </a:solidFill>
            </a:endParaRPr>
          </a:p>
          <a:p>
            <a:pPr marL="514350" indent="-514350">
              <a:buAutoNum type="alphaLcParenR"/>
            </a:pPr>
            <a:r>
              <a:rPr lang="sk-SK" u="sng" dirty="0" smtClean="0"/>
              <a:t>56 kg v pomere 5 : 2</a:t>
            </a:r>
          </a:p>
          <a:p>
            <a:pPr marL="246888" lvl="1" indent="0">
              <a:buNone/>
            </a:pPr>
            <a:r>
              <a:rPr lang="sk-SK" dirty="0"/>
              <a:t>	</a:t>
            </a:r>
            <a:r>
              <a:rPr lang="sk-SK" dirty="0" smtClean="0"/>
              <a:t>56 : 7 = </a:t>
            </a:r>
            <a:r>
              <a:rPr lang="sk-SK" dirty="0" smtClean="0">
                <a:solidFill>
                  <a:srgbClr val="7030A0"/>
                </a:solidFill>
              </a:rPr>
              <a:t>8 . 5 = 40</a:t>
            </a:r>
          </a:p>
          <a:p>
            <a:pPr marL="0" indent="0">
              <a:buNone/>
            </a:pPr>
            <a:r>
              <a:rPr lang="sk-SK" dirty="0" smtClean="0">
                <a:solidFill>
                  <a:srgbClr val="7030A0"/>
                </a:solidFill>
              </a:rPr>
              <a:t>		 8 . 2 = 16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b="1" dirty="0" smtClean="0">
                <a:solidFill>
                  <a:srgbClr val="7030A0"/>
                </a:solidFill>
              </a:rPr>
              <a:t>56kg rozdelíme na 40kg a 16kg</a:t>
            </a:r>
          </a:p>
          <a:p>
            <a:pPr marL="514350" indent="-514350">
              <a:buAutoNum type="alphaLcParenR"/>
            </a:pPr>
            <a:r>
              <a:rPr lang="sk-SK" u="sng" dirty="0" smtClean="0"/>
              <a:t>4 500 € v pomere 1 : 8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4 500 : 9 = </a:t>
            </a:r>
            <a:r>
              <a:rPr lang="sk-SK" dirty="0" smtClean="0">
                <a:solidFill>
                  <a:srgbClr val="FF0000"/>
                </a:solidFill>
              </a:rPr>
              <a:t>500 .1= 500€</a:t>
            </a: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	</a:t>
            </a:r>
            <a:r>
              <a:rPr lang="sk-SK" dirty="0" smtClean="0">
                <a:solidFill>
                  <a:srgbClr val="FF0000"/>
                </a:solidFill>
              </a:rPr>
              <a:t>	        500 . 8 = 4000€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b="1" dirty="0" smtClean="0">
                <a:solidFill>
                  <a:srgbClr val="FF0000"/>
                </a:solidFill>
              </a:rPr>
              <a:t>4500€ rozdelíme na 500€ a 4000€</a:t>
            </a:r>
            <a:endParaRPr lang="sk-S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4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304800"/>
            <a:ext cx="8763000" cy="167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3200" b="1"/>
              <a:t>Porovnávanie úsečiek: </a:t>
            </a:r>
            <a:r>
              <a:rPr lang="sk-SK" sz="3200" b="1" u="sng"/>
              <a:t>a) podielom   b) pomerom</a:t>
            </a:r>
          </a:p>
          <a:p>
            <a:pPr eaLnBrk="1" hangingPunct="1">
              <a:spcBef>
                <a:spcPct val="50000"/>
              </a:spcBef>
            </a:pPr>
            <a:endParaRPr lang="sk-SK" sz="2400"/>
          </a:p>
          <a:p>
            <a:pPr eaLnBrk="1" hangingPunct="1">
              <a:spcBef>
                <a:spcPct val="50000"/>
              </a:spcBef>
            </a:pPr>
            <a:r>
              <a:rPr lang="sk-SK" sz="2400"/>
              <a:t>                                     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990600"/>
            <a:ext cx="2057400" cy="4572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b="1"/>
              <a:t>a)  50 : 10 = 5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6781800" cy="4572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b="1"/>
              <a:t>Dĺžka úsečky </a:t>
            </a:r>
            <a:r>
              <a:rPr lang="sk-SK" sz="2400" b="1" i="1"/>
              <a:t>a</a:t>
            </a:r>
            <a:r>
              <a:rPr lang="sk-SK" sz="2400" b="1"/>
              <a:t> je 5 krát väčšia ako dĺžka úsečky </a:t>
            </a:r>
            <a:r>
              <a:rPr lang="sk-SK" sz="2400" b="1" i="1"/>
              <a:t>b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33400" y="1524000"/>
            <a:ext cx="2362200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b="1"/>
              <a:t>b) 50 : 10 = 5 : 1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657600" y="1524000"/>
            <a:ext cx="3657600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b="1"/>
              <a:t>Úsečky sú v pomere 5 : 1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0" y="2209800"/>
            <a:ext cx="8686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k-SK" sz="3200" b="1" dirty="0"/>
              <a:t>Daná je úsečka AB, ktorej dĺžka je 12 cm</a:t>
            </a:r>
            <a:r>
              <a:rPr lang="sk-SK" sz="3200" b="1" dirty="0" smtClean="0"/>
              <a:t>.</a:t>
            </a:r>
          </a:p>
          <a:p>
            <a:pPr algn="ctr" eaLnBrk="1" hangingPunct="1">
              <a:spcBef>
                <a:spcPct val="50000"/>
              </a:spcBef>
            </a:pPr>
            <a:r>
              <a:rPr lang="sk-SK" sz="3200" b="1" dirty="0" smtClean="0"/>
              <a:t> </a:t>
            </a:r>
            <a:r>
              <a:rPr lang="sk-SK" sz="3200" b="1" dirty="0"/>
              <a:t>Zmeň jej dĺžku v</a:t>
            </a:r>
            <a:r>
              <a:rPr lang="sk-SK" sz="2400" b="1" dirty="0"/>
              <a:t> </a:t>
            </a:r>
            <a:r>
              <a:rPr lang="sk-SK" sz="3200" b="1" dirty="0"/>
              <a:t>pomere 4 : 3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0" y="3810000"/>
            <a:ext cx="327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b="1">
                <a:cs typeface="Times New Roman" pitchFamily="18" charset="0"/>
              </a:rPr>
              <a:t>|</a:t>
            </a:r>
            <a:r>
              <a:rPr lang="sk-SK" b="1"/>
              <a:t>A´B´</a:t>
            </a:r>
            <a:r>
              <a:rPr lang="sk-SK" b="1">
                <a:cs typeface="Times New Roman" pitchFamily="18" charset="0"/>
              </a:rPr>
              <a:t>|</a:t>
            </a:r>
            <a:r>
              <a:rPr lang="sk-SK" b="1"/>
              <a:t>  je</a:t>
            </a:r>
            <a:r>
              <a:rPr lang="sk-SK" sz="2400"/>
              <a:t>       </a:t>
            </a:r>
            <a:r>
              <a:rPr lang="sk-SK" b="1"/>
              <a:t>z </a:t>
            </a:r>
            <a:r>
              <a:rPr lang="sk-SK" b="1">
                <a:cs typeface="Times New Roman" pitchFamily="18" charset="0"/>
              </a:rPr>
              <a:t>|</a:t>
            </a:r>
            <a:r>
              <a:rPr lang="sk-SK" b="1"/>
              <a:t>AB</a:t>
            </a:r>
            <a:r>
              <a:rPr lang="sk-SK" b="1">
                <a:cs typeface="Times New Roman" pitchFamily="18" charset="0"/>
              </a:rPr>
              <a:t>|</a:t>
            </a:r>
            <a:endParaRPr lang="sk-SK" b="1"/>
          </a:p>
        </p:txBody>
      </p:sp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1524000" y="3581400"/>
          <a:ext cx="4127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Rovnica" r:id="rId3" imgW="152280" imgH="393480" progId="Equation.3">
                  <p:embed/>
                </p:oleObj>
              </mc:Choice>
              <mc:Fallback>
                <p:oleObj name="Rovnica" r:id="rId3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581400"/>
                        <a:ext cx="4127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048000" y="38862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/>
              <a:t>teda: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4038600" y="38862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k-SK" b="1">
                <a:cs typeface="Times New Roman" pitchFamily="18" charset="0"/>
              </a:rPr>
              <a:t>|</a:t>
            </a:r>
            <a:r>
              <a:rPr lang="sk-SK" b="1"/>
              <a:t>A´B´</a:t>
            </a:r>
            <a:r>
              <a:rPr lang="sk-SK" b="1">
                <a:cs typeface="Times New Roman" pitchFamily="18" charset="0"/>
              </a:rPr>
              <a:t>|</a:t>
            </a:r>
            <a:r>
              <a:rPr lang="sk-SK" b="1"/>
              <a:t> =</a:t>
            </a:r>
          </a:p>
        </p:txBody>
      </p:sp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5410200" y="3657600"/>
          <a:ext cx="4127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Rovnica" r:id="rId5" imgW="152280" imgH="393480" progId="Equation.3">
                  <p:embed/>
                </p:oleObj>
              </mc:Choice>
              <mc:Fallback>
                <p:oleObj name="Rovnica" r:id="rId5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657600"/>
                        <a:ext cx="4127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943600" y="38862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3200" b="1"/>
              <a:t>. 12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4114800" y="4800600"/>
            <a:ext cx="13636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k-SK" b="1">
                <a:cs typeface="Times New Roman" pitchFamily="18" charset="0"/>
              </a:rPr>
              <a:t>|</a:t>
            </a:r>
            <a:r>
              <a:rPr lang="sk-SK" b="1"/>
              <a:t>A´B´</a:t>
            </a:r>
            <a:r>
              <a:rPr lang="sk-SK" b="1">
                <a:cs typeface="Times New Roman" pitchFamily="18" charset="0"/>
              </a:rPr>
              <a:t>|</a:t>
            </a:r>
            <a:r>
              <a:rPr lang="sk-SK" b="1"/>
              <a:t> =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5638800" y="4800600"/>
            <a:ext cx="160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3200" b="1"/>
              <a:t>16 cm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1752600" y="5791200"/>
            <a:ext cx="1828800" cy="519113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b="1"/>
              <a:t>Pomer k =</a:t>
            </a:r>
            <a:r>
              <a:rPr lang="sk-SK" sz="2400"/>
              <a:t> </a:t>
            </a:r>
          </a:p>
        </p:txBody>
      </p:sp>
      <p:graphicFrame>
        <p:nvGraphicFramePr>
          <p:cNvPr id="4114" name="Object 18"/>
          <p:cNvGraphicFramePr>
            <a:graphicFrameLocks noChangeAspect="1"/>
          </p:cNvGraphicFramePr>
          <p:nvPr/>
        </p:nvGraphicFramePr>
        <p:xfrm>
          <a:off x="3581400" y="5410200"/>
          <a:ext cx="4127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Rovnica" r:id="rId6" imgW="152280" imgH="393480" progId="Equation.3">
                  <p:embed/>
                </p:oleObj>
              </mc:Choice>
              <mc:Fallback>
                <p:oleObj name="Rovnica" r:id="rId6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410200"/>
                        <a:ext cx="412750" cy="106680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3962400" y="5715000"/>
            <a:ext cx="3886200" cy="579438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k-SK" sz="3200" b="1">
                <a:cs typeface="Times New Roman" pitchFamily="18" charset="0"/>
              </a:rPr>
              <a:t>&gt;</a:t>
            </a:r>
            <a:r>
              <a:rPr lang="sk-SK" sz="3200" b="1"/>
              <a:t> 1- ide o zväčšenie</a:t>
            </a:r>
          </a:p>
        </p:txBody>
      </p:sp>
    </p:spTree>
    <p:extLst>
      <p:ext uri="{BB962C8B-B14F-4D97-AF65-F5344CB8AC3E}">
        <p14:creationId xmlns:p14="http://schemas.microsoft.com/office/powerpoint/2010/main" val="40122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" dur="3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0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75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75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75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nimBg="1" autoUpdateAnimBg="0"/>
      <p:bldP spid="4100" grpId="0" animBg="1" autoUpdateAnimBg="0"/>
      <p:bldP spid="4101" grpId="0" animBg="1" autoUpdateAnimBg="0"/>
      <p:bldP spid="4102" grpId="0" animBg="1" autoUpdateAnimBg="0"/>
      <p:bldP spid="4103" grpId="0" autoUpdateAnimBg="0"/>
      <p:bldP spid="4104" grpId="0" autoUpdateAnimBg="0"/>
      <p:bldP spid="4107" grpId="0" autoUpdateAnimBg="0"/>
      <p:bldP spid="4108" grpId="0" autoUpdateAnimBg="0"/>
      <p:bldP spid="4110" grpId="0" autoUpdateAnimBg="0"/>
      <p:bldP spid="4111" grpId="0" autoUpdateAnimBg="0"/>
      <p:bldP spid="4112" grpId="0" autoUpdateAnimBg="0"/>
      <p:bldP spid="4113" grpId="0" animBg="1" autoUpdateAnimBg="0"/>
      <p:bldP spid="411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457200"/>
            <a:ext cx="8077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sz="3200" b="1" dirty="0"/>
              <a:t>Daná je úsečka AB, ktorej dĺžka je 12 cm. </a:t>
            </a:r>
            <a:r>
              <a:rPr lang="sk-SK" sz="3200" b="1" dirty="0">
                <a:solidFill>
                  <a:srgbClr val="FF0000"/>
                </a:solidFill>
              </a:rPr>
              <a:t>Zmeň jej dĺžku v</a:t>
            </a:r>
            <a:r>
              <a:rPr lang="sk-SK" sz="2400" b="1" dirty="0">
                <a:solidFill>
                  <a:srgbClr val="FF0000"/>
                </a:solidFill>
              </a:rPr>
              <a:t> </a:t>
            </a:r>
            <a:r>
              <a:rPr lang="sk-SK" sz="3200" b="1" dirty="0">
                <a:solidFill>
                  <a:srgbClr val="FF0000"/>
                </a:solidFill>
              </a:rPr>
              <a:t>pomere  3 : 4.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2133600"/>
            <a:ext cx="4800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b="1" dirty="0">
                <a:cs typeface="Times New Roman" pitchFamily="18" charset="0"/>
              </a:rPr>
              <a:t>|</a:t>
            </a:r>
            <a:r>
              <a:rPr lang="sk-SK" sz="3200" b="1" dirty="0" smtClean="0"/>
              <a:t>A´B´</a:t>
            </a:r>
            <a:r>
              <a:rPr lang="sk-SK" sz="3200" b="1" dirty="0" smtClean="0">
                <a:cs typeface="Times New Roman" pitchFamily="18" charset="0"/>
              </a:rPr>
              <a:t>|</a:t>
            </a:r>
            <a:r>
              <a:rPr lang="sk-SK" sz="3200" b="1" dirty="0" smtClean="0"/>
              <a:t>je</a:t>
            </a:r>
            <a:r>
              <a:rPr lang="sk-SK" sz="2400" dirty="0" smtClean="0"/>
              <a:t>     </a:t>
            </a:r>
            <a:r>
              <a:rPr lang="sk-SK" sz="3200" b="1" dirty="0" smtClean="0"/>
              <a:t>z </a:t>
            </a:r>
            <a:r>
              <a:rPr lang="sk-SK" sz="3200" b="1" dirty="0">
                <a:cs typeface="Times New Roman" pitchFamily="18" charset="0"/>
              </a:rPr>
              <a:t>|</a:t>
            </a:r>
            <a:r>
              <a:rPr lang="sk-SK" sz="3200" b="1" dirty="0"/>
              <a:t>AB</a:t>
            </a:r>
            <a:r>
              <a:rPr lang="sk-SK" sz="3200" b="1" dirty="0">
                <a:cs typeface="Times New Roman" pitchFamily="18" charset="0"/>
              </a:rPr>
              <a:t>|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3124200" y="3810000"/>
          <a:ext cx="56038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Rovnica" r:id="rId3" imgW="152280" imgH="393480" progId="Equation.3">
                  <p:embed/>
                </p:oleObj>
              </mc:Choice>
              <mc:Fallback>
                <p:oleObj name="Rovnica" r:id="rId3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810000"/>
                        <a:ext cx="560388" cy="144780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244379"/>
              </p:ext>
            </p:extLst>
          </p:nvPr>
        </p:nvGraphicFramePr>
        <p:xfrm>
          <a:off x="1839912" y="1775619"/>
          <a:ext cx="56038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Rovnica" r:id="rId5" imgW="152280" imgH="393480" progId="Equation.3">
                  <p:embed/>
                </p:oleObj>
              </mc:Choice>
              <mc:Fallback>
                <p:oleObj name="Rovnica" r:id="rId5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12" y="1775619"/>
                        <a:ext cx="560388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657600" y="2286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/>
              <a:t>teda: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800600" y="2209800"/>
            <a:ext cx="20136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k-SK" sz="3200" b="1" dirty="0">
                <a:cs typeface="Times New Roman" pitchFamily="18" charset="0"/>
              </a:rPr>
              <a:t>|</a:t>
            </a:r>
            <a:r>
              <a:rPr lang="sk-SK" sz="3200" b="1" dirty="0" smtClean="0"/>
              <a:t>A´B</a:t>
            </a:r>
            <a:r>
              <a:rPr lang="sk-SK" sz="3200" b="1" dirty="0"/>
              <a:t>´</a:t>
            </a:r>
            <a:r>
              <a:rPr lang="sk-SK" sz="3200" b="1" dirty="0">
                <a:cs typeface="Times New Roman" pitchFamily="18" charset="0"/>
              </a:rPr>
              <a:t>|</a:t>
            </a:r>
            <a:r>
              <a:rPr lang="sk-SK" sz="3200" b="1" dirty="0"/>
              <a:t> =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46355"/>
              </p:ext>
            </p:extLst>
          </p:nvPr>
        </p:nvGraphicFramePr>
        <p:xfrm>
          <a:off x="6464710" y="1851819"/>
          <a:ext cx="56038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Rovnica" r:id="rId7" imgW="152280" imgH="393480" progId="Equation.3">
                  <p:embed/>
                </p:oleObj>
              </mc:Choice>
              <mc:Fallback>
                <p:oleObj name="Rovnica" r:id="rId7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4710" y="1851819"/>
                        <a:ext cx="560388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781800" y="2286000"/>
            <a:ext cx="793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b="1"/>
              <a:t>. 12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724399" y="3505200"/>
            <a:ext cx="2454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k-SK" sz="3200" b="1" dirty="0">
                <a:cs typeface="Times New Roman" pitchFamily="18" charset="0"/>
              </a:rPr>
              <a:t>|</a:t>
            </a:r>
            <a:r>
              <a:rPr lang="sk-SK" sz="3200" b="1" dirty="0"/>
              <a:t>A´B</a:t>
            </a:r>
            <a:r>
              <a:rPr lang="sk-SK" sz="3200" b="1" dirty="0" smtClean="0"/>
              <a:t>´</a:t>
            </a:r>
            <a:r>
              <a:rPr lang="sk-SK" sz="3200" b="1" dirty="0" smtClean="0">
                <a:cs typeface="Times New Roman" pitchFamily="18" charset="0"/>
              </a:rPr>
              <a:t>| =                      </a:t>
            </a:r>
            <a:r>
              <a:rPr lang="sk-SK" sz="3200" b="1" dirty="0" smtClean="0"/>
              <a:t> </a:t>
            </a:r>
            <a:endParaRPr lang="sk-SK" sz="3200" b="1" dirty="0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576448" y="3470787"/>
            <a:ext cx="144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dirty="0"/>
              <a:t> </a:t>
            </a:r>
            <a:r>
              <a:rPr lang="sk-SK" sz="3600" b="1" dirty="0"/>
              <a:t>9 cm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914400" y="4191000"/>
            <a:ext cx="2209800" cy="579438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3200" b="1"/>
              <a:t>Pomer  k =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657600" y="4267200"/>
            <a:ext cx="990600" cy="579438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3200" b="1">
                <a:cs typeface="Times New Roman" pitchFamily="18" charset="0"/>
              </a:rPr>
              <a:t>&lt;</a:t>
            </a:r>
            <a:r>
              <a:rPr lang="sk-SK" sz="3200" b="1"/>
              <a:t> 1 -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648200" y="4267200"/>
            <a:ext cx="3124200" cy="579438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3200" b="1"/>
              <a:t>ide o zmenšenie</a:t>
            </a: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5257800" y="5486400"/>
            <a:ext cx="1524000" cy="11430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014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3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70" grpId="0" autoUpdateAnimBg="0"/>
      <p:bldP spid="11271" grpId="0" autoUpdateAnimBg="0"/>
      <p:bldP spid="11273" grpId="0" autoUpdateAnimBg="0"/>
      <p:bldP spid="11274" grpId="0" autoUpdateAnimBg="0"/>
      <p:bldP spid="11275" grpId="0" autoUpdateAnimBg="0"/>
      <p:bldP spid="11276" grpId="0" animBg="1" autoUpdateAnimBg="0"/>
      <p:bldP spid="11277" grpId="0" animBg="1" autoUpdateAnimBg="0"/>
      <p:bldP spid="11278" grpId="0" animBg="1" autoUpdateAnimBg="0"/>
      <p:bldP spid="1127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Zmeň úsečku v danom pomere 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836712"/>
            <a:ext cx="9001000" cy="561662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lphaLcParenR"/>
            </a:pPr>
            <a:r>
              <a:rPr lang="sk-SK" u="sng" dirty="0" smtClean="0"/>
              <a:t>Zmeň úsečku 15 cm dlhú v pomere 2 : 5</a:t>
            </a:r>
          </a:p>
          <a:p>
            <a:pPr marL="514350" indent="-514350">
              <a:buAutoNum type="alphaLcParenR"/>
            </a:pPr>
            <a:endParaRPr lang="sk-SK" u="sng" dirty="0"/>
          </a:p>
          <a:p>
            <a:pPr marL="514350" indent="-514350">
              <a:buAutoNum type="alphaLcParenR"/>
            </a:pPr>
            <a:endParaRPr lang="sk-SK" u="sng" dirty="0" smtClean="0"/>
          </a:p>
          <a:p>
            <a:pPr marL="514350" indent="-514350">
              <a:buAutoNum type="alphaLcParenR"/>
            </a:pPr>
            <a:endParaRPr lang="sk-SK" u="sng" dirty="0"/>
          </a:p>
          <a:p>
            <a:pPr marL="514350" indent="-514350">
              <a:buAutoNum type="alphaLcParenR"/>
            </a:pPr>
            <a:endParaRPr lang="sk-SK" u="sng" dirty="0" smtClean="0"/>
          </a:p>
          <a:p>
            <a:pPr marL="514350" indent="-514350">
              <a:buFont typeface="Wingdings 2"/>
              <a:buAutoNum type="alphaLcParenR"/>
            </a:pPr>
            <a:r>
              <a:rPr lang="sk-SK" u="sng" dirty="0"/>
              <a:t>Zmeň úsečku </a:t>
            </a:r>
            <a:r>
              <a:rPr lang="sk-SK" u="sng" dirty="0" smtClean="0"/>
              <a:t>48 mm </a:t>
            </a:r>
            <a:r>
              <a:rPr lang="sk-SK" u="sng" dirty="0"/>
              <a:t>dlhú v pomere </a:t>
            </a:r>
            <a:r>
              <a:rPr lang="sk-SK" u="sng" dirty="0" smtClean="0"/>
              <a:t>8 </a:t>
            </a:r>
            <a:r>
              <a:rPr lang="sk-SK" u="sng" dirty="0"/>
              <a:t>: </a:t>
            </a:r>
            <a:r>
              <a:rPr lang="sk-SK" u="sng" dirty="0" smtClean="0"/>
              <a:t>6</a:t>
            </a:r>
            <a:endParaRPr lang="sk-SK" u="sng" dirty="0"/>
          </a:p>
          <a:p>
            <a:pPr marL="514350" indent="-514350">
              <a:buAutoNum type="alphaLcParenR"/>
            </a:pPr>
            <a:endParaRPr lang="sk-SK" u="sng" dirty="0" smtClean="0"/>
          </a:p>
          <a:p>
            <a:pPr marL="514350" indent="-514350">
              <a:buAutoNum type="alphaLcParenR"/>
            </a:pPr>
            <a:endParaRPr lang="sk-SK" u="sng" dirty="0"/>
          </a:p>
          <a:p>
            <a:pPr marL="514350" indent="-514350">
              <a:buAutoNum type="alphaLcParenR"/>
            </a:pPr>
            <a:endParaRPr lang="sk-SK" u="sng" dirty="0" smtClean="0"/>
          </a:p>
          <a:p>
            <a:pPr marL="514350" indent="-514350">
              <a:buAutoNum type="alphaLcParenR"/>
            </a:pPr>
            <a:endParaRPr lang="sk-SK" u="sng" dirty="0"/>
          </a:p>
          <a:p>
            <a:pPr marL="514350" indent="-514350">
              <a:buFont typeface="Wingdings 2"/>
              <a:buAutoNum type="alphaLcParenR"/>
            </a:pPr>
            <a:r>
              <a:rPr lang="sk-SK" u="sng" dirty="0"/>
              <a:t>Zmeň úsečku </a:t>
            </a:r>
            <a:r>
              <a:rPr lang="sk-SK" u="sng" dirty="0" smtClean="0"/>
              <a:t>35 </a:t>
            </a:r>
            <a:r>
              <a:rPr lang="sk-SK" u="sng" dirty="0"/>
              <a:t>cm dlhú v pomere </a:t>
            </a:r>
            <a:r>
              <a:rPr lang="sk-SK" u="sng" dirty="0" smtClean="0"/>
              <a:t>4 </a:t>
            </a:r>
            <a:r>
              <a:rPr lang="sk-SK" u="sng" dirty="0"/>
              <a:t>: 5</a:t>
            </a:r>
          </a:p>
          <a:p>
            <a:pPr marL="514350" indent="-514350">
              <a:buAutoNum type="alphaLcParenR"/>
            </a:pPr>
            <a:endParaRPr lang="sk-SK" u="sng" dirty="0" smtClean="0"/>
          </a:p>
          <a:p>
            <a:pPr marL="0" indent="0">
              <a:buNone/>
            </a:pPr>
            <a:r>
              <a:rPr lang="sk-SK" dirty="0" smtClean="0"/>
              <a:t>	</a:t>
            </a:r>
            <a:endParaRPr lang="sk-SK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dirty="0" smtClean="0"/>
              <a:t>	</a:t>
            </a:r>
          </a:p>
        </p:txBody>
      </p:sp>
      <p:sp>
        <p:nvSpPr>
          <p:cNvPr id="4" name="Obdĺžnik 3"/>
          <p:cNvSpPr/>
          <p:nvPr/>
        </p:nvSpPr>
        <p:spPr>
          <a:xfrm>
            <a:off x="5580112" y="1556792"/>
            <a:ext cx="15247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( 6 cm )</a:t>
            </a:r>
            <a:endParaRPr lang="sk-SK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5709227" y="5373216"/>
            <a:ext cx="174118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( 28 cm )</a:t>
            </a:r>
            <a:endParaRPr lang="sk-SK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5704685" y="3429000"/>
            <a:ext cx="18662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( 64 </a:t>
            </a:r>
            <a:r>
              <a:rPr lang="sk-SK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</a:t>
            </a:r>
            <a:r>
              <a:rPr lang="sk-SK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 )</a:t>
            </a:r>
            <a:endParaRPr lang="sk-SK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989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7239000" cy="1143000"/>
          </a:xfrm>
        </p:spPr>
        <p:txBody>
          <a:bodyPr/>
          <a:lstStyle/>
          <a:p>
            <a:r>
              <a:rPr lang="sk-SK" dirty="0" smtClean="0"/>
              <a:t>Samostatná práca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124744"/>
                <a:ext cx="7488832" cy="484632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sk-SK" b="1" dirty="0" smtClean="0"/>
                  <a:t>1. Upravte </a:t>
                </a:r>
                <a:r>
                  <a:rPr lang="sk-SK" b="1" dirty="0"/>
                  <a:t>dané pomery na základný </a:t>
                </a:r>
                <a:r>
                  <a:rPr lang="sk-SK" b="1" dirty="0" smtClean="0"/>
                  <a:t>tvar</a:t>
                </a:r>
                <a:r>
                  <a:rPr lang="sk-SK" b="1" dirty="0"/>
                  <a:t>	</a:t>
                </a:r>
                <a:endParaRPr lang="sk-SK" b="1" dirty="0" smtClean="0"/>
              </a:p>
              <a:p>
                <a:pPr marL="0" indent="0">
                  <a:buNone/>
                </a:pPr>
                <a:r>
                  <a:rPr lang="sk-SK" b="1" dirty="0"/>
                  <a:t>	</a:t>
                </a:r>
                <a:r>
                  <a:rPr lang="sk-SK" b="1" dirty="0" smtClean="0"/>
                  <a:t>a</a:t>
                </a:r>
                <a:r>
                  <a:rPr lang="sk-SK" b="1" dirty="0"/>
                  <a:t>) 21 : 42 =		b) 0,6 : 1,8 </a:t>
                </a:r>
                <a:r>
                  <a:rPr lang="sk-SK" b="1" dirty="0" smtClean="0"/>
                  <a:t>=</a:t>
                </a:r>
              </a:p>
              <a:p>
                <a:pPr marL="0" indent="0">
                  <a:buNone/>
                </a:pPr>
                <a:r>
                  <a:rPr lang="sk-SK" b="1" dirty="0"/>
                  <a:t>	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b="1" i="1">
                            <a:latin typeface="Cambria Math"/>
                          </a:rPr>
                        </m:ctrlPr>
                      </m:fPr>
                      <m:num>
                        <m:r>
                          <a:rPr lang="sk-SK" b="1" i="1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sk-SK" b="1" i="1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sk-SK" b="1" dirty="0"/>
                  <a:t>  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b="1" i="1">
                            <a:latin typeface="Cambria Math"/>
                          </a:rPr>
                        </m:ctrlPr>
                      </m:fPr>
                      <m:num>
                        <m:r>
                          <a:rPr lang="sk-SK" b="1" i="1"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sk-SK" b="1" i="1">
                            <a:latin typeface="Cambria Math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sk-SK" b="1" dirty="0"/>
                  <a:t> =			</a:t>
                </a:r>
              </a:p>
              <a:p>
                <a:pPr marL="0" indent="0">
                  <a:buNone/>
                </a:pPr>
                <a:r>
                  <a:rPr lang="sk-SK" b="1" dirty="0" smtClean="0"/>
                  <a:t>2.  </a:t>
                </a:r>
                <a:r>
                  <a:rPr lang="sk-SK" b="1" dirty="0"/>
                  <a:t>Zmeňte číslo 36 v pomere 5 : 6.							</a:t>
                </a:r>
                <a:endParaRPr lang="sk-SK" dirty="0"/>
              </a:p>
              <a:p>
                <a:pPr marL="0" indent="0">
                  <a:buNone/>
                </a:pPr>
                <a:r>
                  <a:rPr lang="sk-SK" b="1" dirty="0" smtClean="0"/>
                  <a:t>3. Rozdeľte  </a:t>
                </a:r>
                <a:r>
                  <a:rPr lang="sk-SK" b="1" dirty="0"/>
                  <a:t>číslo 56 v pomere 6 : 2</a:t>
                </a:r>
                <a:r>
                  <a:rPr lang="sk-SK" b="1" dirty="0" smtClean="0"/>
                  <a:t>.</a:t>
                </a:r>
              </a:p>
              <a:p>
                <a:pPr marL="0" indent="0">
                  <a:buNone/>
                </a:pPr>
                <a:endParaRPr lang="sk-SK" b="1" dirty="0" smtClean="0"/>
              </a:p>
              <a:p>
                <a:pPr marL="0" indent="0">
                  <a:buNone/>
                </a:pPr>
                <a:r>
                  <a:rPr lang="sk-SK" b="1" dirty="0" smtClean="0"/>
                  <a:t>4. Rozdeľ 42 orechov na dve časti v pomere 3:4</a:t>
                </a:r>
              </a:p>
              <a:p>
                <a:pPr marL="0" indent="0">
                  <a:buNone/>
                </a:pPr>
                <a:endParaRPr lang="sk-SK" b="1" dirty="0" smtClean="0"/>
              </a:p>
              <a:p>
                <a:pPr marL="0" indent="0">
                  <a:buNone/>
                </a:pPr>
                <a:r>
                  <a:rPr lang="sk-SK" b="1" dirty="0"/>
                  <a:t>5</a:t>
                </a:r>
                <a:r>
                  <a:rPr lang="sk-SK" b="1" dirty="0" smtClean="0"/>
                  <a:t>. </a:t>
                </a:r>
                <a:r>
                  <a:rPr lang="sk-SK" b="1" dirty="0" smtClean="0">
                    <a:solidFill>
                      <a:srgbClr val="002060"/>
                    </a:solidFill>
                  </a:rPr>
                  <a:t>Dvaja </a:t>
                </a:r>
                <a:r>
                  <a:rPr lang="sk-SK" b="1" dirty="0">
                    <a:solidFill>
                      <a:srgbClr val="002060"/>
                    </a:solidFill>
                  </a:rPr>
                  <a:t>kamaráti si zarobili na brigáde cez leto spolu </a:t>
                </a:r>
                <a:r>
                  <a:rPr lang="sk-SK" b="1" dirty="0" smtClean="0">
                    <a:solidFill>
                      <a:srgbClr val="002060"/>
                    </a:solidFill>
                  </a:rPr>
                  <a:t>55 </a:t>
                </a:r>
                <a:r>
                  <a:rPr lang="sk-SK" b="1" dirty="0">
                    <a:solidFill>
                      <a:srgbClr val="002060"/>
                    </a:solidFill>
                  </a:rPr>
                  <a:t>eur.  Peniaze si rozdelili   v pomere 7</a:t>
                </a:r>
                <a:r>
                  <a:rPr lang="sk-SK" b="1" dirty="0" smtClean="0">
                    <a:solidFill>
                      <a:srgbClr val="002060"/>
                    </a:solidFill>
                  </a:rPr>
                  <a:t> : 4. </a:t>
                </a:r>
                <a:r>
                  <a:rPr lang="sk-SK" b="1" dirty="0">
                    <a:solidFill>
                      <a:srgbClr val="002060"/>
                    </a:solidFill>
                  </a:rPr>
                  <a:t>Koľko si zarobil prvý?</a:t>
                </a:r>
                <a:endParaRPr lang="sk-SK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sk-SK" b="1" dirty="0"/>
                  <a:t>		</a:t>
                </a:r>
                <a:endParaRPr lang="sk-SK" dirty="0"/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124744"/>
                <a:ext cx="7488832" cy="4846320"/>
              </a:xfrm>
              <a:blipFill rotWithShape="1">
                <a:blip r:embed="rId2"/>
                <a:stretch>
                  <a:fillRect l="-1303" t="-2516" r="-1221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690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Domáca úloha: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628800"/>
            <a:ext cx="5688632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/>
              <a:t>1. Uprav pomery na základný tvar.</a:t>
            </a:r>
          </a:p>
          <a:p>
            <a:pPr marL="514350" indent="-514350">
              <a:buAutoNum type="alphaLcParenR"/>
            </a:pPr>
            <a:r>
              <a:rPr lang="sk-SK" dirty="0" smtClean="0"/>
              <a:t>6,5 </a:t>
            </a:r>
            <a:r>
              <a:rPr lang="sk-SK" dirty="0"/>
              <a:t>: </a:t>
            </a:r>
            <a:r>
              <a:rPr lang="sk-SK" dirty="0" smtClean="0"/>
              <a:t>2,5 </a:t>
            </a:r>
            <a:r>
              <a:rPr lang="sk-SK" dirty="0"/>
              <a:t>= </a:t>
            </a:r>
          </a:p>
          <a:p>
            <a:pPr marL="514350" indent="-514350">
              <a:buAutoNum type="alphaLcParenR"/>
            </a:pPr>
            <a:r>
              <a:rPr lang="sk-SK" dirty="0" smtClean="0"/>
              <a:t>49 </a:t>
            </a:r>
            <a:r>
              <a:rPr lang="sk-SK" dirty="0"/>
              <a:t>: </a:t>
            </a:r>
            <a:r>
              <a:rPr lang="sk-SK" dirty="0" smtClean="0"/>
              <a:t>63 </a:t>
            </a:r>
            <a:r>
              <a:rPr lang="sk-SK" dirty="0"/>
              <a:t>=</a:t>
            </a:r>
          </a:p>
          <a:p>
            <a:pPr marL="514350" indent="-514350">
              <a:buAutoNum type="alphaLcParenR"/>
            </a:pPr>
            <a:r>
              <a:rPr lang="sk-SK" dirty="0" smtClean="0"/>
              <a:t>0,36 </a:t>
            </a:r>
            <a:r>
              <a:rPr lang="sk-SK" dirty="0"/>
              <a:t>: </a:t>
            </a:r>
            <a:r>
              <a:rPr lang="sk-SK" dirty="0" smtClean="0"/>
              <a:t>0,42 =</a:t>
            </a:r>
          </a:p>
          <a:p>
            <a:pPr marL="514350" indent="-514350">
              <a:buAutoNum type="alphaLcParenR"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2. Rozdeľ na dve časti:</a:t>
            </a:r>
          </a:p>
          <a:p>
            <a:pPr marL="514350" indent="-514350">
              <a:buAutoNum type="alphaLcParenR"/>
            </a:pPr>
            <a:r>
              <a:rPr lang="sk-SK" dirty="0" smtClean="0"/>
              <a:t>48 orechov </a:t>
            </a:r>
            <a:r>
              <a:rPr lang="sk-SK" dirty="0"/>
              <a:t>v pomere </a:t>
            </a:r>
            <a:r>
              <a:rPr lang="sk-SK" dirty="0" smtClean="0"/>
              <a:t>5 </a:t>
            </a:r>
            <a:r>
              <a:rPr lang="sk-SK" dirty="0"/>
              <a:t>: </a:t>
            </a:r>
            <a:r>
              <a:rPr lang="sk-SK" dirty="0" smtClean="0"/>
              <a:t>3</a:t>
            </a:r>
            <a:endParaRPr lang="sk-SK" dirty="0"/>
          </a:p>
          <a:p>
            <a:pPr marL="514350" indent="-514350">
              <a:buAutoNum type="alphaLcParenR"/>
            </a:pPr>
            <a:r>
              <a:rPr lang="sk-SK" dirty="0"/>
              <a:t>3</a:t>
            </a:r>
            <a:r>
              <a:rPr lang="sk-SK" dirty="0" smtClean="0"/>
              <a:t>6 </a:t>
            </a:r>
            <a:r>
              <a:rPr lang="sk-SK" dirty="0"/>
              <a:t>kg v pomere </a:t>
            </a:r>
            <a:r>
              <a:rPr lang="sk-SK" dirty="0" smtClean="0"/>
              <a:t>2 </a:t>
            </a:r>
            <a:r>
              <a:rPr lang="sk-SK" dirty="0"/>
              <a:t>: </a:t>
            </a:r>
            <a:r>
              <a:rPr lang="sk-SK" dirty="0" smtClean="0"/>
              <a:t>4</a:t>
            </a:r>
          </a:p>
          <a:p>
            <a:pPr marL="514350" indent="-514350">
              <a:buAutoNum type="alphaLcParenR"/>
            </a:pPr>
            <a:r>
              <a:rPr lang="sk-SK" dirty="0" smtClean="0"/>
              <a:t>100 € v pomere 7 : 3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616728"/>
              </p:ext>
            </p:extLst>
          </p:nvPr>
        </p:nvGraphicFramePr>
        <p:xfrm>
          <a:off x="1043608" y="3573016"/>
          <a:ext cx="146123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Rovnica" r:id="rId3" imgW="634680" imgH="393480" progId="Equation.3">
                  <p:embed/>
                </p:oleObj>
              </mc:Choice>
              <mc:Fallback>
                <p:oleObj name="Rovnica" r:id="rId3" imgW="63468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573016"/>
                        <a:ext cx="1461236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980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3564" y="-99392"/>
            <a:ext cx="7024744" cy="1143000"/>
          </a:xfrm>
        </p:spPr>
        <p:txBody>
          <a:bodyPr>
            <a:normAutofit/>
          </a:bodyPr>
          <a:lstStyle/>
          <a:p>
            <a:r>
              <a:rPr lang="sk-SK" sz="3200" b="1" dirty="0" smtClean="0">
                <a:solidFill>
                  <a:srgbClr val="0070C0"/>
                </a:solidFill>
              </a:rPr>
              <a:t>9.Pospájaj správne</a:t>
            </a:r>
            <a:endParaRPr lang="sk-SK" sz="32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4896544"/>
          </a:xfrm>
        </p:spPr>
        <p:txBody>
          <a:bodyPr numCol="1">
            <a:normAutofit/>
          </a:bodyPr>
          <a:lstStyle/>
          <a:p>
            <a:pPr marL="68580" indent="0">
              <a:buNone/>
            </a:pPr>
            <a:r>
              <a:rPr lang="sk-SK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= a .a .a</a:t>
            </a:r>
          </a:p>
          <a:p>
            <a:pPr marL="68580" indent="0">
              <a:buNone/>
            </a:pPr>
            <a:endParaRPr lang="sk-SK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 = 2.( a.b + b.c + c.a)</a:t>
            </a:r>
          </a:p>
          <a:p>
            <a:pPr marL="68580" indent="0">
              <a:buNone/>
            </a:pPr>
            <a:endParaRPr lang="sk-SK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sk-SK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 = a .b . c</a:t>
            </a:r>
          </a:p>
          <a:p>
            <a:pPr marL="68580" indent="0">
              <a:buNone/>
            </a:pPr>
            <a:endParaRPr lang="sk-SK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sk-SK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= 6 . </a:t>
            </a:r>
            <a:r>
              <a:rPr lang="sk-SK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k-SK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.a </a:t>
            </a:r>
            <a:endParaRPr lang="sk-SK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ĺžnik 3"/>
          <p:cNvSpPr/>
          <p:nvPr/>
        </p:nvSpPr>
        <p:spPr>
          <a:xfrm rot="1480458">
            <a:off x="4666067" y="1448750"/>
            <a:ext cx="433069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Povrch kvádra</a:t>
            </a:r>
            <a:endParaRPr lang="sk-SK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 rot="1570917">
            <a:off x="4470678" y="2572487"/>
            <a:ext cx="381707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Objem kocky</a:t>
            </a:r>
            <a:endParaRPr lang="sk-SK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 rot="1612591">
            <a:off x="4821923" y="3966427"/>
            <a:ext cx="32383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Povrch </a:t>
            </a:r>
            <a:r>
              <a:rPr lang="sk-SK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kocky</a:t>
            </a:r>
          </a:p>
        </p:txBody>
      </p:sp>
      <p:sp>
        <p:nvSpPr>
          <p:cNvPr id="7" name="Obdĺžnik 6"/>
          <p:cNvSpPr/>
          <p:nvPr/>
        </p:nvSpPr>
        <p:spPr>
          <a:xfrm rot="1578258">
            <a:off x="3945919" y="4986674"/>
            <a:ext cx="373211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sk-SK" sz="36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Objem </a:t>
            </a:r>
            <a:r>
              <a:rPr lang="sk-SK" sz="36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kvádra</a:t>
            </a:r>
            <a:endParaRPr lang="sk-SK" sz="3600" b="1" cap="all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9" name="Rovná spojovacia šípka 8"/>
          <p:cNvCxnSpPr/>
          <p:nvPr/>
        </p:nvCxnSpPr>
        <p:spPr>
          <a:xfrm>
            <a:off x="2843808" y="1766712"/>
            <a:ext cx="1666522" cy="29413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/>
          <p:nvPr/>
        </p:nvCxnSpPr>
        <p:spPr>
          <a:xfrm flipV="1">
            <a:off x="2843808" y="1340768"/>
            <a:ext cx="2232248" cy="14401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>
            <a:off x="2843808" y="4436660"/>
            <a:ext cx="1116124" cy="14706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ovacia šípka 15"/>
          <p:cNvCxnSpPr/>
          <p:nvPr/>
        </p:nvCxnSpPr>
        <p:spPr>
          <a:xfrm flipV="1">
            <a:off x="2879812" y="3933056"/>
            <a:ext cx="2340260" cy="158417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0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Opakovanie</a:t>
            </a:r>
            <a:endParaRPr lang="sk-SK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Správne premeň  jednotky objemu</a:t>
            </a:r>
          </a:p>
          <a:p>
            <a:pPr marL="0" indent="0">
              <a:buNone/>
            </a:pPr>
            <a:endParaRPr lang="sk-SK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k-SK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6,3dm</a:t>
            </a:r>
            <a:r>
              <a:rPr lang="sk-SK" sz="3200" b="1" baseline="30000" dirty="0" smtClean="0">
                <a:solidFill>
                  <a:srgbClr val="0070C0"/>
                </a:solidFill>
              </a:rPr>
              <a:t>3</a:t>
            </a:r>
            <a:r>
              <a:rPr lang="sk-SK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= 		cm</a:t>
            </a:r>
            <a:r>
              <a:rPr lang="sk-SK" sz="3200" b="1" baseline="30000" dirty="0">
                <a:solidFill>
                  <a:srgbClr val="0070C0"/>
                </a:solidFill>
              </a:rPr>
              <a:t>3</a:t>
            </a:r>
            <a:endParaRPr lang="sk-SK" sz="3200" b="1" baseline="30000" dirty="0" smtClean="0">
              <a:solidFill>
                <a:srgbClr val="0070C0"/>
              </a:solidFill>
            </a:endParaRPr>
          </a:p>
          <a:p>
            <a:pPr marL="82296" indent="0">
              <a:buNone/>
            </a:pPr>
            <a:r>
              <a:rPr lang="sk-SK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52 mm</a:t>
            </a:r>
            <a:r>
              <a:rPr lang="sk-SK" sz="3200" b="1" baseline="30000" dirty="0">
                <a:solidFill>
                  <a:srgbClr val="0070C0"/>
                </a:solidFill>
              </a:rPr>
              <a:t>3</a:t>
            </a:r>
            <a:r>
              <a:rPr lang="sk-SK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		cm</a:t>
            </a:r>
            <a:r>
              <a:rPr lang="sk-SK" sz="3200" b="1" baseline="30000" dirty="0" smtClean="0">
                <a:solidFill>
                  <a:srgbClr val="0070C0"/>
                </a:solidFill>
              </a:rPr>
              <a:t>3</a:t>
            </a:r>
            <a:r>
              <a:rPr lang="sk-SK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82296" indent="0">
              <a:buNone/>
            </a:pPr>
            <a:r>
              <a:rPr lang="sk-SK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4,2 hl = 		</a:t>
            </a:r>
            <a:r>
              <a:rPr lang="sk-SK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sk-SK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sk-SK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0,555 m</a:t>
            </a:r>
            <a:r>
              <a:rPr lang="sk-SK" sz="3200" b="1" baseline="30000" dirty="0">
                <a:solidFill>
                  <a:srgbClr val="0070C0"/>
                </a:solidFill>
              </a:rPr>
              <a:t>3</a:t>
            </a:r>
            <a:r>
              <a:rPr lang="sk-SK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= 		dm</a:t>
            </a:r>
            <a:r>
              <a:rPr lang="sk-SK" sz="3200" b="1" baseline="30000" dirty="0" smtClean="0">
                <a:solidFill>
                  <a:srgbClr val="0070C0"/>
                </a:solidFill>
              </a:rPr>
              <a:t>3</a:t>
            </a:r>
          </a:p>
          <a:p>
            <a:pPr marL="82296" indent="0">
              <a:buNone/>
            </a:pPr>
            <a:r>
              <a:rPr lang="sk-SK" sz="3200" b="1" dirty="0" smtClean="0">
                <a:solidFill>
                  <a:srgbClr val="00B050"/>
                </a:solidFill>
              </a:rPr>
              <a:t>  44 mm</a:t>
            </a:r>
            <a:r>
              <a:rPr lang="sk-SK" sz="3200" b="1" baseline="30000" dirty="0">
                <a:solidFill>
                  <a:srgbClr val="00B050"/>
                </a:solidFill>
              </a:rPr>
              <a:t>3</a:t>
            </a:r>
            <a:r>
              <a:rPr lang="sk-SK" sz="3200" b="1" dirty="0" smtClean="0">
                <a:solidFill>
                  <a:srgbClr val="00B050"/>
                </a:solidFill>
              </a:rPr>
              <a:t> =		 cm</a:t>
            </a:r>
            <a:r>
              <a:rPr lang="sk-SK" sz="3200" b="1" baseline="30000" dirty="0">
                <a:solidFill>
                  <a:srgbClr val="00B050"/>
                </a:solidFill>
              </a:rPr>
              <a:t>3</a:t>
            </a:r>
            <a:endParaRPr lang="sk-SK" sz="3200" b="1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sz="3200" b="1" dirty="0" smtClean="0">
                <a:solidFill>
                  <a:srgbClr val="00B050"/>
                </a:solidFill>
              </a:rPr>
              <a:t>  2,5 m</a:t>
            </a:r>
            <a:r>
              <a:rPr lang="sk-SK" sz="3200" b="1" baseline="30000" dirty="0">
                <a:solidFill>
                  <a:srgbClr val="00B050"/>
                </a:solidFill>
              </a:rPr>
              <a:t>3</a:t>
            </a:r>
            <a:r>
              <a:rPr lang="sk-SK" sz="3200" b="1" dirty="0" smtClean="0">
                <a:solidFill>
                  <a:srgbClr val="00B050"/>
                </a:solidFill>
              </a:rPr>
              <a:t> = 		l</a:t>
            </a:r>
          </a:p>
          <a:p>
            <a:pPr marL="82296" indent="0">
              <a:buNone/>
            </a:pPr>
            <a:r>
              <a:rPr lang="sk-SK" sz="3200" b="1" dirty="0">
                <a:solidFill>
                  <a:srgbClr val="00B050"/>
                </a:solidFill>
              </a:rPr>
              <a:t> </a:t>
            </a:r>
            <a:r>
              <a:rPr lang="sk-SK" sz="3200" b="1" dirty="0" smtClean="0">
                <a:solidFill>
                  <a:srgbClr val="00B050"/>
                </a:solidFill>
              </a:rPr>
              <a:t> 632 l =       	  	 hl</a:t>
            </a:r>
          </a:p>
          <a:p>
            <a:pPr marL="82296" indent="0">
              <a:buNone/>
            </a:pPr>
            <a:endParaRPr lang="sk-SK" sz="32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k-SK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5709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571500"/>
            <a:ext cx="8229600" cy="1143000"/>
          </a:xfrm>
        </p:spPr>
        <p:txBody>
          <a:bodyPr/>
          <a:lstStyle/>
          <a:p>
            <a:r>
              <a:rPr lang="sk-SK" dirty="0" smtClean="0"/>
              <a:t>Opakovanie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692696"/>
            <a:ext cx="8676456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k-SK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Koľko zaplatíme za vymaľovanie izby tvaru kvádra, </a:t>
            </a:r>
            <a:endParaRPr lang="sk-SK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ktorá </a:t>
            </a:r>
            <a:r>
              <a:rPr lang="sk-SK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 dlhá </a:t>
            </a:r>
            <a:r>
              <a:rPr lang="sk-SK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sk-SK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m, široká </a:t>
            </a:r>
            <a:r>
              <a:rPr lang="sk-SK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sk-SK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a vysoká 2,5 m, ak </a:t>
            </a:r>
            <a:endParaRPr lang="sk-SK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maliar </a:t>
            </a:r>
            <a:r>
              <a:rPr lang="sk-SK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 účtuje za 1 m</a:t>
            </a:r>
            <a:r>
              <a:rPr lang="sk-SK" sz="28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k-SK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steny  </a:t>
            </a:r>
            <a:r>
              <a:rPr lang="sk-SK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3,4 </a:t>
            </a:r>
            <a:r>
              <a:rPr lang="sk-SK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€ </a:t>
            </a:r>
            <a:r>
              <a:rPr lang="sk-SK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sk-SK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sk-SK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Aká je hmotnosť oceľovej </a:t>
            </a:r>
            <a:r>
              <a:rPr lang="sk-SK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dosky v kilogramoch </a:t>
            </a:r>
          </a:p>
          <a:p>
            <a:pPr marL="0" indent="0">
              <a:buNone/>
            </a:pPr>
            <a:r>
              <a:rPr lang="sk-SK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s </a:t>
            </a:r>
            <a:r>
              <a:rPr lang="sk-SK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rozmermi </a:t>
            </a:r>
            <a:r>
              <a:rPr lang="sk-SK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9 cm</a:t>
            </a:r>
            <a:r>
              <a:rPr lang="sk-SK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 dm </a:t>
            </a:r>
            <a:r>
              <a:rPr lang="sk-SK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hrúbka je 5</a:t>
            </a:r>
            <a:r>
              <a:rPr lang="sk-SK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mm,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k-SK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ak 1 </a:t>
            </a:r>
            <a:r>
              <a:rPr lang="sk-SK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sk-SK" sz="2800" b="1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sk-SK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váži 7,3 g ?</a:t>
            </a:r>
          </a:p>
          <a:p>
            <a:pPr marL="0" indent="0">
              <a:buNone/>
            </a:pPr>
            <a:r>
              <a:rPr lang="sk-SK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k-SK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k-SK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Akvárium má dĺžku </a:t>
            </a:r>
            <a:r>
              <a:rPr lang="sk-SK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60 cm</a:t>
            </a:r>
            <a:r>
              <a:rPr lang="sk-SK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šírku 3</a:t>
            </a:r>
            <a:r>
              <a:rPr lang="sk-SK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 cm </a:t>
            </a:r>
            <a:r>
              <a:rPr lang="sk-SK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je v </a:t>
            </a:r>
            <a:r>
              <a:rPr lang="sk-SK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ňom  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72 </a:t>
            </a:r>
            <a:r>
              <a:rPr lang="sk-SK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 vody. Aká je hĺbka vody v akváriu</a:t>
            </a:r>
            <a:r>
              <a:rPr lang="sk-SK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sk-SK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sk-SK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Vypočítaj objem kocky</a:t>
            </a:r>
            <a:r>
              <a:rPr lang="sk-SK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ak </a:t>
            </a:r>
            <a:r>
              <a:rPr lang="sk-SK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povrch </a:t>
            </a:r>
            <a:endParaRPr lang="sk-SK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kocky </a:t>
            </a:r>
            <a:r>
              <a:rPr lang="sk-SK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sk-SK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486 cm</a:t>
            </a:r>
            <a:r>
              <a:rPr lang="sk-SK" sz="2800" b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sk-SK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k-SK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6012160" y="1700808"/>
            <a:ext cx="170836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( 187 € )</a:t>
            </a:r>
            <a:endParaRPr lang="sk-SK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5470825" y="3201752"/>
            <a:ext cx="192873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( 1,314 kg )</a:t>
            </a:r>
            <a:endParaRPr lang="sk-SK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632361" y="4221088"/>
            <a:ext cx="143500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( 4 dm)</a:t>
            </a:r>
            <a:endParaRPr lang="sk-SK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5294848" y="5379656"/>
            <a:ext cx="316558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( 729 cm</a:t>
            </a:r>
            <a:r>
              <a:rPr lang="sk-SK" sz="2800" b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sk-SK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sk-SK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566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26876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k-SK" b="1" dirty="0" smtClean="0"/>
              <a:t>Pomer je </a:t>
            </a:r>
            <a:r>
              <a:rPr lang="sk-SK" dirty="0" smtClean="0"/>
              <a:t>podiel dvoch čísel.</a:t>
            </a:r>
            <a:br>
              <a:rPr lang="sk-SK" dirty="0" smtClean="0"/>
            </a:br>
            <a:r>
              <a:rPr lang="sk-SK" dirty="0" smtClean="0"/>
              <a:t>Napr. – Výsledok hokejového zápasu skončil 3 : 2 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Používa </a:t>
            </a:r>
            <a:r>
              <a:rPr lang="sk-SK" dirty="0"/>
              <a:t>sa na porovnanie dvoch veličín meraných v tých istých jednotkách. </a:t>
            </a:r>
            <a:endParaRPr lang="sk-SK" dirty="0" smtClean="0"/>
          </a:p>
          <a:p>
            <a:r>
              <a:rPr lang="sk-SK" dirty="0" smtClean="0"/>
              <a:t>Pomer </a:t>
            </a:r>
            <a:r>
              <a:rPr lang="sk-SK" dirty="0"/>
              <a:t>možno zapísať aj ako zlomok </a:t>
            </a:r>
            <a:endParaRPr lang="sk-SK" dirty="0" smtClean="0"/>
          </a:p>
          <a:p>
            <a:r>
              <a:rPr lang="sk-SK" dirty="0" smtClean="0"/>
              <a:t>Pomer možno  </a:t>
            </a:r>
            <a:r>
              <a:rPr lang="sk-SK" b="1" dirty="0">
                <a:solidFill>
                  <a:srgbClr val="FF0000"/>
                </a:solidFill>
              </a:rPr>
              <a:t>krátiť </a:t>
            </a:r>
            <a:r>
              <a:rPr lang="sk-SK" b="1" dirty="0" smtClean="0">
                <a:solidFill>
                  <a:srgbClr val="FF0000"/>
                </a:solidFill>
              </a:rPr>
              <a:t>– vydeliť oba členy pomeru rovnakým číslom rôznym od 0             </a:t>
            </a:r>
          </a:p>
          <a:p>
            <a:r>
              <a:rPr lang="sk-SK" dirty="0" smtClean="0"/>
              <a:t> </a:t>
            </a:r>
            <a:r>
              <a:rPr lang="sk-SK" dirty="0"/>
              <a:t>Napríklad pomer </a:t>
            </a:r>
            <a:r>
              <a:rPr lang="sk-SK" dirty="0" smtClean="0"/>
              <a:t>20€ : 5€ = 4 : 1 ( krátili sme oba členy pomeru rovnakým číslom 5)</a:t>
            </a:r>
          </a:p>
          <a:p>
            <a:r>
              <a:rPr lang="sk-SK" dirty="0" smtClean="0"/>
              <a:t>Pomer možno </a:t>
            </a:r>
            <a:r>
              <a:rPr lang="sk-SK" b="1" dirty="0" smtClean="0">
                <a:solidFill>
                  <a:srgbClr val="00B050"/>
                </a:solidFill>
              </a:rPr>
              <a:t>rozšíriť – vynásobiť oba členy pomeru rovnakým číslom rôznym od 0</a:t>
            </a:r>
            <a:endParaRPr lang="sk-SK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774810"/>
              </p:ext>
            </p:extLst>
          </p:nvPr>
        </p:nvGraphicFramePr>
        <p:xfrm>
          <a:off x="6228184" y="2780928"/>
          <a:ext cx="720080" cy="922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Rovnica" r:id="rId3" imgW="152280" imgH="393480" progId="Equation.3">
                  <p:embed/>
                </p:oleObj>
              </mc:Choice>
              <mc:Fallback>
                <p:oleObj name="Rovnica" r:id="rId3" imgW="15228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2780928"/>
                        <a:ext cx="720080" cy="9227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829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1. Uprav pomer na základný tvar:</a:t>
            </a:r>
            <a:br>
              <a:rPr lang="sk-SK" dirty="0" smtClean="0"/>
            </a:br>
            <a:r>
              <a:rPr lang="sk-SK" dirty="0" smtClean="0"/>
              <a:t>     krátením, alebo rozširovaním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9416"/>
            <a:ext cx="2962672" cy="4846320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sk-SK" dirty="0" smtClean="0"/>
              <a:t>20 : 14 = </a:t>
            </a:r>
          </a:p>
          <a:p>
            <a:pPr marL="514350" indent="-514350">
              <a:buAutoNum type="alphaLcParenR"/>
            </a:pPr>
            <a:r>
              <a:rPr lang="sk-SK" dirty="0" smtClean="0"/>
              <a:t>30 € : 40 € = </a:t>
            </a:r>
          </a:p>
          <a:p>
            <a:pPr marL="514350" indent="-514350">
              <a:buAutoNum type="alphaLcParenR"/>
            </a:pPr>
            <a:r>
              <a:rPr lang="sk-SK" dirty="0" smtClean="0"/>
              <a:t>17 cm : 34 cm=</a:t>
            </a:r>
          </a:p>
          <a:p>
            <a:pPr marL="514350" indent="-514350">
              <a:buAutoNum type="alphaLcParenR"/>
            </a:pPr>
            <a:r>
              <a:rPr lang="sk-SK" dirty="0" smtClean="0"/>
              <a:t>5 : 10 = </a:t>
            </a:r>
          </a:p>
          <a:p>
            <a:pPr marL="514350" indent="-514350">
              <a:buAutoNum type="alphaLcParenR"/>
            </a:pPr>
            <a:r>
              <a:rPr lang="sk-SK" dirty="0" smtClean="0"/>
              <a:t>1,5 : 2,5 =</a:t>
            </a:r>
          </a:p>
          <a:p>
            <a:pPr marL="514350" indent="-514350">
              <a:buAutoNum type="alphaLcParenR"/>
            </a:pPr>
            <a:r>
              <a:rPr lang="sk-SK" dirty="0" smtClean="0"/>
              <a:t>3,6 : 4,2 =</a:t>
            </a:r>
          </a:p>
          <a:p>
            <a:pPr marL="514350" indent="-514350">
              <a:buAutoNum type="alphaLcParenR"/>
            </a:pPr>
            <a:r>
              <a:rPr lang="sk-SK" dirty="0" smtClean="0"/>
              <a:t>0,05 : 0,25 =</a:t>
            </a:r>
          </a:p>
          <a:p>
            <a:pPr marL="514350" indent="-514350">
              <a:buAutoNum type="alphaLcParenR"/>
            </a:pPr>
            <a:r>
              <a:rPr lang="sk-SK" dirty="0" smtClean="0"/>
              <a:t>  </a:t>
            </a:r>
          </a:p>
          <a:p>
            <a:pPr marL="514350" indent="-514350">
              <a:buAutoNum type="alphaLcParenR"/>
            </a:pPr>
            <a:endParaRPr lang="sk-SK" dirty="0"/>
          </a:p>
          <a:p>
            <a:pPr marL="514350" indent="-514350">
              <a:buAutoNum type="alphaLcParenR"/>
            </a:pPr>
            <a:r>
              <a:rPr lang="sk-SK" dirty="0" smtClean="0"/>
              <a:t>   </a:t>
            </a:r>
            <a:endParaRPr lang="sk-SK" dirty="0"/>
          </a:p>
          <a:p>
            <a:pPr marL="514350" indent="-514350">
              <a:buAutoNum type="alphaLcParenR"/>
            </a:pPr>
            <a:endParaRPr lang="sk-SK" dirty="0" smtClean="0"/>
          </a:p>
          <a:p>
            <a:pPr marL="514350" indent="-514350">
              <a:buAutoNum type="alphaLcParenR"/>
            </a:pPr>
            <a:endParaRPr lang="sk-SK" dirty="0" smtClean="0"/>
          </a:p>
          <a:p>
            <a:pPr marL="514350" indent="-514350">
              <a:buAutoNum type="alphaLcParenR"/>
            </a:pPr>
            <a:endParaRPr lang="sk-SK" dirty="0"/>
          </a:p>
          <a:p>
            <a:pPr marL="514350" indent="-514350">
              <a:buAutoNum type="alphaLcParenR"/>
            </a:pPr>
            <a:endParaRPr lang="sk-SK" dirty="0" smtClean="0"/>
          </a:p>
          <a:p>
            <a:pPr marL="514350" indent="-514350">
              <a:buAutoNum type="alphaLcParenR"/>
            </a:pPr>
            <a:endParaRPr lang="sk-SK" dirty="0"/>
          </a:p>
          <a:p>
            <a:pPr marL="514350" indent="-514350">
              <a:buAutoNum type="alphaLcParenR"/>
            </a:pPr>
            <a:endParaRPr lang="sk-SK" dirty="0" smtClean="0"/>
          </a:p>
          <a:p>
            <a:pPr marL="514350" indent="-514350">
              <a:buAutoNum type="alphaLcParenR"/>
            </a:pPr>
            <a:endParaRPr lang="sk-SK" dirty="0" smtClean="0"/>
          </a:p>
          <a:p>
            <a:pPr marL="514350" indent="-514350">
              <a:buAutoNum type="alphaLcParenR"/>
            </a:pPr>
            <a:endParaRPr lang="sk-SK" dirty="0" smtClean="0"/>
          </a:p>
          <a:p>
            <a:pPr marL="514350" indent="-514350">
              <a:buAutoNum type="alphaLcParenR"/>
            </a:pPr>
            <a:endParaRPr lang="sk-SK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515331"/>
              </p:ext>
            </p:extLst>
          </p:nvPr>
        </p:nvGraphicFramePr>
        <p:xfrm>
          <a:off x="1043608" y="4941168"/>
          <a:ext cx="158417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Rovnica" r:id="rId3" imgW="622080" imgH="393480" progId="Equation.3">
                  <p:embed/>
                </p:oleObj>
              </mc:Choice>
              <mc:Fallback>
                <p:oleObj name="Rovnica" r:id="rId3" imgW="6220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4941168"/>
                        <a:ext cx="1584176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9980643"/>
              </p:ext>
            </p:extLst>
          </p:nvPr>
        </p:nvGraphicFramePr>
        <p:xfrm>
          <a:off x="1043608" y="5805264"/>
          <a:ext cx="1440160" cy="556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Rovnica" r:id="rId5" imgW="711000" imgH="393480" progId="Equation.3">
                  <p:embed/>
                </p:oleObj>
              </mc:Choice>
              <mc:Fallback>
                <p:oleObj name="Rovnica" r:id="rId5" imgW="711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43608" y="5805264"/>
                        <a:ext cx="1440160" cy="5568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Zástupný symbol obsahu 2"/>
          <p:cNvSpPr txBox="1">
            <a:spLocks/>
          </p:cNvSpPr>
          <p:nvPr/>
        </p:nvSpPr>
        <p:spPr>
          <a:xfrm>
            <a:off x="3347864" y="1579752"/>
            <a:ext cx="2962672" cy="48463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10 : 7 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3 € : 4 €  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1 : 2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1 : 2 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3 : 5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6 : 7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1 : 5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17 : 7  </a:t>
            </a:r>
          </a:p>
          <a:p>
            <a:pPr marL="514350" indent="-514350">
              <a:buFont typeface="Wingdings 2"/>
              <a:buAutoNum type="alphaLcParenR"/>
            </a:pPr>
            <a:endParaRPr lang="sk-SK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11 : 1   </a:t>
            </a:r>
          </a:p>
          <a:p>
            <a:pPr marL="514350" indent="-514350">
              <a:buFont typeface="Wingdings 2"/>
              <a:buAutoNum type="alphaLcParenR"/>
            </a:pPr>
            <a:endParaRPr lang="sk-SK" dirty="0" smtClean="0"/>
          </a:p>
          <a:p>
            <a:pPr marL="514350" indent="-514350">
              <a:buFont typeface="Wingdings 2"/>
              <a:buAutoNum type="alphaLcParenR"/>
            </a:pPr>
            <a:endParaRPr lang="sk-SK" dirty="0" smtClean="0"/>
          </a:p>
          <a:p>
            <a:pPr marL="514350" indent="-514350">
              <a:buFont typeface="Wingdings 2"/>
              <a:buAutoNum type="alphaLcParenR"/>
            </a:pPr>
            <a:endParaRPr lang="sk-SK" dirty="0" smtClean="0"/>
          </a:p>
          <a:p>
            <a:pPr marL="514350" indent="-514350">
              <a:buFont typeface="Wingdings 2"/>
              <a:buAutoNum type="alphaLcParenR"/>
            </a:pPr>
            <a:endParaRPr lang="sk-SK" dirty="0" smtClean="0"/>
          </a:p>
          <a:p>
            <a:pPr marL="514350" indent="-514350">
              <a:buFont typeface="Wingdings 2"/>
              <a:buAutoNum type="alphaLcParenR"/>
            </a:pPr>
            <a:endParaRPr lang="sk-SK" dirty="0" smtClean="0"/>
          </a:p>
          <a:p>
            <a:pPr marL="514350" indent="-514350">
              <a:buFont typeface="Wingdings 2"/>
              <a:buAutoNum type="alphaLcParenR"/>
            </a:pPr>
            <a:endParaRPr lang="sk-SK" dirty="0" smtClean="0"/>
          </a:p>
          <a:p>
            <a:pPr marL="514350" indent="-514350">
              <a:buFont typeface="Wingdings 2"/>
              <a:buAutoNum type="alphaLcParenR"/>
            </a:pPr>
            <a:endParaRPr lang="sk-SK" dirty="0" smtClean="0"/>
          </a:p>
          <a:p>
            <a:pPr marL="514350" indent="-514350">
              <a:buFont typeface="Wingdings 2"/>
              <a:buAutoNum type="alphaLcParenR"/>
            </a:pPr>
            <a:endParaRPr lang="sk-SK" dirty="0" smtClean="0"/>
          </a:p>
          <a:p>
            <a:pPr marL="514350" indent="-514350">
              <a:buFont typeface="Wingdings 2"/>
              <a:buAutoNum type="alphaLcParenR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3997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Zapíš pomerom: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sk-SK" dirty="0" smtClean="0"/>
              <a:t>5 kg a 3 g  =</a:t>
            </a:r>
          </a:p>
          <a:p>
            <a:pPr marL="514350" indent="-514350">
              <a:buAutoNum type="alphaLcParenR"/>
            </a:pPr>
            <a:r>
              <a:rPr lang="sk-SK" dirty="0" smtClean="0"/>
              <a:t>4 m : 2 km = </a:t>
            </a:r>
          </a:p>
          <a:p>
            <a:pPr marL="514350" indent="-514350">
              <a:buAutoNum type="alphaLcParenR"/>
            </a:pPr>
            <a:r>
              <a:rPr lang="sk-SK" dirty="0" smtClean="0"/>
              <a:t>2 mm a 5 m = </a:t>
            </a:r>
          </a:p>
          <a:p>
            <a:pPr marL="514350" indent="-514350">
              <a:buAutoNum type="alphaLcParenR"/>
            </a:pPr>
            <a:r>
              <a:rPr lang="sk-SK" dirty="0" smtClean="0"/>
              <a:t>0,8 m a 4 dm =</a:t>
            </a:r>
          </a:p>
          <a:p>
            <a:pPr marL="514350" indent="-514350">
              <a:buAutoNum type="alphaLcParenR"/>
            </a:pPr>
            <a:r>
              <a:rPr lang="sk-SK" dirty="0" smtClean="0"/>
              <a:t>1 hod. a 24 min =</a:t>
            </a:r>
          </a:p>
          <a:p>
            <a:pPr marL="514350" indent="-514350">
              <a:buAutoNum type="alphaLcParenR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3180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239000" cy="1143000"/>
          </a:xfrm>
        </p:spPr>
        <p:txBody>
          <a:bodyPr>
            <a:noAutofit/>
          </a:bodyPr>
          <a:lstStyle/>
          <a:p>
            <a:r>
              <a:rPr lang="sk-SK" sz="2800" dirty="0" smtClean="0"/>
              <a:t>Odmenu 500 € si dvaja brigádnici rozdelili v pomere 2 : 3. Koľko </a:t>
            </a:r>
            <a:r>
              <a:rPr lang="sk-SK" sz="2800" dirty="0"/>
              <a:t>e</a:t>
            </a:r>
            <a:r>
              <a:rPr lang="sk-SK" sz="2800" dirty="0" smtClean="0"/>
              <a:t>ur </a:t>
            </a:r>
            <a:r>
              <a:rPr lang="sk-SK" sz="2800" dirty="0"/>
              <a:t>dostal </a:t>
            </a:r>
            <a:r>
              <a:rPr lang="sk-SK" sz="2800" dirty="0" smtClean="0"/>
              <a:t>každý ?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78157" y="2011680"/>
            <a:ext cx="8748464" cy="4846320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	500 € rozdeliť v pomere 2 : 3</a:t>
            </a:r>
          </a:p>
          <a:p>
            <a:pPr marL="0" indent="0">
              <a:buNone/>
            </a:pPr>
            <a:r>
              <a:rPr lang="sk-SK" dirty="0" smtClean="0"/>
              <a:t>	500 € ................2 + 3 = 5 dielov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b="1" dirty="0" smtClean="0">
                <a:solidFill>
                  <a:srgbClr val="FF0000"/>
                </a:solidFill>
              </a:rPr>
              <a:t>500 : 5 = 100 €............... 1 dielik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b="1" dirty="0" smtClean="0">
                <a:solidFill>
                  <a:srgbClr val="0070C0"/>
                </a:solidFill>
              </a:rPr>
              <a:t>100 . 2 = 200 € .............. 2 dieliky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b="1" dirty="0" smtClean="0">
                <a:solidFill>
                  <a:srgbClr val="00B050"/>
                </a:solidFill>
              </a:rPr>
              <a:t>100 . 3 = 300 € ...............3  dieliky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500€ si brigádnici rozdelia </a:t>
            </a:r>
          </a:p>
          <a:p>
            <a:pPr marL="0" indent="0">
              <a:buNone/>
            </a:pPr>
            <a:r>
              <a:rPr lang="sk-SK" dirty="0" smtClean="0"/>
              <a:t>v pomere 2:3 na 200€ a 300€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6149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548680"/>
            <a:ext cx="7239000" cy="4846320"/>
          </a:xfrm>
        </p:spPr>
        <p:txBody>
          <a:bodyPr/>
          <a:lstStyle/>
          <a:p>
            <a:pPr marL="0" indent="0">
              <a:buNone/>
            </a:pPr>
            <a:r>
              <a:rPr lang="sk-SK" b="1" dirty="0">
                <a:solidFill>
                  <a:srgbClr val="002060"/>
                </a:solidFill>
              </a:rPr>
              <a:t>Traja kamaráti si zarobili na brigáde cez leto spolu 64 </a:t>
            </a:r>
            <a:r>
              <a:rPr lang="sk-SK" b="1" dirty="0" smtClean="0">
                <a:solidFill>
                  <a:srgbClr val="002060"/>
                </a:solidFill>
              </a:rPr>
              <a:t>eur.  </a:t>
            </a:r>
            <a:r>
              <a:rPr lang="sk-SK" b="1" dirty="0">
                <a:solidFill>
                  <a:srgbClr val="002060"/>
                </a:solidFill>
              </a:rPr>
              <a:t>Peniaze si rozdelili   v pomere 4 : 1 : 3. Koľko si zarobil prvý?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755576" y="5301208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</a:rPr>
              <a:t>Prvý brigádnik si zarobil 32 €</a:t>
            </a:r>
            <a:endParaRPr lang="sk-SK" sz="2800" b="1" dirty="0">
              <a:solidFill>
                <a:srgbClr val="FF00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611560" y="1981107"/>
            <a:ext cx="66247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i="1" u="sng" dirty="0" smtClean="0">
                <a:solidFill>
                  <a:srgbClr val="002060"/>
                </a:solidFill>
              </a:rPr>
              <a:t>Riešenie:</a:t>
            </a:r>
          </a:p>
          <a:p>
            <a:r>
              <a:rPr lang="sk-SK" sz="2400" dirty="0" smtClean="0">
                <a:solidFill>
                  <a:srgbClr val="002060"/>
                </a:solidFill>
              </a:rPr>
              <a:t>64 €  rozdeliť v pomere....</a:t>
            </a:r>
            <a:r>
              <a:rPr lang="sk-SK" sz="2400" b="1" dirty="0" smtClean="0">
                <a:solidFill>
                  <a:srgbClr val="FF0000"/>
                </a:solidFill>
              </a:rPr>
              <a:t>4</a:t>
            </a:r>
            <a:r>
              <a:rPr lang="sk-SK" sz="2400" dirty="0" smtClean="0">
                <a:solidFill>
                  <a:srgbClr val="002060"/>
                </a:solidFill>
              </a:rPr>
              <a:t> : 1 : 3</a:t>
            </a:r>
          </a:p>
          <a:p>
            <a:r>
              <a:rPr lang="sk-SK" sz="2400" dirty="0" smtClean="0">
                <a:solidFill>
                  <a:srgbClr val="002060"/>
                </a:solidFill>
              </a:rPr>
              <a:t>64 € ....................</a:t>
            </a:r>
            <a:r>
              <a:rPr lang="sk-SK" sz="2400" b="1" dirty="0" smtClean="0">
                <a:solidFill>
                  <a:srgbClr val="FF0000"/>
                </a:solidFill>
              </a:rPr>
              <a:t>4</a:t>
            </a:r>
            <a:r>
              <a:rPr lang="sk-SK" sz="2400" dirty="0" smtClean="0">
                <a:solidFill>
                  <a:srgbClr val="002060"/>
                </a:solidFill>
              </a:rPr>
              <a:t> + 1 + 3 = 8 dielikov</a:t>
            </a:r>
          </a:p>
          <a:p>
            <a:r>
              <a:rPr lang="sk-SK" sz="2400" dirty="0" smtClean="0">
                <a:solidFill>
                  <a:srgbClr val="002060"/>
                </a:solidFill>
              </a:rPr>
              <a:t>64 : 8 = 8 € ........................1 dielik</a:t>
            </a:r>
          </a:p>
          <a:p>
            <a:r>
              <a:rPr lang="sk-SK" sz="2400" dirty="0">
                <a:solidFill>
                  <a:srgbClr val="002060"/>
                </a:solidFill>
              </a:rPr>
              <a:t>	</a:t>
            </a:r>
            <a:r>
              <a:rPr lang="sk-SK" sz="2400" dirty="0" smtClean="0">
                <a:solidFill>
                  <a:srgbClr val="FF0000"/>
                </a:solidFill>
              </a:rPr>
              <a:t>8 . 4 = </a:t>
            </a:r>
            <a:r>
              <a:rPr lang="sk-SK" sz="2400" b="1" dirty="0" smtClean="0">
                <a:solidFill>
                  <a:srgbClr val="FF0000"/>
                </a:solidFill>
              </a:rPr>
              <a:t>32 €</a:t>
            </a:r>
            <a:r>
              <a:rPr lang="sk-SK" sz="2400" dirty="0" smtClean="0">
                <a:solidFill>
                  <a:srgbClr val="FF0000"/>
                </a:solidFill>
              </a:rPr>
              <a:t> </a:t>
            </a:r>
            <a:r>
              <a:rPr lang="sk-SK" sz="2400" dirty="0" smtClean="0">
                <a:solidFill>
                  <a:srgbClr val="002060"/>
                </a:solidFill>
              </a:rPr>
              <a:t>..............4 d.</a:t>
            </a:r>
          </a:p>
          <a:p>
            <a:r>
              <a:rPr lang="sk-SK" sz="2400" dirty="0">
                <a:solidFill>
                  <a:srgbClr val="002060"/>
                </a:solidFill>
              </a:rPr>
              <a:t>	</a:t>
            </a:r>
            <a:r>
              <a:rPr lang="sk-SK" sz="2400" dirty="0" smtClean="0">
                <a:solidFill>
                  <a:srgbClr val="002060"/>
                </a:solidFill>
              </a:rPr>
              <a:t>8 . 3 = 24 € ...............3 d</a:t>
            </a:r>
          </a:p>
          <a:p>
            <a:endParaRPr lang="sk-SK" sz="2400" dirty="0">
              <a:solidFill>
                <a:srgbClr val="002060"/>
              </a:solidFill>
            </a:endParaRPr>
          </a:p>
          <a:p>
            <a:r>
              <a:rPr lang="sk-SK" sz="2400" dirty="0" smtClean="0">
                <a:solidFill>
                  <a:srgbClr val="002060"/>
                </a:solidFill>
              </a:rPr>
              <a:t>Skúška : 32 + 8 + 24 = 64 €</a:t>
            </a:r>
          </a:p>
          <a:p>
            <a:endParaRPr lang="sk-SK" sz="2400" dirty="0">
              <a:solidFill>
                <a:srgbClr val="002060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1019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637</TotalTime>
  <Words>646</Words>
  <Application>Microsoft Office PowerPoint</Application>
  <PresentationFormat>Prezentácia na obrazovke (4:3)</PresentationFormat>
  <Paragraphs>187</Paragraphs>
  <Slides>15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7" baseType="lpstr">
      <vt:lpstr>Luxusný</vt:lpstr>
      <vt:lpstr>Rovnica</vt:lpstr>
      <vt:lpstr>Pomer,  krátenie pomeru, zmena a Rozdelenie čísla v danom pomere</vt:lpstr>
      <vt:lpstr>9.Pospájaj správne</vt:lpstr>
      <vt:lpstr>Prezentácia programu PowerPoint</vt:lpstr>
      <vt:lpstr>Opakovanie</vt:lpstr>
      <vt:lpstr>Pomer je podiel dvoch čísel. Napr. – Výsledok hokejového zápasu skončil 3 : 2  </vt:lpstr>
      <vt:lpstr>1. Uprav pomer na základný tvar:      krátením, alebo rozširovaním</vt:lpstr>
      <vt:lpstr>Zapíš pomerom:</vt:lpstr>
      <vt:lpstr>Odmenu 500 € si dvaja brigádnici rozdelili v pomere 2 : 3. Koľko eur dostal každý ?</vt:lpstr>
      <vt:lpstr>Prezentácia programu PowerPoint</vt:lpstr>
      <vt:lpstr>Rozdeľte :</vt:lpstr>
      <vt:lpstr>Prezentácia programu PowerPoint</vt:lpstr>
      <vt:lpstr>Prezentácia programu PowerPoint</vt:lpstr>
      <vt:lpstr>Zmeň úsečku v danom pomere :</vt:lpstr>
      <vt:lpstr>Samostatná práca</vt:lpstr>
      <vt:lpstr>Domáca úloha: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Pomer, postupný pomer</dc:title>
  <dc:creator>VI.C</dc:creator>
  <cp:lastModifiedBy>VI.C</cp:lastModifiedBy>
  <cp:revision>31</cp:revision>
  <dcterms:created xsi:type="dcterms:W3CDTF">2013-03-13T22:41:17Z</dcterms:created>
  <dcterms:modified xsi:type="dcterms:W3CDTF">2013-03-25T18:16:26Z</dcterms:modified>
</cp:coreProperties>
</file>