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3" r:id="rId4"/>
    <p:sldId id="287" r:id="rId5"/>
    <p:sldId id="273" r:id="rId6"/>
    <p:sldId id="281" r:id="rId7"/>
    <p:sldId id="264" r:id="rId8"/>
    <p:sldId id="267" r:id="rId9"/>
    <p:sldId id="271" r:id="rId10"/>
    <p:sldId id="274" r:id="rId11"/>
    <p:sldId id="272" r:id="rId12"/>
    <p:sldId id="278" r:id="rId13"/>
    <p:sldId id="279" r:id="rId14"/>
    <p:sldId id="277" r:id="rId15"/>
    <p:sldId id="284" r:id="rId16"/>
    <p:sldId id="285" r:id="rId17"/>
    <p:sldId id="286" r:id="rId18"/>
    <p:sldId id="270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65" d="100"/>
          <a:sy n="65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63BC14F-0020-4E07-BC9A-C0151F2CBD6F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C14F-0020-4E07-BC9A-C0151F2CBD6F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63BC14F-0020-4E07-BC9A-C0151F2CBD6F}" type="datetimeFigureOut">
              <a:rPr lang="sk-SK" smtClean="0"/>
              <a:t>5. 3. 2013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8C35083-3558-4E19-A462-2E69807879D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16016" y="3356992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00B0F0"/>
                </a:solidFill>
              </a:rPr>
              <a:t>Povrch, objem kocky a kvádra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>
                <a:solidFill>
                  <a:srgbClr val="7030A0"/>
                </a:solidFill>
              </a:rPr>
              <a:t>Jednotky objemu </a:t>
            </a:r>
            <a:r>
              <a:rPr lang="sk-SK" b="1" dirty="0" smtClean="0"/>
              <a:t>- opakovanie</a:t>
            </a:r>
            <a:endParaRPr lang="sk-SK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467544" y="623731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Mgr. Z. Burzová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4831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1600200"/>
          </a:xfrm>
        </p:spPr>
        <p:txBody>
          <a:bodyPr/>
          <a:lstStyle/>
          <a:p>
            <a:r>
              <a:rPr lang="sk-SK" dirty="0" smtClean="0"/>
              <a:t> </a:t>
            </a:r>
            <a:r>
              <a:rPr lang="sk-SK" b="1" dirty="0" smtClean="0">
                <a:solidFill>
                  <a:srgbClr val="FF0000"/>
                </a:solidFill>
              </a:rPr>
              <a:t>1 hl   má  100 litrov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1030" name="Picture 6" descr="http://ecavbb.sk/crossroads/wp-content/uploads/pohar-mli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34" y="1879073"/>
            <a:ext cx="3435754" cy="4107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donaskapotravintn.sk/fotky21001/fotos/gen320/gen__vyr_766Levmilk-Polotucne-mlieko-1-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20888"/>
            <a:ext cx="1512168" cy="15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http://t0.gstatic.com/images?q=tbn:ANd9GcTWNxYTWJ5RWWUKlgFsKUl9LdPjeFIi5imp6LVx0C5HURGAvfwb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82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sk-SK" b="1" dirty="0" smtClean="0"/>
              <a:t>Premeň jednotky objemu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06916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sk-SK" sz="4000" b="1" dirty="0" smtClean="0">
                <a:solidFill>
                  <a:srgbClr val="002060"/>
                </a:solidFill>
              </a:rPr>
              <a:t>5,2 hl =      l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2060"/>
                </a:solidFill>
              </a:rPr>
              <a:t>5 l =          dl 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2060"/>
                </a:solidFill>
              </a:rPr>
              <a:t>400 ml =        dl</a:t>
            </a:r>
          </a:p>
          <a:p>
            <a:pPr marL="0" indent="0">
              <a:buNone/>
            </a:pPr>
            <a:r>
              <a:rPr lang="sk-SK" sz="4000" b="1" dirty="0" smtClean="0">
                <a:solidFill>
                  <a:srgbClr val="002060"/>
                </a:solidFill>
              </a:rPr>
              <a:t> 50 ml =          </a:t>
            </a:r>
            <a:r>
              <a:rPr lang="sk-SK" sz="4000" b="1" dirty="0" err="1" smtClean="0">
                <a:solidFill>
                  <a:srgbClr val="002060"/>
                </a:solidFill>
              </a:rPr>
              <a:t>cl</a:t>
            </a:r>
            <a:endParaRPr lang="sk-SK" sz="4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sz="4000" b="1" dirty="0">
                <a:solidFill>
                  <a:srgbClr val="002060"/>
                </a:solidFill>
              </a:rPr>
              <a:t> </a:t>
            </a:r>
            <a:r>
              <a:rPr lang="sk-SK" sz="4000" b="1" dirty="0" smtClean="0">
                <a:solidFill>
                  <a:srgbClr val="002060"/>
                </a:solidFill>
              </a:rPr>
              <a:t>59 l =            hl</a:t>
            </a:r>
          </a:p>
          <a:p>
            <a:pPr marL="0" indent="0">
              <a:buNone/>
            </a:pPr>
            <a:r>
              <a:rPr lang="sk-SK" sz="4000" b="1" dirty="0">
                <a:solidFill>
                  <a:srgbClr val="002060"/>
                </a:solidFill>
              </a:rPr>
              <a:t> </a:t>
            </a:r>
            <a:r>
              <a:rPr lang="sk-SK" sz="4000" b="1" dirty="0" smtClean="0">
                <a:solidFill>
                  <a:srgbClr val="002060"/>
                </a:solidFill>
              </a:rPr>
              <a:t>  2 ml =        dl</a:t>
            </a:r>
            <a:endParaRPr lang="sk-SK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5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9826" y="692696"/>
            <a:ext cx="8568952" cy="1333952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Základná jednotka </a:t>
            </a:r>
            <a:r>
              <a:rPr lang="sk-SK" b="1" dirty="0" smtClean="0"/>
              <a:t>na meranie </a:t>
            </a:r>
            <a:r>
              <a:rPr lang="sk-SK" b="1" dirty="0" smtClean="0">
                <a:solidFill>
                  <a:srgbClr val="FF0000"/>
                </a:solidFill>
              </a:rPr>
              <a:t>objemu </a:t>
            </a:r>
            <a:r>
              <a:rPr lang="sk-SK" b="1" dirty="0" smtClean="0"/>
              <a:t>je </a:t>
            </a:r>
            <a:r>
              <a:rPr lang="sk-SK" b="1" dirty="0" smtClean="0">
                <a:solidFill>
                  <a:srgbClr val="FF0000"/>
                </a:solidFill>
              </a:rPr>
              <a:t>meter kubický - </a:t>
            </a:r>
            <a:r>
              <a:rPr lang="sk-SK" b="1" dirty="0">
                <a:solidFill>
                  <a:srgbClr val="FF0000"/>
                </a:solidFill>
              </a:rPr>
              <a:t>m</a:t>
            </a:r>
            <a:r>
              <a:rPr lang="sk-SK" b="1" baseline="30000" dirty="0">
                <a:solidFill>
                  <a:srgbClr val="FF0000"/>
                </a:solidFill>
              </a:rPr>
              <a:t>3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16016" y="2420888"/>
            <a:ext cx="8496944" cy="417646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sk-SK" sz="2800" b="1" dirty="0" smtClean="0">
                <a:solidFill>
                  <a:srgbClr val="FF0000"/>
                </a:solidFill>
              </a:rPr>
              <a:t> m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3 - 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Meter kubický 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</a:t>
            </a:r>
          </a:p>
          <a:p>
            <a:pPr marL="68580" indent="0">
              <a:buNone/>
            </a:pP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objem kocky s</a:t>
            </a:r>
          </a:p>
          <a:p>
            <a:pPr marL="68580" indent="0">
              <a:buNone/>
            </a:pP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hranou dlhou</a:t>
            </a:r>
          </a:p>
          <a:p>
            <a:pPr marL="68580" indent="0">
              <a:buNone/>
            </a:pP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meter</a:t>
            </a:r>
            <a:r>
              <a:rPr lang="sk-SK" sz="2800" b="1" dirty="0" smtClean="0">
                <a:solidFill>
                  <a:srgbClr val="00B050"/>
                </a:solidFill>
              </a:rPr>
              <a:t>.</a:t>
            </a:r>
            <a:endParaRPr lang="sk-SK" sz="2800" b="1" dirty="0">
              <a:solidFill>
                <a:srgbClr val="00B050"/>
              </a:solidFill>
            </a:endParaRPr>
          </a:p>
        </p:txBody>
      </p:sp>
      <p:sp>
        <p:nvSpPr>
          <p:cNvPr id="4" name="Kocka 3"/>
          <p:cNvSpPr/>
          <p:nvPr/>
        </p:nvSpPr>
        <p:spPr>
          <a:xfrm>
            <a:off x="1077878" y="2780928"/>
            <a:ext cx="3096344" cy="2880320"/>
          </a:xfrm>
          <a:prstGeom prst="cube">
            <a:avLst/>
          </a:prstGeom>
          <a:solidFill>
            <a:srgbClr val="FF0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1077878" y="5661248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k-SK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 = 1 m</a:t>
            </a:r>
            <a:endParaRPr lang="sk-SK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25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692696"/>
            <a:ext cx="4104456" cy="417646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sk-SK" sz="2800" b="1" dirty="0" smtClean="0">
                <a:solidFill>
                  <a:srgbClr val="FF0000"/>
                </a:solidFill>
              </a:rPr>
              <a:t> dm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3 - 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decimeter kubický</a:t>
            </a:r>
          </a:p>
          <a:p>
            <a:pPr marL="6858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 objem kocky s</a:t>
            </a:r>
          </a:p>
          <a:p>
            <a:pPr marL="68580" indent="0">
              <a:buNone/>
            </a:pPr>
            <a:r>
              <a:rPr lang="sk-SK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hranou dlhou</a:t>
            </a:r>
          </a:p>
          <a:p>
            <a:pPr marL="68580" indent="0">
              <a:buNone/>
            </a:pP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decimeter</a:t>
            </a:r>
            <a:r>
              <a:rPr lang="sk-SK" sz="2800" b="1" dirty="0" smtClean="0">
                <a:solidFill>
                  <a:srgbClr val="00B050"/>
                </a:solidFill>
              </a:rPr>
              <a:t>.</a:t>
            </a:r>
            <a:endParaRPr lang="sk-SK" sz="2800" b="1" dirty="0">
              <a:solidFill>
                <a:srgbClr val="00B050"/>
              </a:solidFill>
            </a:endParaRPr>
          </a:p>
        </p:txBody>
      </p:sp>
      <p:sp>
        <p:nvSpPr>
          <p:cNvPr id="4" name="Kocka 3"/>
          <p:cNvSpPr/>
          <p:nvPr/>
        </p:nvSpPr>
        <p:spPr>
          <a:xfrm>
            <a:off x="1119453" y="3037311"/>
            <a:ext cx="2125970" cy="1944216"/>
          </a:xfrm>
          <a:prstGeom prst="cube">
            <a:avLst/>
          </a:prstGeom>
          <a:solidFill>
            <a:srgbClr val="FF0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716513" y="521405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k-SK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 = 1dm</a:t>
            </a:r>
            <a:endParaRPr lang="sk-SK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139952" y="139709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" indent="0">
              <a:buNone/>
            </a:pPr>
            <a:r>
              <a:rPr lang="sk-SK" sz="2800" b="1" dirty="0" smtClean="0">
                <a:solidFill>
                  <a:srgbClr val="FF0000"/>
                </a:solidFill>
              </a:rPr>
              <a:t>cm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3 </a:t>
            </a:r>
            <a:r>
              <a:rPr lang="sk-SK" sz="2800" b="1" baseline="30000" dirty="0">
                <a:solidFill>
                  <a:srgbClr val="FF0000"/>
                </a:solidFill>
              </a:rPr>
              <a:t>- 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centimeter </a:t>
            </a: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kubický</a:t>
            </a:r>
          </a:p>
          <a:p>
            <a:pPr marL="6858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 objem kocky s</a:t>
            </a:r>
          </a:p>
          <a:p>
            <a:pPr marL="68580" indent="0">
              <a:buNone/>
            </a:pP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hranou dlhou</a:t>
            </a:r>
          </a:p>
          <a:p>
            <a:pPr marL="68580" indent="0">
              <a:buNone/>
            </a:pP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centimeter</a:t>
            </a:r>
            <a:r>
              <a:rPr lang="sk-SK" sz="2800" b="1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8" name="Kocka 7"/>
          <p:cNvSpPr/>
          <p:nvPr/>
        </p:nvSpPr>
        <p:spPr>
          <a:xfrm>
            <a:off x="4860032" y="3455243"/>
            <a:ext cx="632058" cy="637279"/>
          </a:xfrm>
          <a:prstGeom prst="cube">
            <a:avLst/>
          </a:prstGeom>
          <a:solidFill>
            <a:srgbClr val="FF0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5102446" y="3717032"/>
            <a:ext cx="20201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sk-SK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k-SK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1cm</a:t>
            </a:r>
            <a:endParaRPr lang="sk-SK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3563888" y="4613887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" indent="0">
              <a:buNone/>
            </a:pPr>
            <a:r>
              <a:rPr lang="sk-SK" sz="2800" b="1" dirty="0" smtClean="0">
                <a:solidFill>
                  <a:srgbClr val="FF0000"/>
                </a:solidFill>
              </a:rPr>
              <a:t>mm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3 </a:t>
            </a:r>
            <a:r>
              <a:rPr lang="sk-SK" sz="2800" b="1" baseline="30000" dirty="0">
                <a:solidFill>
                  <a:srgbClr val="FF0000"/>
                </a:solidFill>
              </a:rPr>
              <a:t>- 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milimeter </a:t>
            </a: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kubický</a:t>
            </a:r>
          </a:p>
          <a:p>
            <a:pPr marL="6858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 objem kocky s</a:t>
            </a:r>
          </a:p>
          <a:p>
            <a:pPr marL="68580" indent="0">
              <a:buNone/>
            </a:pPr>
            <a:r>
              <a:rPr lang="sk-SK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hranou dlhou</a:t>
            </a:r>
          </a:p>
          <a:p>
            <a:pPr marL="68580" indent="0">
              <a:buNone/>
            </a:pPr>
            <a:r>
              <a:rPr lang="sk-SK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k-SK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milimeter</a:t>
            </a:r>
            <a:r>
              <a:rPr lang="sk-SK" sz="2800" b="1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12" name="Obdĺžnik 11"/>
          <p:cNvSpPr/>
          <p:nvPr/>
        </p:nvSpPr>
        <p:spPr>
          <a:xfrm>
            <a:off x="6425952" y="6008366"/>
            <a:ext cx="16033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sk-SK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sk-SK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1mm</a:t>
            </a:r>
            <a:endParaRPr lang="sk-SK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Kocka 13"/>
          <p:cNvSpPr/>
          <p:nvPr/>
        </p:nvSpPr>
        <p:spPr>
          <a:xfrm>
            <a:off x="6964537" y="5689726"/>
            <a:ext cx="316029" cy="318640"/>
          </a:xfrm>
          <a:prstGeom prst="cube">
            <a:avLst/>
          </a:prstGeom>
          <a:solidFill>
            <a:srgbClr val="FF0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374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8" grpId="0" animBg="1"/>
      <p:bldP spid="10" grpId="0"/>
      <p:bldP spid="12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024744" cy="1143000"/>
          </a:xfrm>
        </p:spPr>
        <p:txBody>
          <a:bodyPr/>
          <a:lstStyle/>
          <a:p>
            <a:r>
              <a:rPr lang="sk-SK" b="1" dirty="0" smtClean="0"/>
              <a:t>Jednotky objemu sú 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1484784"/>
            <a:ext cx="7200800" cy="1152128"/>
          </a:xfrm>
        </p:spPr>
        <p:txBody>
          <a:bodyPr/>
          <a:lstStyle/>
          <a:p>
            <a:pPr marL="68580" indent="0">
              <a:buNone/>
            </a:pPr>
            <a:r>
              <a:rPr lang="sk-SK" sz="4000" b="1" dirty="0" smtClean="0">
                <a:solidFill>
                  <a:srgbClr val="7030A0"/>
                </a:solidFill>
              </a:rPr>
              <a:t>m</a:t>
            </a:r>
            <a:r>
              <a:rPr lang="sk-SK" sz="4000" b="1" baseline="30000" dirty="0" smtClean="0">
                <a:solidFill>
                  <a:srgbClr val="7030A0"/>
                </a:solidFill>
              </a:rPr>
              <a:t>3</a:t>
            </a:r>
            <a:r>
              <a:rPr lang="sk-SK" sz="4000" b="1" dirty="0" smtClean="0">
                <a:solidFill>
                  <a:srgbClr val="7030A0"/>
                </a:solidFill>
              </a:rPr>
              <a:t>		dm</a:t>
            </a:r>
            <a:r>
              <a:rPr lang="sk-SK" sz="4000" b="1" baseline="30000" dirty="0" smtClean="0">
                <a:solidFill>
                  <a:srgbClr val="7030A0"/>
                </a:solidFill>
              </a:rPr>
              <a:t>3</a:t>
            </a:r>
            <a:r>
              <a:rPr lang="sk-SK" sz="4000" b="1" dirty="0" smtClean="0">
                <a:solidFill>
                  <a:srgbClr val="7030A0"/>
                </a:solidFill>
              </a:rPr>
              <a:t>	cm</a:t>
            </a:r>
            <a:r>
              <a:rPr lang="sk-SK" sz="4000" b="1" baseline="30000" dirty="0" smtClean="0">
                <a:solidFill>
                  <a:srgbClr val="7030A0"/>
                </a:solidFill>
              </a:rPr>
              <a:t>3</a:t>
            </a:r>
            <a:r>
              <a:rPr lang="sk-SK" sz="4000" b="1" dirty="0" smtClean="0">
                <a:solidFill>
                  <a:srgbClr val="7030A0"/>
                </a:solidFill>
              </a:rPr>
              <a:t>	mm</a:t>
            </a:r>
            <a:r>
              <a:rPr lang="sk-SK" b="1" baseline="30000" dirty="0">
                <a:solidFill>
                  <a:srgbClr val="7030A0"/>
                </a:solidFill>
              </a:rPr>
              <a:t>3</a:t>
            </a:r>
            <a:r>
              <a:rPr lang="sk-SK" b="1" dirty="0" smtClean="0">
                <a:solidFill>
                  <a:srgbClr val="7030A0"/>
                </a:solidFill>
              </a:rPr>
              <a:t>  </a:t>
            </a:r>
            <a:endParaRPr lang="sk-SK" b="1" dirty="0">
              <a:solidFill>
                <a:srgbClr val="7030A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899592" y="2132856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1 dm</a:t>
            </a:r>
            <a:r>
              <a:rPr lang="sk-SK" sz="4000" b="1" baseline="30000" dirty="0">
                <a:solidFill>
                  <a:srgbClr val="FF0000"/>
                </a:solidFill>
              </a:rPr>
              <a:t>3</a:t>
            </a:r>
            <a:r>
              <a:rPr lang="sk-SK" sz="4000" b="1" dirty="0" smtClean="0">
                <a:solidFill>
                  <a:srgbClr val="FF0000"/>
                </a:solidFill>
              </a:rPr>
              <a:t>  = </a:t>
            </a:r>
            <a:r>
              <a:rPr lang="sk-SK" sz="4000" b="1" dirty="0">
                <a:solidFill>
                  <a:srgbClr val="FF0000"/>
                </a:solidFill>
              </a:rPr>
              <a:t> </a:t>
            </a:r>
            <a:r>
              <a:rPr lang="sk-SK" sz="4000" b="1" dirty="0" smtClean="0">
                <a:solidFill>
                  <a:srgbClr val="FF0000"/>
                </a:solidFill>
              </a:rPr>
              <a:t>     ?    cm</a:t>
            </a:r>
            <a:r>
              <a:rPr lang="sk-SK" sz="4000" b="1" baseline="30000" dirty="0">
                <a:solidFill>
                  <a:srgbClr val="FF0000"/>
                </a:solidFill>
              </a:rPr>
              <a:t>3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5" name="Kocka 4"/>
          <p:cNvSpPr/>
          <p:nvPr/>
        </p:nvSpPr>
        <p:spPr>
          <a:xfrm>
            <a:off x="1763688" y="4365104"/>
            <a:ext cx="2016224" cy="1944216"/>
          </a:xfrm>
          <a:prstGeom prst="cub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1763688" y="5014046"/>
            <a:ext cx="1745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>
                <a:solidFill>
                  <a:srgbClr val="7030A0"/>
                </a:solidFill>
              </a:rPr>
              <a:t>1 dm</a:t>
            </a:r>
            <a:r>
              <a:rPr lang="sk-SK" sz="3600" b="1" baseline="30000" dirty="0">
                <a:solidFill>
                  <a:srgbClr val="7030A0"/>
                </a:solidFill>
              </a:rPr>
              <a:t>3</a:t>
            </a:r>
            <a:endParaRPr lang="sk-SK" sz="3600" dirty="0">
              <a:solidFill>
                <a:srgbClr val="7030A0"/>
              </a:solidFill>
            </a:endParaRPr>
          </a:p>
        </p:txBody>
      </p:sp>
      <p:sp>
        <p:nvSpPr>
          <p:cNvPr id="8" name="Rovná sa 7"/>
          <p:cNvSpPr/>
          <p:nvPr/>
        </p:nvSpPr>
        <p:spPr>
          <a:xfrm>
            <a:off x="3316185" y="5101791"/>
            <a:ext cx="1039791" cy="375491"/>
          </a:xfrm>
          <a:prstGeom prst="mathEqua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7030A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499992" y="4737047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liter </a:t>
            </a:r>
            <a:endParaRPr lang="sk-SK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961927" y="2840742"/>
            <a:ext cx="75568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000" b="1" dirty="0">
                <a:solidFill>
                  <a:srgbClr val="FF0000"/>
                </a:solidFill>
              </a:rPr>
              <a:t>1 dm</a:t>
            </a:r>
            <a:r>
              <a:rPr lang="sk-SK" sz="4000" b="1" baseline="30000" dirty="0">
                <a:solidFill>
                  <a:srgbClr val="FF0000"/>
                </a:solidFill>
              </a:rPr>
              <a:t>3</a:t>
            </a:r>
            <a:r>
              <a:rPr lang="sk-SK" sz="4000" b="1" dirty="0">
                <a:solidFill>
                  <a:srgbClr val="FF0000"/>
                </a:solidFill>
              </a:rPr>
              <a:t>  = </a:t>
            </a:r>
            <a:r>
              <a:rPr lang="sk-SK" sz="4000" b="1" dirty="0" smtClean="0">
                <a:solidFill>
                  <a:srgbClr val="FF0000"/>
                </a:solidFill>
              </a:rPr>
              <a:t>10.10.10 = 1 000 cm</a:t>
            </a:r>
            <a:r>
              <a:rPr lang="sk-SK" sz="4000" b="1" baseline="30000" dirty="0" smtClean="0">
                <a:solidFill>
                  <a:srgbClr val="FF0000"/>
                </a:solidFill>
              </a:rPr>
              <a:t>3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236065" y="399497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a = 10 cm</a:t>
            </a: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87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Koľko litrov vody sa zmestí do akvária 4 dm dlhého, 3 dm širokého a 25 cm vysokého?</a:t>
            </a:r>
          </a:p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Riešenie:</a:t>
            </a: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a = 4 dm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= 3 dm </a:t>
            </a:r>
          </a:p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c = 25 cm = 2,5 dm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? ( litrov vody )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 = a . </a:t>
            </a:r>
            <a:r>
              <a:rPr lang="sk-SK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. c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= 4 . 3 . 2,5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dm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3 </a:t>
            </a:r>
            <a:r>
              <a:rPr lang="sk-SK" sz="2800" b="1" dirty="0" smtClean="0">
                <a:solidFill>
                  <a:srgbClr val="FF0000"/>
                </a:solidFill>
              </a:rPr>
              <a:t>   = 30 l vody    </a:t>
            </a:r>
            <a:endParaRPr lang="sk-SK" sz="2800" b="1" baseline="30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akvária sa zmestí 30 litrov vody.</a:t>
            </a:r>
            <a:endParaRPr lang="sk-SK" sz="2800" b="1" baseline="30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395536" y="1628800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akvaland.sk/176-2878-thickbox/akvarium-juwel-rekord-1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52657"/>
            <a:ext cx="3289548" cy="328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3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akej výšky siaha voda v akváriu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ak je v ňom 48 litrov vody. Dĺžka akvária je 60 cm a šírka je 2 dm.</a:t>
            </a:r>
          </a:p>
          <a:p>
            <a:pPr marL="0" indent="0">
              <a:buNone/>
            </a:pP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a = 60 cm = 6dm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= 2 dm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= ? dm ( výška vody)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48 litrov vody 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 = a .b . c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 = 6 . 2 . c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 = 12 . c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 : 12 = c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4 dm = c</a:t>
            </a:r>
            <a:endParaRPr lang="sk-SK" sz="2800" b="1" baseline="30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Voda v akváriu siaha do výšky 4 dm.</a:t>
            </a:r>
            <a:endParaRPr lang="sk-SK" sz="2800" b="1" baseline="30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395536" y="1628800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Kocka 3"/>
          <p:cNvSpPr/>
          <p:nvPr/>
        </p:nvSpPr>
        <p:spPr>
          <a:xfrm>
            <a:off x="5292080" y="1980447"/>
            <a:ext cx="1872208" cy="1440160"/>
          </a:xfrm>
          <a:prstGeom prst="cube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BlokTextu 1"/>
          <p:cNvSpPr txBox="1"/>
          <p:nvPr/>
        </p:nvSpPr>
        <p:spPr>
          <a:xfrm>
            <a:off x="5436096" y="35660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a</a:t>
            </a:r>
            <a:r>
              <a:rPr lang="sk-SK" b="1" dirty="0" smtClean="0">
                <a:solidFill>
                  <a:srgbClr val="FF0000"/>
                </a:solidFill>
              </a:rPr>
              <a:t> = 6 dm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7140053" y="3207717"/>
            <a:ext cx="169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b</a:t>
            </a:r>
            <a:r>
              <a:rPr lang="sk-SK" b="1" dirty="0" smtClean="0">
                <a:solidFill>
                  <a:srgbClr val="FF0000"/>
                </a:solidFill>
              </a:rPr>
              <a:t> = 2 dm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7195578" y="2436857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FF0000"/>
                </a:solidFill>
              </a:rPr>
              <a:t>c</a:t>
            </a:r>
            <a:r>
              <a:rPr lang="sk-SK" sz="2000" b="1" dirty="0" smtClean="0">
                <a:solidFill>
                  <a:srgbClr val="FF0000"/>
                </a:solidFill>
              </a:rPr>
              <a:t> = ? dm</a:t>
            </a:r>
            <a:endParaRPr lang="sk-SK" sz="20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im9.cz/sk/iR/importprodukt-orig/d9d/d9d299d03bb5ce0eedc9b2d527dce8a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566" y="3935412"/>
            <a:ext cx="2472327" cy="202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3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akej výšky siaha voda v akváriu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ak je v ňom 84 litrov vody. Dĺžka akvária je 70 cm a šírka je 4 dm.</a:t>
            </a:r>
          </a:p>
          <a:p>
            <a:pPr marL="0" indent="0">
              <a:buNone/>
            </a:pP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a = 70 cm = 7 dm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= 4 dm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= ? dm ( výška vody)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84 litrov vody 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 = a .b . c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84 = 7 . 4 . c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84 = 28 . c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84 : 28 = c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3 dm = c</a:t>
            </a:r>
            <a:endParaRPr lang="sk-SK" sz="2800" b="1" baseline="30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Voda v akváriu siaha do výšky 3 dm.</a:t>
            </a:r>
            <a:endParaRPr lang="sk-SK" sz="2800" b="1" baseline="30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395536" y="1628800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Kocka 3"/>
          <p:cNvSpPr/>
          <p:nvPr/>
        </p:nvSpPr>
        <p:spPr>
          <a:xfrm>
            <a:off x="5292080" y="1980447"/>
            <a:ext cx="1872208" cy="1440160"/>
          </a:xfrm>
          <a:prstGeom prst="cube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BlokTextu 1"/>
          <p:cNvSpPr txBox="1"/>
          <p:nvPr/>
        </p:nvSpPr>
        <p:spPr>
          <a:xfrm>
            <a:off x="5436096" y="35660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a</a:t>
            </a:r>
            <a:r>
              <a:rPr lang="sk-SK" b="1" dirty="0" smtClean="0">
                <a:solidFill>
                  <a:srgbClr val="FF0000"/>
                </a:solidFill>
              </a:rPr>
              <a:t> = 7 dm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7140053" y="3207717"/>
            <a:ext cx="169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b</a:t>
            </a:r>
            <a:r>
              <a:rPr lang="sk-SK" b="1" dirty="0" smtClean="0">
                <a:solidFill>
                  <a:srgbClr val="FF0000"/>
                </a:solidFill>
              </a:rPr>
              <a:t> = 4 dm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7195578" y="2436857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FF0000"/>
                </a:solidFill>
              </a:rPr>
              <a:t>c</a:t>
            </a:r>
            <a:r>
              <a:rPr lang="sk-SK" sz="2000" b="1" dirty="0" smtClean="0">
                <a:solidFill>
                  <a:srgbClr val="FF0000"/>
                </a:solidFill>
              </a:rPr>
              <a:t> = ? dm</a:t>
            </a:r>
            <a:endParaRPr lang="sk-SK" sz="20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http://im9.cz/sk/iR/importprodukt-orig/d9d/d9d299d03bb5ce0eedc9b2d527dce8a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351" y="3935412"/>
            <a:ext cx="2472327" cy="202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08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0349"/>
            <a:ext cx="7024744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Samostatná práca = D.ú.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1</a:t>
            </a:r>
            <a:r>
              <a:rPr lang="sk-SK" dirty="0"/>
              <a:t>. 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akej výšky siaha 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voda 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akváriu</a:t>
            </a: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ak je v ňom 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  </a:t>
            </a: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litrov vody. Dĺžka akvária je 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cm a šírka je 4 dm.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0070C0"/>
                </a:solidFill>
              </a:rPr>
              <a:t>2. Vypočítaj </a:t>
            </a:r>
            <a:r>
              <a:rPr lang="sk-SK" dirty="0">
                <a:solidFill>
                  <a:srgbClr val="0070C0"/>
                </a:solidFill>
              </a:rPr>
              <a:t>objem kocky, ak jej </a:t>
            </a:r>
            <a:r>
              <a:rPr lang="sk-SK" b="1" dirty="0">
                <a:solidFill>
                  <a:srgbClr val="FF0000"/>
                </a:solidFill>
              </a:rPr>
              <a:t>povrch je </a:t>
            </a:r>
            <a:r>
              <a:rPr lang="sk-SK" b="1" dirty="0" smtClean="0">
                <a:solidFill>
                  <a:srgbClr val="FF0000"/>
                </a:solidFill>
              </a:rPr>
              <a:t>150 </a:t>
            </a:r>
            <a:r>
              <a:rPr lang="sk-SK" b="1" dirty="0">
                <a:solidFill>
                  <a:srgbClr val="FF0000"/>
                </a:solidFill>
              </a:rPr>
              <a:t>cm</a:t>
            </a:r>
            <a:r>
              <a:rPr lang="sk-SK" b="1" baseline="30000" dirty="0">
                <a:solidFill>
                  <a:srgbClr val="FF0000"/>
                </a:solidFill>
              </a:rPr>
              <a:t>2</a:t>
            </a: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dirty="0"/>
              <a:t>3</a:t>
            </a:r>
            <a:r>
              <a:rPr lang="sk-SK" b="1" dirty="0" smtClean="0">
                <a:solidFill>
                  <a:srgbClr val="7030A0"/>
                </a:solidFill>
              </a:rPr>
              <a:t>. Vypočítaj koľko cm</a:t>
            </a:r>
            <a:r>
              <a:rPr lang="sk-SK" b="1" baseline="30000" dirty="0" smtClean="0">
                <a:solidFill>
                  <a:srgbClr val="7030A0"/>
                </a:solidFill>
              </a:rPr>
              <a:t>2</a:t>
            </a:r>
            <a:r>
              <a:rPr lang="sk-SK" b="1" dirty="0" smtClean="0">
                <a:solidFill>
                  <a:srgbClr val="7030A0"/>
                </a:solidFill>
              </a:rPr>
              <a:t> papiera treba kúpiť na výrobu kvádra s rozmermi  4 cm, 3 cm a 60 mm.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7030A0"/>
                </a:solidFill>
              </a:rPr>
              <a:t>4.</a:t>
            </a:r>
            <a:r>
              <a:rPr lang="sk-SK" b="1" dirty="0">
                <a:solidFill>
                  <a:srgbClr val="002060"/>
                </a:solidFill>
              </a:rPr>
              <a:t> 	</a:t>
            </a: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,3 dm</a:t>
            </a:r>
            <a:r>
              <a:rPr lang="sk-SK" b="1" baseline="30000" dirty="0">
                <a:solidFill>
                  <a:srgbClr val="0070C0"/>
                </a:solidFill>
              </a:rPr>
              <a:t>3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		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sk-SK" b="1" baseline="30000" dirty="0" smtClean="0">
                <a:solidFill>
                  <a:srgbClr val="0070C0"/>
                </a:solidFill>
              </a:rPr>
              <a:t>3</a:t>
            </a:r>
            <a:endParaRPr lang="sk-SK" b="1" baseline="30000" dirty="0">
              <a:solidFill>
                <a:srgbClr val="0070C0"/>
              </a:solidFill>
            </a:endParaRPr>
          </a:p>
          <a:p>
            <a:pPr marL="82296" indent="0">
              <a:buNone/>
            </a:pP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 500 mm</a:t>
            </a:r>
            <a:r>
              <a:rPr lang="sk-SK" b="1" baseline="30000" dirty="0">
                <a:solidFill>
                  <a:srgbClr val="0070C0"/>
                </a:solidFill>
              </a:rPr>
              <a:t>3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	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cm</a:t>
            </a:r>
            <a:r>
              <a:rPr lang="sk-SK" b="1" baseline="30000" dirty="0" smtClean="0">
                <a:solidFill>
                  <a:srgbClr val="0070C0"/>
                </a:solidFill>
              </a:rPr>
              <a:t>3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sk-SK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 4 m</a:t>
            </a:r>
            <a:r>
              <a:rPr lang="sk-SK" b="1" baseline="30000" dirty="0" smtClean="0">
                <a:solidFill>
                  <a:srgbClr val="0070C0"/>
                </a:solidFill>
              </a:rPr>
              <a:t>3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		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sk-SK" b="1" baseline="30000" dirty="0">
                <a:solidFill>
                  <a:srgbClr val="0070C0"/>
                </a:solidFill>
              </a:rPr>
              <a:t>3</a:t>
            </a:r>
            <a:endParaRPr lang="sk-SK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0,42 hl  </a:t>
            </a: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		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sk-SK" b="1" baseline="30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12 dm</a:t>
            </a:r>
            <a:r>
              <a:rPr lang="sk-SK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sk-SK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k-SK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 l</a:t>
            </a:r>
            <a:endParaRPr lang="sk-SK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sk-SK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2 m</a:t>
            </a:r>
            <a:r>
              <a:rPr lang="sk-SK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sk-SK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</a:p>
          <a:p>
            <a:pPr marL="82296" indent="0">
              <a:buNone/>
            </a:pPr>
            <a:r>
              <a:rPr lang="sk-SK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150 l = 		 m</a:t>
            </a:r>
            <a:r>
              <a:rPr lang="sk-SK" b="1" baseline="30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sk-SK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6347048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Vypočítaj úlohy a nájdi VOTRELCA</a:t>
            </a:r>
          </a:p>
          <a:p>
            <a:pPr marL="457200" indent="-457200">
              <a:buAutoNum type="arabicPeriod"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Vypočítaj 5% z 300</a:t>
            </a:r>
          </a:p>
          <a:p>
            <a:pPr marL="457200" indent="-457200">
              <a:buAutoNum type="arabicPeriod"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20 % z 25 </a:t>
            </a:r>
          </a:p>
          <a:p>
            <a:pPr marL="457200" indent="-457200">
              <a:buAutoNum type="arabicPeriod"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75 % z 120 €</a:t>
            </a:r>
          </a:p>
          <a:p>
            <a:pPr marL="457200" indent="-457200">
              <a:buAutoNum type="arabicPeriod"/>
            </a:pPr>
            <a:r>
              <a:rPr lang="sk-SK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5 ‰ z 2 500 ml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Po </a:t>
            </a:r>
            <a:r>
              <a:rPr lang="sk-SK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zlacnení o 15% stál počítač 340 €. </a:t>
            </a:r>
            <a:endParaRPr lang="sk-SK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Koľko </a:t>
            </a:r>
            <a:r>
              <a:rPr lang="sk-SK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stál </a:t>
            </a:r>
            <a:r>
              <a:rPr lang="sk-SK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počítač pred zlacnením ?</a:t>
            </a: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Vypočítaj 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objem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kocky s hranou dlhou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0,2cm.</a:t>
            </a:r>
          </a:p>
          <a:p>
            <a:pPr marL="0" indent="0">
              <a:buNone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Vypočítaj </a:t>
            </a: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povrch</a:t>
            </a:r>
            <a:r>
              <a:rPr lang="sk-SK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kocky s hranou dlhou</a:t>
            </a: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dm</a:t>
            </a:r>
            <a:r>
              <a:rPr lang="sk-SK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sk-SK" b="1" dirty="0"/>
          </a:p>
          <a:p>
            <a:pPr marL="0" indent="0">
              <a:buNone/>
            </a:pPr>
            <a:endParaRPr lang="sk-SK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6940590" y="764704"/>
            <a:ext cx="20162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</a:rPr>
              <a:t>0,008</a:t>
            </a:r>
          </a:p>
          <a:p>
            <a:r>
              <a:rPr lang="sk-SK" sz="3200" b="1" dirty="0" smtClean="0">
                <a:solidFill>
                  <a:srgbClr val="00B050"/>
                </a:solidFill>
              </a:rPr>
              <a:t>150</a:t>
            </a:r>
          </a:p>
          <a:p>
            <a:r>
              <a:rPr lang="sk-SK" sz="3200" b="1" dirty="0" smtClean="0">
                <a:solidFill>
                  <a:srgbClr val="FF0000"/>
                </a:solidFill>
              </a:rPr>
              <a:t>12,5</a:t>
            </a:r>
          </a:p>
          <a:p>
            <a:r>
              <a:rPr lang="sk-SK" sz="3200" b="1" dirty="0">
                <a:solidFill>
                  <a:srgbClr val="00B050"/>
                </a:solidFill>
              </a:rPr>
              <a:t>5</a:t>
            </a:r>
            <a:endParaRPr lang="sk-SK" sz="3200" b="1" dirty="0" smtClean="0">
              <a:solidFill>
                <a:srgbClr val="00B050"/>
              </a:solidFill>
            </a:endParaRPr>
          </a:p>
          <a:p>
            <a:r>
              <a:rPr lang="sk-SK" sz="3200" b="1" dirty="0" smtClean="0">
                <a:solidFill>
                  <a:srgbClr val="FF0000"/>
                </a:solidFill>
              </a:rPr>
              <a:t>0,1</a:t>
            </a:r>
          </a:p>
          <a:p>
            <a:r>
              <a:rPr lang="sk-SK" sz="3200" b="1" dirty="0" smtClean="0">
                <a:solidFill>
                  <a:srgbClr val="00B050"/>
                </a:solidFill>
              </a:rPr>
              <a:t>15</a:t>
            </a:r>
          </a:p>
          <a:p>
            <a:r>
              <a:rPr lang="sk-SK" sz="3200" b="1" dirty="0" smtClean="0">
                <a:solidFill>
                  <a:srgbClr val="FF0000"/>
                </a:solidFill>
              </a:rPr>
              <a:t>90</a:t>
            </a:r>
          </a:p>
          <a:p>
            <a:r>
              <a:rPr lang="sk-SK" sz="3200" b="1" dirty="0" smtClean="0">
                <a:solidFill>
                  <a:srgbClr val="00B050"/>
                </a:solidFill>
              </a:rPr>
              <a:t>400</a:t>
            </a:r>
            <a:endParaRPr lang="sk-SK" sz="3200" b="1" dirty="0">
              <a:solidFill>
                <a:srgbClr val="00B050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6940590" y="2636912"/>
            <a:ext cx="1008112" cy="64807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018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Správne premeň  jednotky obsahu</a:t>
            </a:r>
          </a:p>
          <a:p>
            <a:pPr marL="0" indent="0">
              <a:buNone/>
            </a:pP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k-SK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,3dm</a:t>
            </a:r>
            <a:r>
              <a:rPr lang="sk-SK" sz="2800" baseline="30000" dirty="0" smtClean="0">
                <a:solidFill>
                  <a:srgbClr val="0070C0"/>
                </a:solidFill>
              </a:rPr>
              <a:t>2</a:t>
            </a: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= 		cm</a:t>
            </a:r>
            <a:r>
              <a:rPr lang="sk-SK" sz="2800" baseline="30000" dirty="0" smtClean="0">
                <a:solidFill>
                  <a:srgbClr val="0070C0"/>
                </a:solidFill>
              </a:rPr>
              <a:t>2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0,5 mm</a:t>
            </a:r>
            <a:r>
              <a:rPr lang="sk-SK" sz="2800" baseline="30000" dirty="0" smtClean="0">
                <a:solidFill>
                  <a:srgbClr val="0070C0"/>
                </a:solidFill>
              </a:rPr>
              <a:t>2</a:t>
            </a: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	cm</a:t>
            </a:r>
            <a:r>
              <a:rPr lang="sk-SK" sz="2800" baseline="30000" dirty="0" smtClean="0">
                <a:solidFill>
                  <a:srgbClr val="0070C0"/>
                </a:solidFill>
              </a:rPr>
              <a:t>2</a:t>
            </a: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40 ha = 		km</a:t>
            </a:r>
            <a:r>
              <a:rPr lang="sk-SK" sz="2800" baseline="30000" dirty="0" smtClean="0">
                <a:solidFill>
                  <a:srgbClr val="0070C0"/>
                </a:solidFill>
              </a:rPr>
              <a:t>2</a:t>
            </a:r>
            <a:endParaRPr lang="sk-SK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0,42 m</a:t>
            </a:r>
            <a:r>
              <a:rPr lang="sk-SK" sz="2800" baseline="30000" dirty="0" smtClean="0">
                <a:solidFill>
                  <a:srgbClr val="0070C0"/>
                </a:solidFill>
              </a:rPr>
              <a:t>2</a:t>
            </a:r>
            <a:r>
              <a:rPr lang="sk-SK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= 	cm</a:t>
            </a:r>
            <a:r>
              <a:rPr lang="sk-SK" sz="2800" baseline="30000" dirty="0" smtClean="0">
                <a:solidFill>
                  <a:srgbClr val="0070C0"/>
                </a:solidFill>
              </a:rPr>
              <a:t>2</a:t>
            </a:r>
          </a:p>
          <a:p>
            <a:pPr marL="82296" indent="0">
              <a:buNone/>
            </a:pPr>
            <a:r>
              <a:rPr lang="sk-SK" sz="2800" dirty="0" smtClean="0">
                <a:solidFill>
                  <a:srgbClr val="00B050"/>
                </a:solidFill>
              </a:rPr>
              <a:t>    44 mm</a:t>
            </a:r>
            <a:r>
              <a:rPr lang="sk-SK" sz="2800" baseline="30000" dirty="0" smtClean="0">
                <a:solidFill>
                  <a:srgbClr val="00B050"/>
                </a:solidFill>
              </a:rPr>
              <a:t>2</a:t>
            </a:r>
            <a:r>
              <a:rPr lang="sk-SK" sz="2800" dirty="0" smtClean="0">
                <a:solidFill>
                  <a:srgbClr val="00B050"/>
                </a:solidFill>
              </a:rPr>
              <a:t> =	 cm</a:t>
            </a:r>
            <a:r>
              <a:rPr lang="sk-SK" sz="2800" baseline="30000" dirty="0" smtClean="0">
                <a:solidFill>
                  <a:srgbClr val="00B050"/>
                </a:solidFill>
              </a:rPr>
              <a:t>2</a:t>
            </a:r>
            <a:endParaRPr lang="sk-SK" sz="2800" dirty="0" smtClean="0">
              <a:solidFill>
                <a:srgbClr val="00B050"/>
              </a:solidFill>
            </a:endParaRPr>
          </a:p>
          <a:p>
            <a:pPr marL="82296" indent="0">
              <a:buNone/>
            </a:pPr>
            <a:r>
              <a:rPr lang="sk-SK" sz="2800" dirty="0" smtClean="0">
                <a:solidFill>
                  <a:srgbClr val="00B050"/>
                </a:solidFill>
              </a:rPr>
              <a:t>   200 m</a:t>
            </a:r>
            <a:r>
              <a:rPr lang="sk-SK" sz="2800" baseline="30000" dirty="0" smtClean="0">
                <a:solidFill>
                  <a:srgbClr val="00B050"/>
                </a:solidFill>
              </a:rPr>
              <a:t>2</a:t>
            </a:r>
            <a:r>
              <a:rPr lang="sk-SK" sz="2800" dirty="0" smtClean="0">
                <a:solidFill>
                  <a:srgbClr val="00B050"/>
                </a:solidFill>
              </a:rPr>
              <a:t> = 		ha</a:t>
            </a:r>
          </a:p>
          <a:p>
            <a:pPr marL="0" indent="0">
              <a:buNone/>
            </a:pPr>
            <a:endParaRPr lang="sk-SK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73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3564" y="-99392"/>
            <a:ext cx="7024744" cy="1143000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0070C0"/>
                </a:solidFill>
              </a:rPr>
              <a:t>9.Pospájaj správne</a:t>
            </a:r>
            <a:endParaRPr lang="sk-SK" sz="32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896544"/>
          </a:xfrm>
        </p:spPr>
        <p:txBody>
          <a:bodyPr numCol="1">
            <a:normAutofit/>
          </a:bodyPr>
          <a:lstStyle/>
          <a:p>
            <a:pPr marL="68580" indent="0">
              <a:buNone/>
            </a:pPr>
            <a:r>
              <a:rPr lang="sk-SK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= a .a .a</a:t>
            </a:r>
          </a:p>
          <a:p>
            <a:pPr marL="68580" indent="0">
              <a:buNone/>
            </a:pPr>
            <a:endParaRPr lang="sk-SK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 = 2.( a.b + b.c + c.a)</a:t>
            </a:r>
          </a:p>
          <a:p>
            <a:pPr marL="68580" indent="0">
              <a:buNone/>
            </a:pPr>
            <a:endParaRPr lang="sk-SK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sk-SK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 = a .b . c</a:t>
            </a:r>
          </a:p>
          <a:p>
            <a:pPr marL="68580" indent="0">
              <a:buNone/>
            </a:pPr>
            <a:endParaRPr lang="sk-SK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sk-SK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6 . </a:t>
            </a:r>
            <a:r>
              <a:rPr lang="sk-SK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.a </a:t>
            </a:r>
            <a:endParaRPr lang="sk-SK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 rot="1480458">
            <a:off x="4666067" y="1448750"/>
            <a:ext cx="433069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Povrch kvádra</a:t>
            </a:r>
            <a:endParaRPr lang="sk-SK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 rot="1570917">
            <a:off x="4470678" y="2572487"/>
            <a:ext cx="38170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Objem kocky</a:t>
            </a:r>
            <a:endParaRPr lang="sk-SK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 rot="1612591">
            <a:off x="4821923" y="3966427"/>
            <a:ext cx="3238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Povrch </a:t>
            </a:r>
            <a:r>
              <a:rPr lang="sk-SK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kocky</a:t>
            </a:r>
          </a:p>
        </p:txBody>
      </p:sp>
      <p:sp>
        <p:nvSpPr>
          <p:cNvPr id="7" name="Obdĺžnik 6"/>
          <p:cNvSpPr/>
          <p:nvPr/>
        </p:nvSpPr>
        <p:spPr>
          <a:xfrm rot="1578258">
            <a:off x="3945919" y="4986674"/>
            <a:ext cx="373211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sk-SK" sz="36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Objem </a:t>
            </a:r>
            <a:r>
              <a:rPr lang="sk-SK" sz="36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kvádra</a:t>
            </a:r>
            <a:endParaRPr lang="sk-SK" sz="36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2843808" y="1766712"/>
            <a:ext cx="1666522" cy="29413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flipV="1">
            <a:off x="2843808" y="1340768"/>
            <a:ext cx="2232248" cy="144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>
            <a:off x="2843808" y="4436660"/>
            <a:ext cx="1116124" cy="14706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 flipV="1">
            <a:off x="2879812" y="3933056"/>
            <a:ext cx="2340260" cy="158417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15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Vypočítaj koľko papiera potrebuješ na výrobu krabičky tvaru kocky, ktorej hrana je dlhá 100 mm.</a:t>
            </a:r>
          </a:p>
          <a:p>
            <a:pPr marL="0" indent="0">
              <a:buNone/>
            </a:pP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a = 100mm = 10cm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? 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 = 6 . a .a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6. 10 .10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 = 600 cm</a:t>
            </a:r>
            <a:r>
              <a:rPr lang="sk-SK" sz="2800" b="1" baseline="30000" dirty="0">
                <a:solidFill>
                  <a:srgbClr val="0070C0"/>
                </a:solidFill>
              </a:rPr>
              <a:t>2</a:t>
            </a:r>
          </a:p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 výrobu krabičky treba 600 cm</a:t>
            </a:r>
            <a:r>
              <a:rPr lang="sk-SK" sz="2800" b="1" baseline="30000" dirty="0" smtClean="0">
                <a:solidFill>
                  <a:srgbClr val="0070C0"/>
                </a:solidFill>
              </a:rPr>
              <a:t>2</a:t>
            </a:r>
            <a:r>
              <a:rPr lang="sk-SK" sz="2800" b="1" dirty="0" smtClean="0">
                <a:solidFill>
                  <a:srgbClr val="0070C0"/>
                </a:solidFill>
              </a:rPr>
              <a:t>  papiera.</a:t>
            </a:r>
            <a:endParaRPr lang="sk-SK" sz="2800" b="1" baseline="30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395536" y="1628800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548680"/>
            <a:ext cx="8748464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Koľko zaplatíme za vymaľovanie detskej izby tvaru kocky, ktorej rozmer je 2,5 m. Ak vymaľovanie 1m</a:t>
            </a:r>
            <a:r>
              <a:rPr lang="sk-SK" sz="2800" b="1" baseline="30000" dirty="0">
                <a:solidFill>
                  <a:schemeClr val="tx1"/>
                </a:solidFill>
              </a:rPr>
              <a:t>2</a:t>
            </a:r>
            <a:r>
              <a:rPr lang="sk-SK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stojí 1,50 € ?</a:t>
            </a:r>
            <a:endParaRPr lang="sk-SK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detskej izbe 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treba vymaľovať 5 stien ( 4 steny+1strop)</a:t>
            </a:r>
            <a:endParaRPr lang="sk-SK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a = 2,5 m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? 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 = 5 . a .a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5 . 2,5 . 2,5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 = 5 . 6,25 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 =   31,25 m</a:t>
            </a:r>
            <a:r>
              <a:rPr lang="sk-SK" sz="2800" b="1" baseline="30000" dirty="0" smtClean="0">
                <a:solidFill>
                  <a:srgbClr val="0070C0"/>
                </a:solidFill>
              </a:rPr>
              <a:t>2</a:t>
            </a:r>
            <a:endParaRPr lang="sk-SK" sz="2800" b="1" baseline="30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 detskej izbe treba vymaľovať 31,25 m</a:t>
            </a:r>
            <a:r>
              <a:rPr lang="sk-SK" sz="2800" b="1" baseline="30000" dirty="0" smtClean="0">
                <a:solidFill>
                  <a:srgbClr val="0070C0"/>
                </a:solidFill>
              </a:rPr>
              <a:t>2</a:t>
            </a:r>
            <a:r>
              <a:rPr lang="sk-SK" sz="2800" b="1" dirty="0" smtClean="0">
                <a:solidFill>
                  <a:srgbClr val="0070C0"/>
                </a:solidFill>
              </a:rPr>
              <a:t> steny.</a:t>
            </a:r>
            <a:endParaRPr lang="sk-SK" sz="2800" b="1" baseline="30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395536" y="1988840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ovná spojovacia šípka 3"/>
          <p:cNvCxnSpPr/>
          <p:nvPr/>
        </p:nvCxnSpPr>
        <p:spPr>
          <a:xfrm flipH="1">
            <a:off x="2267744" y="2420888"/>
            <a:ext cx="3240360" cy="108012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4499992" y="3140968"/>
            <a:ext cx="4680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1m</a:t>
            </a:r>
            <a:r>
              <a:rPr lang="sk-SK" b="1" baseline="30000" dirty="0" smtClean="0"/>
              <a:t>2 </a:t>
            </a:r>
            <a:r>
              <a:rPr lang="sk-SK" b="1" dirty="0" smtClean="0"/>
              <a:t>  zaplatíme 1,50 €</a:t>
            </a:r>
          </a:p>
          <a:p>
            <a:r>
              <a:rPr lang="sk-SK" b="1" u="sng" dirty="0" smtClean="0"/>
              <a:t>Za 31,25 </a:t>
            </a:r>
            <a:r>
              <a:rPr lang="sk-SK" b="1" u="sng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k-SK" b="1" u="sng" baseline="30000" dirty="0"/>
              <a:t>2</a:t>
            </a:r>
            <a:r>
              <a:rPr lang="sk-SK" b="1" u="sng" dirty="0" smtClean="0"/>
              <a:t>  ............... X €</a:t>
            </a:r>
          </a:p>
          <a:p>
            <a:r>
              <a:rPr lang="sk-SK" b="1" dirty="0"/>
              <a:t>	</a:t>
            </a:r>
            <a:r>
              <a:rPr lang="sk-SK" b="1" dirty="0" smtClean="0"/>
              <a:t>x = 31,25 . 1,50</a:t>
            </a:r>
          </a:p>
          <a:p>
            <a:r>
              <a:rPr lang="sk-SK" b="1" dirty="0"/>
              <a:t>	</a:t>
            </a:r>
            <a:r>
              <a:rPr lang="sk-SK" b="1" dirty="0" smtClean="0"/>
              <a:t>x = 46,875 €</a:t>
            </a:r>
          </a:p>
          <a:p>
            <a:r>
              <a:rPr lang="sk-SK" b="1" dirty="0" smtClean="0"/>
              <a:t>Za vymaľovanie detskej izby zaplatíme približne 47 €.</a:t>
            </a:r>
          </a:p>
          <a:p>
            <a:r>
              <a:rPr lang="sk-SK" u="sng" dirty="0" smtClean="0"/>
              <a:t> </a:t>
            </a:r>
            <a:endParaRPr lang="sk-SK" u="sng" dirty="0"/>
          </a:p>
        </p:txBody>
      </p:sp>
    </p:spTree>
    <p:extLst>
      <p:ext uri="{BB962C8B-B14F-4D97-AF65-F5344CB8AC3E}">
        <p14:creationId xmlns:p14="http://schemas.microsoft.com/office/powerpoint/2010/main" val="357633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 smtClean="0"/>
              <a:t>11. </a:t>
            </a:r>
            <a:r>
              <a:rPr lang="sk-SK" sz="2800" dirty="0" smtClean="0">
                <a:solidFill>
                  <a:srgbClr val="0070C0"/>
                </a:solidFill>
              </a:rPr>
              <a:t>Vypočítaj objem kocky, ak jej </a:t>
            </a:r>
            <a:r>
              <a:rPr lang="sk-SK" sz="2800" b="1" dirty="0" smtClean="0"/>
              <a:t>povrch je 24 cm</a:t>
            </a:r>
            <a:r>
              <a:rPr lang="sk-SK" sz="2800" b="1" baseline="30000" dirty="0"/>
              <a:t>2</a:t>
            </a:r>
            <a:endParaRPr lang="sk-SK" sz="2800" b="1" dirty="0"/>
          </a:p>
          <a:p>
            <a:pPr marL="0" indent="0">
              <a:buNone/>
            </a:pPr>
            <a:r>
              <a:rPr lang="sk-SK" sz="2800" dirty="0" smtClean="0"/>
              <a:t>	</a:t>
            </a:r>
            <a:r>
              <a:rPr lang="sk-SK" sz="2800" b="1" dirty="0" smtClean="0"/>
              <a:t>S = 24 cm</a:t>
            </a:r>
            <a:r>
              <a:rPr lang="sk-SK" sz="2800" b="1" baseline="30000" dirty="0"/>
              <a:t>2</a:t>
            </a:r>
            <a:endParaRPr lang="sk-SK" sz="2800" b="1" dirty="0"/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u="sng" dirty="0" smtClean="0"/>
              <a:t>V = ?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b="1" dirty="0" smtClean="0"/>
              <a:t>S = 6 .a. a		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24 = 6.a.a		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24 : 6 = a. a 	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4 = a . a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4 = 2 . 2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b="1" dirty="0" smtClean="0"/>
              <a:t>a = 2 cm</a:t>
            </a:r>
            <a:r>
              <a:rPr lang="sk-SK" sz="2800" baseline="30000" dirty="0" smtClean="0"/>
              <a:t>	</a:t>
            </a:r>
            <a:r>
              <a:rPr lang="sk-SK" baseline="30000" dirty="0" smtClean="0"/>
              <a:t>	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				</a:t>
            </a:r>
            <a:r>
              <a:rPr lang="sk-SK" b="1" dirty="0" smtClean="0">
                <a:solidFill>
                  <a:srgbClr val="0070C0"/>
                </a:solidFill>
              </a:rPr>
              <a:t>Objem </a:t>
            </a:r>
            <a:r>
              <a:rPr lang="sk-SK" b="1" dirty="0">
                <a:solidFill>
                  <a:srgbClr val="0070C0"/>
                </a:solidFill>
              </a:rPr>
              <a:t>kocky je 8cm</a:t>
            </a:r>
            <a:r>
              <a:rPr lang="sk-SK" b="1" baseline="30000" dirty="0">
                <a:solidFill>
                  <a:srgbClr val="0070C0"/>
                </a:solidFill>
              </a:rPr>
              <a:t>3</a:t>
            </a:r>
            <a:endParaRPr lang="sk-SK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788024" y="2492896"/>
            <a:ext cx="33123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70C0"/>
                </a:solidFill>
              </a:rPr>
              <a:t>V = a .a . a</a:t>
            </a:r>
          </a:p>
          <a:p>
            <a:r>
              <a:rPr lang="sk-SK" sz="3200" b="1" dirty="0" smtClean="0">
                <a:solidFill>
                  <a:srgbClr val="0070C0"/>
                </a:solidFill>
              </a:rPr>
              <a:t>V = 2 . 2. 2</a:t>
            </a:r>
          </a:p>
          <a:p>
            <a:r>
              <a:rPr lang="sk-SK" sz="3200" b="1" dirty="0" smtClean="0">
                <a:solidFill>
                  <a:srgbClr val="0070C0"/>
                </a:solidFill>
              </a:rPr>
              <a:t>V </a:t>
            </a:r>
            <a:r>
              <a:rPr lang="sk-SK" sz="3200" b="1" dirty="0">
                <a:solidFill>
                  <a:srgbClr val="0070C0"/>
                </a:solidFill>
              </a:rPr>
              <a:t>= 8 cm</a:t>
            </a:r>
            <a:r>
              <a:rPr lang="sk-SK" sz="3200" b="1" baseline="30000" dirty="0">
                <a:solidFill>
                  <a:srgbClr val="0070C0"/>
                </a:solidFill>
              </a:rPr>
              <a:t>3</a:t>
            </a:r>
            <a:endParaRPr lang="sk-SK" sz="3200" b="1" dirty="0">
              <a:solidFill>
                <a:srgbClr val="0070C0"/>
              </a:solidFill>
            </a:endParaRPr>
          </a:p>
          <a:p>
            <a:endParaRPr lang="sk-SK" dirty="0"/>
          </a:p>
        </p:txBody>
      </p:sp>
      <p:sp>
        <p:nvSpPr>
          <p:cNvPr id="5" name="Kocka 4"/>
          <p:cNvSpPr/>
          <p:nvPr/>
        </p:nvSpPr>
        <p:spPr>
          <a:xfrm>
            <a:off x="3707904" y="1340768"/>
            <a:ext cx="936104" cy="936104"/>
          </a:xfrm>
          <a:prstGeom prst="cub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224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591479"/>
            <a:ext cx="8795320" cy="564949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 smtClean="0"/>
              <a:t>12.</a:t>
            </a:r>
            <a:r>
              <a:rPr lang="sk-SK" sz="2800" dirty="0" smtClean="0">
                <a:solidFill>
                  <a:srgbClr val="0070C0"/>
                </a:solidFill>
              </a:rPr>
              <a:t>Vypočítaj objem kocky, ak jej </a:t>
            </a:r>
            <a:r>
              <a:rPr lang="sk-SK" sz="2800" b="1" dirty="0" smtClean="0">
                <a:solidFill>
                  <a:srgbClr val="00B050"/>
                </a:solidFill>
              </a:rPr>
              <a:t>povrch je 96 cm</a:t>
            </a:r>
            <a:r>
              <a:rPr lang="sk-SK" sz="2800" b="1" baseline="30000" dirty="0">
                <a:solidFill>
                  <a:srgbClr val="00B050"/>
                </a:solidFill>
              </a:rPr>
              <a:t>2</a:t>
            </a:r>
            <a:endParaRPr lang="sk-SK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sz="2800" dirty="0" smtClean="0"/>
              <a:t>	</a:t>
            </a:r>
            <a:r>
              <a:rPr lang="sk-SK" sz="2800" b="1" dirty="0" smtClean="0">
                <a:solidFill>
                  <a:srgbClr val="00B050"/>
                </a:solidFill>
              </a:rPr>
              <a:t>S = 96 cm</a:t>
            </a:r>
            <a:r>
              <a:rPr lang="sk-SK" sz="2800" b="1" baseline="30000" dirty="0">
                <a:solidFill>
                  <a:srgbClr val="00B050"/>
                </a:solidFill>
              </a:rPr>
              <a:t>2</a:t>
            </a:r>
            <a:endParaRPr lang="sk-SK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u="sng" dirty="0" smtClean="0">
                <a:solidFill>
                  <a:srgbClr val="00B050"/>
                </a:solidFill>
              </a:rPr>
              <a:t>V = ?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b="1" dirty="0" smtClean="0">
                <a:solidFill>
                  <a:srgbClr val="00B050"/>
                </a:solidFill>
              </a:rPr>
              <a:t>S = 6 .a. a		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dirty="0" smtClean="0">
                <a:solidFill>
                  <a:srgbClr val="00B050"/>
                </a:solidFill>
              </a:rPr>
              <a:t>96 = 6.a.a		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dirty="0" smtClean="0">
                <a:solidFill>
                  <a:srgbClr val="00B050"/>
                </a:solidFill>
              </a:rPr>
              <a:t>96 : 6 = a. a	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dirty="0" smtClean="0">
                <a:solidFill>
                  <a:srgbClr val="00B050"/>
                </a:solidFill>
              </a:rPr>
              <a:t>16 = a . a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dirty="0" smtClean="0">
                <a:solidFill>
                  <a:srgbClr val="00B050"/>
                </a:solidFill>
              </a:rPr>
              <a:t>16 = 4 . 4</a:t>
            </a:r>
          </a:p>
          <a:p>
            <a:pPr marL="0" indent="0">
              <a:buNone/>
            </a:pPr>
            <a:r>
              <a:rPr lang="sk-SK" sz="2800" dirty="0">
                <a:solidFill>
                  <a:srgbClr val="00B050"/>
                </a:solidFill>
              </a:rPr>
              <a:t>	</a:t>
            </a:r>
            <a:r>
              <a:rPr lang="sk-SK" sz="2800" b="1" dirty="0" smtClean="0">
                <a:solidFill>
                  <a:srgbClr val="00B050"/>
                </a:solidFill>
              </a:rPr>
              <a:t>a = 4 cm</a:t>
            </a:r>
            <a:r>
              <a:rPr lang="sk-SK" sz="2800" b="1" baseline="30000" dirty="0" smtClean="0">
                <a:solidFill>
                  <a:srgbClr val="00B050"/>
                </a:solidFill>
              </a:rPr>
              <a:t>	</a:t>
            </a:r>
            <a:r>
              <a:rPr lang="sk-SK" sz="2800" baseline="30000" dirty="0" smtClean="0"/>
              <a:t>	</a:t>
            </a:r>
            <a:endParaRPr lang="sk-SK" sz="2800" dirty="0"/>
          </a:p>
          <a:p>
            <a:pPr marL="0" indent="0">
              <a:buNone/>
            </a:pPr>
            <a:r>
              <a:rPr lang="sk-SK" sz="2800" dirty="0" smtClean="0"/>
              <a:t>			</a:t>
            </a:r>
            <a:r>
              <a:rPr lang="sk-SK" dirty="0" smtClean="0"/>
              <a:t>	</a:t>
            </a:r>
            <a:r>
              <a:rPr lang="sk-SK" b="1" dirty="0" smtClean="0">
                <a:solidFill>
                  <a:srgbClr val="0070C0"/>
                </a:solidFill>
              </a:rPr>
              <a:t>Objem </a:t>
            </a:r>
            <a:r>
              <a:rPr lang="sk-SK" b="1" dirty="0">
                <a:solidFill>
                  <a:srgbClr val="0070C0"/>
                </a:solidFill>
              </a:rPr>
              <a:t>kocky je </a:t>
            </a:r>
            <a:r>
              <a:rPr lang="sk-SK" b="1" dirty="0" smtClean="0">
                <a:solidFill>
                  <a:srgbClr val="0070C0"/>
                </a:solidFill>
              </a:rPr>
              <a:t>    cm</a:t>
            </a:r>
            <a:r>
              <a:rPr lang="sk-SK" b="1" baseline="30000" dirty="0" smtClean="0">
                <a:solidFill>
                  <a:srgbClr val="0070C0"/>
                </a:solidFill>
              </a:rPr>
              <a:t>3</a:t>
            </a:r>
            <a:endParaRPr lang="sk-SK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788024" y="2492896"/>
            <a:ext cx="33123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70C0"/>
                </a:solidFill>
              </a:rPr>
              <a:t>V = a .a . a</a:t>
            </a:r>
          </a:p>
          <a:p>
            <a:r>
              <a:rPr lang="sk-SK" sz="3200" b="1" dirty="0" smtClean="0">
                <a:solidFill>
                  <a:srgbClr val="0070C0"/>
                </a:solidFill>
              </a:rPr>
              <a:t>V = </a:t>
            </a:r>
          </a:p>
          <a:p>
            <a:r>
              <a:rPr lang="sk-SK" sz="3200" b="1" dirty="0" smtClean="0">
                <a:solidFill>
                  <a:srgbClr val="0070C0"/>
                </a:solidFill>
              </a:rPr>
              <a:t>V </a:t>
            </a:r>
            <a:r>
              <a:rPr lang="sk-SK" sz="3200" b="1" dirty="0">
                <a:solidFill>
                  <a:srgbClr val="0070C0"/>
                </a:solidFill>
              </a:rPr>
              <a:t>= </a:t>
            </a:r>
            <a:r>
              <a:rPr lang="sk-SK" sz="3200" b="1" dirty="0" smtClean="0">
                <a:solidFill>
                  <a:srgbClr val="0070C0"/>
                </a:solidFill>
              </a:rPr>
              <a:t>    </a:t>
            </a:r>
            <a:r>
              <a:rPr lang="sk-SK" sz="3200" b="1" dirty="0">
                <a:solidFill>
                  <a:srgbClr val="0070C0"/>
                </a:solidFill>
              </a:rPr>
              <a:t>cm</a:t>
            </a:r>
            <a:r>
              <a:rPr lang="sk-SK" sz="3200" b="1" baseline="30000" dirty="0">
                <a:solidFill>
                  <a:srgbClr val="0070C0"/>
                </a:solidFill>
              </a:rPr>
              <a:t>3</a:t>
            </a:r>
            <a:endParaRPr lang="sk-SK" sz="3200" b="1" dirty="0">
              <a:solidFill>
                <a:srgbClr val="0070C0"/>
              </a:solidFill>
            </a:endParaRPr>
          </a:p>
          <a:p>
            <a:endParaRPr lang="sk-SK" dirty="0"/>
          </a:p>
        </p:txBody>
      </p:sp>
      <p:sp>
        <p:nvSpPr>
          <p:cNvPr id="5" name="Kocka 4"/>
          <p:cNvSpPr/>
          <p:nvPr/>
        </p:nvSpPr>
        <p:spPr>
          <a:xfrm>
            <a:off x="3707904" y="1340768"/>
            <a:ext cx="936104" cy="936104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283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603448"/>
            <a:ext cx="8229600" cy="1600200"/>
          </a:xfrm>
        </p:spPr>
        <p:txBody>
          <a:bodyPr/>
          <a:lstStyle/>
          <a:p>
            <a:r>
              <a:rPr lang="sk-SK" dirty="0" smtClean="0"/>
              <a:t>Jednotky objemu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400" b="1" dirty="0" smtClean="0">
                <a:solidFill>
                  <a:srgbClr val="0070C0"/>
                </a:solidFill>
              </a:rPr>
              <a:t>	</a:t>
            </a:r>
          </a:p>
          <a:p>
            <a:pPr marL="0" indent="0">
              <a:buNone/>
            </a:pPr>
            <a:r>
              <a:rPr lang="sk-SK" sz="4400" b="1" dirty="0">
                <a:solidFill>
                  <a:srgbClr val="0070C0"/>
                </a:solidFill>
              </a:rPr>
              <a:t>	</a:t>
            </a:r>
            <a:r>
              <a:rPr lang="sk-SK" sz="4400" b="1" dirty="0" smtClean="0">
                <a:solidFill>
                  <a:srgbClr val="FF0000"/>
                </a:solidFill>
              </a:rPr>
              <a:t>hl     l   </a:t>
            </a:r>
            <a:r>
              <a:rPr lang="sk-SK" sz="4400" b="1" dirty="0" smtClean="0">
                <a:solidFill>
                  <a:srgbClr val="0070C0"/>
                </a:solidFill>
              </a:rPr>
              <a:t>dl  </a:t>
            </a:r>
            <a:r>
              <a:rPr lang="sk-SK" sz="4400" b="1" dirty="0" err="1" smtClean="0">
                <a:solidFill>
                  <a:srgbClr val="0070C0"/>
                </a:solidFill>
              </a:rPr>
              <a:t>cl</a:t>
            </a:r>
            <a:r>
              <a:rPr lang="sk-SK" sz="4400" b="1" dirty="0" smtClean="0">
                <a:solidFill>
                  <a:srgbClr val="0070C0"/>
                </a:solidFill>
              </a:rPr>
              <a:t>   ml</a:t>
            </a:r>
          </a:p>
          <a:p>
            <a:pPr marL="0" indent="0">
              <a:buNone/>
            </a:pPr>
            <a:endParaRPr lang="sk-SK" sz="4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4400" b="1" dirty="0" smtClean="0">
                <a:solidFill>
                  <a:srgbClr val="FF0000"/>
                </a:solidFill>
              </a:rPr>
              <a:t>1 hl = 100 l		</a:t>
            </a:r>
            <a:r>
              <a:rPr lang="sk-SK" sz="4400" b="1" dirty="0" smtClean="0">
                <a:solidFill>
                  <a:srgbClr val="0070C0"/>
                </a:solidFill>
              </a:rPr>
              <a:t>1 l = 10 dl</a:t>
            </a:r>
          </a:p>
          <a:p>
            <a:pPr marL="0" indent="0">
              <a:buNone/>
            </a:pPr>
            <a:r>
              <a:rPr lang="sk-SK" sz="4400" b="1" dirty="0" smtClean="0">
                <a:solidFill>
                  <a:srgbClr val="0070C0"/>
                </a:solidFill>
              </a:rPr>
              <a:t>					1 l = 100 </a:t>
            </a:r>
            <a:r>
              <a:rPr lang="sk-SK" sz="4400" b="1" dirty="0" err="1" smtClean="0">
                <a:solidFill>
                  <a:srgbClr val="0070C0"/>
                </a:solidFill>
              </a:rPr>
              <a:t>cl</a:t>
            </a:r>
            <a:endParaRPr lang="sk-SK" sz="4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4400" b="1" dirty="0" smtClean="0">
                <a:solidFill>
                  <a:srgbClr val="0070C0"/>
                </a:solidFill>
              </a:rPr>
              <a:t>					1 l = 1000 ml</a:t>
            </a:r>
          </a:p>
        </p:txBody>
      </p:sp>
    </p:spTree>
    <p:extLst>
      <p:ext uri="{BB962C8B-B14F-4D97-AF65-F5344CB8AC3E}">
        <p14:creationId xmlns:p14="http://schemas.microsoft.com/office/powerpoint/2010/main" val="254720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774</TotalTime>
  <Words>565</Words>
  <Application>Microsoft Office PowerPoint</Application>
  <PresentationFormat>Prezentácia na obrazovke (4:3)</PresentationFormat>
  <Paragraphs>186</Paragraphs>
  <Slides>18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Austin</vt:lpstr>
      <vt:lpstr>Povrch, objem kocky a kvádra Jednotky objemu - opakovanie</vt:lpstr>
      <vt:lpstr>Prezentácia programu PowerPoint</vt:lpstr>
      <vt:lpstr>Prezentácia programu PowerPoint</vt:lpstr>
      <vt:lpstr>9.Pospájaj správne</vt:lpstr>
      <vt:lpstr>Prezentácia programu PowerPoint</vt:lpstr>
      <vt:lpstr>Prezentácia programu PowerPoint</vt:lpstr>
      <vt:lpstr>Prezentácia programu PowerPoint</vt:lpstr>
      <vt:lpstr>Prezentácia programu PowerPoint</vt:lpstr>
      <vt:lpstr>Jednotky objemu</vt:lpstr>
      <vt:lpstr> 1 hl   má  100 litrov</vt:lpstr>
      <vt:lpstr>Premeň jednotky objemu</vt:lpstr>
      <vt:lpstr>Základná jednotka na meranie objemu je meter kubický - m3</vt:lpstr>
      <vt:lpstr>Prezentácia programu PowerPoint</vt:lpstr>
      <vt:lpstr>Jednotky objemu sú :</vt:lpstr>
      <vt:lpstr>Prezentácia programu PowerPoint</vt:lpstr>
      <vt:lpstr>Prezentácia programu PowerPoint</vt:lpstr>
      <vt:lpstr>Prezentácia programu PowerPoint</vt:lpstr>
      <vt:lpstr>Samostatná práca = D.ú.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KP- Percentá, objem povrch kocky</dc:title>
  <dc:creator>VI.C</dc:creator>
  <cp:lastModifiedBy>VI.C</cp:lastModifiedBy>
  <cp:revision>56</cp:revision>
  <dcterms:created xsi:type="dcterms:W3CDTF">2013-02-14T18:01:35Z</dcterms:created>
  <dcterms:modified xsi:type="dcterms:W3CDTF">2013-03-05T17:46:31Z</dcterms:modified>
</cp:coreProperties>
</file>