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4" r:id="rId5"/>
    <p:sldId id="265" r:id="rId6"/>
    <p:sldId id="268" r:id="rId7"/>
    <p:sldId id="269" r:id="rId8"/>
    <p:sldId id="272" r:id="rId9"/>
    <p:sldId id="273" r:id="rId10"/>
    <p:sldId id="274" r:id="rId11"/>
    <p:sldId id="275" r:id="rId12"/>
    <p:sldId id="279" r:id="rId13"/>
    <p:sldId id="277" r:id="rId14"/>
    <p:sldId id="27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44B52D-C4AB-4BC5-ACDF-880C029A78AD}" type="datetimeFigureOut">
              <a:rPr lang="sk-SK" smtClean="0"/>
              <a:t>12. 2. 2013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4914DA-FD5D-4653-BE8F-DF146C5A41F4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77156" y="110761"/>
            <a:ext cx="7406640" cy="1472184"/>
          </a:xfrm>
        </p:spPr>
        <p:txBody>
          <a:bodyPr/>
          <a:lstStyle/>
          <a:p>
            <a:r>
              <a:rPr lang="sk-SK" b="1" dirty="0" smtClean="0"/>
              <a:t>Povrch a </a:t>
            </a:r>
            <a:r>
              <a:rPr lang="sk-SK" b="1" dirty="0" smtClean="0">
                <a:solidFill>
                  <a:srgbClr val="FF0000"/>
                </a:solidFill>
              </a:rPr>
              <a:t>objem</a:t>
            </a:r>
            <a:r>
              <a:rPr lang="sk-SK" b="1" dirty="0" smtClean="0"/>
              <a:t> kocky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77156" y="4653136"/>
            <a:ext cx="7406640" cy="1752600"/>
          </a:xfrm>
        </p:spPr>
        <p:txBody>
          <a:bodyPr>
            <a:normAutofit/>
          </a:bodyPr>
          <a:lstStyle/>
          <a:p>
            <a:r>
              <a:rPr lang="sk-SK" sz="3600" dirty="0" smtClean="0"/>
              <a:t>Premena jednotiek obsahu - opakovanie</a:t>
            </a:r>
            <a:endParaRPr lang="sk-SK" sz="3600" dirty="0"/>
          </a:p>
        </p:txBody>
      </p:sp>
      <p:sp>
        <p:nvSpPr>
          <p:cNvPr id="4" name="BlokTextu 3"/>
          <p:cNvSpPr txBox="1"/>
          <p:nvPr/>
        </p:nvSpPr>
        <p:spPr>
          <a:xfrm>
            <a:off x="1331640" y="587727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002060"/>
                </a:solidFill>
              </a:rPr>
              <a:t>Mgr. Z.Burzová</a:t>
            </a:r>
            <a:endParaRPr lang="sk-SK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pompomtoys.sk/5022-1402-large/rubik-kocka-2x2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7318"/>
            <a:ext cx="1635532" cy="16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inancnytrh.com/ias/profile2_articles/Najpredavanejsie_veci_vsetkych_cias_clanok_rubikova_koc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564" y="1700793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ortel-katalog.sk/data/product/148910_B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167" y="1988840"/>
            <a:ext cx="2276579" cy="23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 rot="19800549">
            <a:off x="410739" y="2000794"/>
            <a:ext cx="2882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 = 6.a.a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Obdĺžnik 5"/>
          <p:cNvSpPr/>
          <p:nvPr/>
        </p:nvSpPr>
        <p:spPr>
          <a:xfrm rot="19824190">
            <a:off x="1079282" y="2740650"/>
            <a:ext cx="2948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 = a.a.a</a:t>
            </a:r>
            <a:endParaRPr lang="sk-SK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7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48628" y="1988840"/>
            <a:ext cx="7962088" cy="13164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  a    ha   km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mm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     </a:t>
            </a:r>
            <a:r>
              <a:rPr lang="sk-SK" sz="3600" b="1" dirty="0">
                <a:solidFill>
                  <a:srgbClr val="00B050"/>
                </a:solidFill>
              </a:rPr>
              <a:t>d</a:t>
            </a: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cm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endParaRPr lang="sk-SK" sz="3600" b="1" dirty="0">
              <a:solidFill>
                <a:srgbClr val="00B050"/>
              </a:solidFill>
            </a:endParaRP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Usporiadaj jednotky obsahu od najväčšej po najmenšiu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115616" y="429309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i="1" u="sng" dirty="0" smtClean="0">
                <a:solidFill>
                  <a:srgbClr val="00B050"/>
                </a:solidFill>
              </a:rPr>
              <a:t>Riešenie:</a:t>
            </a:r>
          </a:p>
          <a:p>
            <a:r>
              <a:rPr lang="sk-SK" sz="3600" b="1" dirty="0" smtClean="0">
                <a:solidFill>
                  <a:srgbClr val="00B050"/>
                </a:solidFill>
              </a:rPr>
              <a:t>km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  ha   a   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dm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     </a:t>
            </a:r>
            <a:r>
              <a:rPr lang="sk-SK" sz="3600" b="1" dirty="0">
                <a:solidFill>
                  <a:srgbClr val="00B050"/>
                </a:solidFill>
              </a:rPr>
              <a:t>c</a:t>
            </a:r>
            <a:r>
              <a:rPr lang="sk-SK" sz="3600" b="1" dirty="0" smtClean="0">
                <a:solidFill>
                  <a:srgbClr val="00B050"/>
                </a:solidFill>
              </a:rPr>
              <a:t>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r>
              <a:rPr lang="sk-SK" sz="3600" b="1" dirty="0" smtClean="0">
                <a:solidFill>
                  <a:srgbClr val="00B050"/>
                </a:solidFill>
              </a:rPr>
              <a:t>	 mm</a:t>
            </a:r>
            <a:r>
              <a:rPr lang="sk-SK" sz="3600" b="1" baseline="30000" dirty="0" smtClean="0">
                <a:solidFill>
                  <a:srgbClr val="00B050"/>
                </a:solidFill>
              </a:rPr>
              <a:t>2</a:t>
            </a:r>
            <a:endParaRPr lang="sk-SK" sz="3600" b="1" dirty="0" smtClean="0">
              <a:solidFill>
                <a:srgbClr val="00B05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42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Správne premeň jednotky obsahu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 numCol="2"/>
          <a:lstStyle/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4,2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baseline="30000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=            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0,5 m</a:t>
            </a:r>
            <a:r>
              <a:rPr lang="sk-SK" sz="3600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 =            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12,3 dm =          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20 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         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1,4 ha =             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500 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           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3000m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         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150 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        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5,2 </a:t>
            </a:r>
            <a:r>
              <a:rPr lang="sk-SK" dirty="0">
                <a:solidFill>
                  <a:srgbClr val="002060"/>
                </a:solidFill>
              </a:rPr>
              <a:t>km</a:t>
            </a:r>
            <a:r>
              <a:rPr lang="sk-SK" baseline="30000" dirty="0">
                <a:solidFill>
                  <a:srgbClr val="002060"/>
                </a:solidFill>
              </a:rPr>
              <a:t>2 </a:t>
            </a:r>
            <a:r>
              <a:rPr lang="sk-SK" dirty="0">
                <a:solidFill>
                  <a:srgbClr val="002060"/>
                </a:solidFill>
              </a:rPr>
              <a:t> =            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0,7 </a:t>
            </a:r>
            <a:r>
              <a:rPr lang="sk-SK" dirty="0">
                <a:solidFill>
                  <a:srgbClr val="002060"/>
                </a:solidFill>
              </a:rPr>
              <a:t>m</a:t>
            </a:r>
            <a:r>
              <a:rPr lang="sk-SK" sz="3600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 =            dm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41,3 </a:t>
            </a:r>
            <a:r>
              <a:rPr lang="sk-SK" dirty="0">
                <a:solidFill>
                  <a:srgbClr val="002060"/>
                </a:solidFill>
              </a:rPr>
              <a:t>dm =          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50 </a:t>
            </a:r>
            <a:r>
              <a:rPr lang="sk-SK" dirty="0">
                <a:solidFill>
                  <a:srgbClr val="002060"/>
                </a:solidFill>
              </a:rPr>
              <a:t>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          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2,4 </a:t>
            </a:r>
            <a:r>
              <a:rPr lang="sk-SK" dirty="0">
                <a:solidFill>
                  <a:srgbClr val="002060"/>
                </a:solidFill>
              </a:rPr>
              <a:t>ha =              km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600 </a:t>
            </a:r>
            <a:r>
              <a:rPr lang="sk-SK" dirty="0">
                <a:solidFill>
                  <a:srgbClr val="002060"/>
                </a:solidFill>
              </a:rPr>
              <a:t>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            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4000m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dirty="0">
                <a:solidFill>
                  <a:srgbClr val="002060"/>
                </a:solidFill>
              </a:rPr>
              <a:t>=            km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350 </a:t>
            </a:r>
            <a:r>
              <a:rPr lang="sk-SK" dirty="0">
                <a:solidFill>
                  <a:srgbClr val="002060"/>
                </a:solidFill>
              </a:rPr>
              <a:t>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         dm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932040" y="1340768"/>
            <a:ext cx="72008" cy="50405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8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907632"/>
          </a:xfrm>
        </p:spPr>
        <p:txBody>
          <a:bodyPr numCol="2">
            <a:normAutofit/>
          </a:bodyPr>
          <a:lstStyle/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4,2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baseline="30000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420 </a:t>
            </a:r>
            <a:r>
              <a:rPr lang="sk-SK" dirty="0" smtClean="0">
                <a:solidFill>
                  <a:srgbClr val="00B05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0,5 m</a:t>
            </a:r>
            <a:r>
              <a:rPr lang="sk-SK" sz="3600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 =    </a:t>
            </a:r>
            <a:r>
              <a:rPr lang="sk-SK" dirty="0" smtClean="0">
                <a:solidFill>
                  <a:srgbClr val="00B050"/>
                </a:solidFill>
              </a:rPr>
              <a:t>50  </a:t>
            </a:r>
            <a:r>
              <a:rPr lang="sk-SK" dirty="0" smtClean="0">
                <a:solidFill>
                  <a:srgbClr val="00B050"/>
                </a:solidFill>
              </a:rPr>
              <a:t>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12,3 dm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1230 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20 </a:t>
            </a:r>
            <a:r>
              <a:rPr lang="sk-SK" dirty="0" smtClean="0">
                <a:solidFill>
                  <a:srgbClr val="00B050"/>
                </a:solidFill>
              </a:rPr>
              <a:t>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0,2   </a:t>
            </a:r>
            <a:r>
              <a:rPr lang="sk-SK" dirty="0" smtClean="0">
                <a:solidFill>
                  <a:srgbClr val="00B050"/>
                </a:solidFill>
              </a:rPr>
              <a:t>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1,4 ha =    </a:t>
            </a:r>
            <a:r>
              <a:rPr lang="sk-SK" dirty="0" smtClean="0">
                <a:solidFill>
                  <a:srgbClr val="00B050"/>
                </a:solidFill>
              </a:rPr>
              <a:t>0,014 </a:t>
            </a:r>
            <a:r>
              <a:rPr lang="sk-SK" dirty="0" smtClean="0">
                <a:solidFill>
                  <a:srgbClr val="00B050"/>
                </a:solidFill>
              </a:rPr>
              <a:t>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500 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=  </a:t>
            </a:r>
            <a:r>
              <a:rPr lang="sk-SK" dirty="0" smtClean="0">
                <a:solidFill>
                  <a:srgbClr val="00B050"/>
                </a:solidFill>
              </a:rPr>
              <a:t>0,05  </a:t>
            </a:r>
            <a:r>
              <a:rPr lang="sk-SK" dirty="0" smtClean="0">
                <a:solidFill>
                  <a:srgbClr val="00B05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30 000m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= </a:t>
            </a:r>
            <a:r>
              <a:rPr lang="sk-SK" dirty="0" smtClean="0">
                <a:solidFill>
                  <a:srgbClr val="00B050"/>
                </a:solidFill>
              </a:rPr>
              <a:t>0,03 km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1500 </a:t>
            </a:r>
            <a:r>
              <a:rPr lang="sk-SK" dirty="0" smtClean="0">
                <a:solidFill>
                  <a:srgbClr val="00B050"/>
                </a:solidFill>
              </a:rPr>
              <a:t>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= 0,15 </a:t>
            </a:r>
            <a:r>
              <a:rPr lang="sk-SK" dirty="0" smtClean="0">
                <a:solidFill>
                  <a:srgbClr val="00B050"/>
                </a:solidFill>
              </a:rPr>
              <a:t>dm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5,2 </a:t>
            </a:r>
            <a:r>
              <a:rPr lang="sk-SK" dirty="0">
                <a:solidFill>
                  <a:srgbClr val="002060"/>
                </a:solidFill>
              </a:rPr>
              <a:t>km</a:t>
            </a:r>
            <a:r>
              <a:rPr lang="sk-SK" baseline="30000" dirty="0">
                <a:solidFill>
                  <a:srgbClr val="002060"/>
                </a:solidFill>
              </a:rPr>
              <a:t>2 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520 </a:t>
            </a:r>
            <a:r>
              <a:rPr lang="sk-SK" dirty="0">
                <a:solidFill>
                  <a:srgbClr val="00206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0,7 </a:t>
            </a:r>
            <a:r>
              <a:rPr lang="sk-SK" dirty="0">
                <a:solidFill>
                  <a:srgbClr val="002060"/>
                </a:solidFill>
              </a:rPr>
              <a:t>m</a:t>
            </a:r>
            <a:r>
              <a:rPr lang="sk-SK" sz="3600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 =  </a:t>
            </a:r>
            <a:r>
              <a:rPr lang="sk-SK" dirty="0" smtClean="0">
                <a:solidFill>
                  <a:srgbClr val="002060"/>
                </a:solidFill>
              </a:rPr>
              <a:t>70 </a:t>
            </a:r>
            <a:r>
              <a:rPr lang="sk-SK" dirty="0">
                <a:solidFill>
                  <a:srgbClr val="002060"/>
                </a:solidFill>
              </a:rPr>
              <a:t>dm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41,3 dm</a:t>
            </a:r>
            <a:r>
              <a:rPr lang="sk-SK" baseline="30000" dirty="0" smtClean="0">
                <a:solidFill>
                  <a:srgbClr val="002060"/>
                </a:solidFill>
              </a:rPr>
              <a:t>2 </a:t>
            </a:r>
            <a:r>
              <a:rPr lang="sk-SK" dirty="0" smtClean="0">
                <a:solidFill>
                  <a:srgbClr val="002060"/>
                </a:solidFill>
              </a:rPr>
              <a:t>=  4130 cm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50 </a:t>
            </a:r>
            <a:r>
              <a:rPr lang="sk-SK" dirty="0">
                <a:solidFill>
                  <a:srgbClr val="002060"/>
                </a:solidFill>
              </a:rPr>
              <a:t>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</a:t>
            </a:r>
            <a:r>
              <a:rPr lang="sk-SK" dirty="0" smtClean="0">
                <a:solidFill>
                  <a:srgbClr val="002060"/>
                </a:solidFill>
              </a:rPr>
              <a:t>0,5  </a:t>
            </a:r>
            <a:r>
              <a:rPr lang="sk-SK" dirty="0">
                <a:solidFill>
                  <a:srgbClr val="002060"/>
                </a:solidFill>
              </a:rPr>
              <a:t>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2,4 </a:t>
            </a:r>
            <a:r>
              <a:rPr lang="sk-SK" dirty="0">
                <a:solidFill>
                  <a:srgbClr val="002060"/>
                </a:solidFill>
              </a:rPr>
              <a:t>ha =  </a:t>
            </a:r>
            <a:r>
              <a:rPr lang="sk-SK" dirty="0" smtClean="0">
                <a:solidFill>
                  <a:srgbClr val="002060"/>
                </a:solidFill>
              </a:rPr>
              <a:t>0,024 </a:t>
            </a:r>
            <a:r>
              <a:rPr lang="sk-SK" dirty="0">
                <a:solidFill>
                  <a:srgbClr val="002060"/>
                </a:solidFill>
              </a:rPr>
              <a:t>km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600 </a:t>
            </a:r>
            <a:r>
              <a:rPr lang="sk-SK" dirty="0">
                <a:solidFill>
                  <a:srgbClr val="002060"/>
                </a:solidFill>
              </a:rPr>
              <a:t>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=  </a:t>
            </a:r>
            <a:r>
              <a:rPr lang="sk-SK" dirty="0" smtClean="0">
                <a:solidFill>
                  <a:srgbClr val="002060"/>
                </a:solidFill>
              </a:rPr>
              <a:t>0,06 </a:t>
            </a:r>
            <a:r>
              <a:rPr lang="sk-SK" dirty="0">
                <a:solidFill>
                  <a:srgbClr val="002060"/>
                </a:solidFill>
              </a:rPr>
              <a:t>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40 000m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r>
              <a:rPr lang="sk-SK" dirty="0" smtClean="0">
                <a:solidFill>
                  <a:srgbClr val="002060"/>
                </a:solidFill>
              </a:rPr>
              <a:t> = 0,04 </a:t>
            </a:r>
            <a:r>
              <a:rPr lang="sk-SK" dirty="0">
                <a:solidFill>
                  <a:srgbClr val="002060"/>
                </a:solidFill>
              </a:rPr>
              <a:t>km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2060"/>
                </a:solidFill>
              </a:rPr>
              <a:t>3500 </a:t>
            </a:r>
            <a:r>
              <a:rPr lang="sk-SK" dirty="0">
                <a:solidFill>
                  <a:srgbClr val="002060"/>
                </a:solidFill>
              </a:rPr>
              <a:t>mm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= 0,35 dm</a:t>
            </a:r>
            <a:r>
              <a:rPr lang="sk-SK" baseline="30000" dirty="0" smtClean="0">
                <a:solidFill>
                  <a:srgbClr val="002060"/>
                </a:solidFill>
              </a:rPr>
              <a:t>2</a:t>
            </a:r>
            <a:endParaRPr lang="sk-SK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932040" y="1340768"/>
            <a:ext cx="72008" cy="50405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6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928992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S.P.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1.Vypočítaj objem </a:t>
            </a:r>
            <a:r>
              <a:rPr lang="sk-SK" sz="2800" b="1" dirty="0">
                <a:solidFill>
                  <a:srgbClr val="0070C0"/>
                </a:solidFill>
              </a:rPr>
              <a:t>kocky s hranou </a:t>
            </a:r>
            <a:r>
              <a:rPr lang="sk-SK" sz="2800" b="1" dirty="0" smtClean="0">
                <a:solidFill>
                  <a:srgbClr val="0070C0"/>
                </a:solidFill>
              </a:rPr>
              <a:t>dlhou:</a:t>
            </a:r>
          </a:p>
          <a:p>
            <a:pPr marL="82296" indent="0">
              <a:buNone/>
            </a:pPr>
            <a:r>
              <a:rPr lang="sk-SK" sz="2800" b="1" u="sng" dirty="0" smtClean="0">
                <a:solidFill>
                  <a:srgbClr val="0070C0"/>
                </a:solidFill>
              </a:rPr>
              <a:t>	a) 9 </a:t>
            </a:r>
            <a:r>
              <a:rPr lang="sk-SK" sz="2800" b="1" u="sng" dirty="0">
                <a:solidFill>
                  <a:srgbClr val="0070C0"/>
                </a:solidFill>
              </a:rPr>
              <a:t>c</a:t>
            </a:r>
            <a:r>
              <a:rPr lang="sk-SK" sz="2800" b="1" u="sng" dirty="0" smtClean="0">
                <a:solidFill>
                  <a:srgbClr val="0070C0"/>
                </a:solidFill>
              </a:rPr>
              <a:t>m		</a:t>
            </a:r>
            <a:r>
              <a:rPr lang="sk-SK" sz="2800" b="1" u="sng" dirty="0" smtClean="0">
                <a:solidFill>
                  <a:srgbClr val="FF0000"/>
                </a:solidFill>
              </a:rPr>
              <a:t>b) 0,4m</a:t>
            </a:r>
            <a:r>
              <a:rPr lang="sk-SK" sz="2800" b="1" u="sng" dirty="0" smtClean="0">
                <a:solidFill>
                  <a:srgbClr val="0070C0"/>
                </a:solidFill>
              </a:rPr>
              <a:t>	 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	V = 729cm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3   </a:t>
            </a:r>
            <a:r>
              <a:rPr lang="sk-SK" sz="2800" b="1" dirty="0" smtClean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</a:rPr>
              <a:t>V = 0,064m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</a:t>
            </a:r>
            <a:r>
              <a:rPr lang="sk-SK" sz="2800" b="1" dirty="0" smtClean="0">
                <a:solidFill>
                  <a:srgbClr val="00B050"/>
                </a:solidFill>
              </a:rPr>
              <a:t>	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2. Vypočítaj povrch kocky s hranou dlhou 0,8 cm.		</a:t>
            </a:r>
            <a:endParaRPr lang="sk-SK" sz="2800" b="1" baseline="30000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3. </a:t>
            </a:r>
            <a:r>
              <a:rPr lang="sk-SK" sz="2400" b="1" dirty="0" smtClean="0">
                <a:solidFill>
                  <a:srgbClr val="00B050"/>
                </a:solidFill>
              </a:rPr>
              <a:t>Premeň:  4,2 ha = .....a;   120cm</a:t>
            </a:r>
            <a:r>
              <a:rPr lang="sk-SK" sz="2400" b="1" baseline="30000" dirty="0">
                <a:solidFill>
                  <a:srgbClr val="00B050"/>
                </a:solidFill>
              </a:rPr>
              <a:t>2</a:t>
            </a:r>
            <a:r>
              <a:rPr lang="sk-SK" sz="2400" b="1" dirty="0" smtClean="0">
                <a:solidFill>
                  <a:srgbClr val="00B050"/>
                </a:solidFill>
              </a:rPr>
              <a:t>  = .......dm</a:t>
            </a:r>
            <a:r>
              <a:rPr lang="sk-SK" sz="2400" b="1" baseline="30000" dirty="0">
                <a:solidFill>
                  <a:srgbClr val="00B050"/>
                </a:solidFill>
              </a:rPr>
              <a:t>2</a:t>
            </a:r>
            <a:endParaRPr lang="sk-SK" sz="2400" b="1" baseline="30000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F0"/>
                </a:solidFill>
              </a:rPr>
              <a:t>4. Zaznač </a:t>
            </a:r>
            <a:r>
              <a:rPr lang="sk-SK" sz="2800" b="1" dirty="0" smtClean="0">
                <a:solidFill>
                  <a:srgbClr val="FF0000"/>
                </a:solidFill>
              </a:rPr>
              <a:t>nárys</a:t>
            </a:r>
            <a:r>
              <a:rPr lang="sk-SK" sz="2800" b="1" dirty="0" smtClean="0">
                <a:solidFill>
                  <a:srgbClr val="0070C0"/>
                </a:solidFill>
              </a:rPr>
              <a:t>, bokorys </a:t>
            </a:r>
            <a:r>
              <a:rPr lang="sk-SK" sz="2800" b="1" dirty="0" smtClean="0">
                <a:solidFill>
                  <a:srgbClr val="00B0F0"/>
                </a:solidFill>
              </a:rPr>
              <a:t>a </a:t>
            </a:r>
            <a:r>
              <a:rPr lang="sk-SK" sz="2800" b="1" dirty="0" smtClean="0">
                <a:solidFill>
                  <a:srgbClr val="00B050"/>
                </a:solidFill>
              </a:rPr>
              <a:t>pôdorys</a:t>
            </a:r>
            <a:r>
              <a:rPr lang="sk-SK" sz="2800" b="1" dirty="0" smtClean="0">
                <a:solidFill>
                  <a:srgbClr val="00B0F0"/>
                </a:solidFill>
              </a:rPr>
              <a:t> stavby</a:t>
            </a:r>
            <a:r>
              <a:rPr lang="sk-SK" sz="2800" b="1" dirty="0" smtClean="0">
                <a:solidFill>
                  <a:srgbClr val="00B050"/>
                </a:solidFill>
              </a:rPr>
              <a:t>:</a:t>
            </a: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7172997" y="1286513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3245054" y="2705725"/>
            <a:ext cx="4495298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 S = </a:t>
            </a:r>
            <a:r>
              <a:rPr lang="sk-SK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3,84 </a:t>
            </a:r>
            <a:r>
              <a:rPr lang="sk-SK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cm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2 </a:t>
            </a:r>
            <a:r>
              <a:rPr lang="sk-SK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sk-SK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37112"/>
            <a:ext cx="18192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7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/>
          <a:lstStyle/>
          <a:p>
            <a:pPr marL="82296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1.  Vypočítaj objem aj povrch kocky s hranou dlhou:  	a) 5,2 cm	b) 0,76 m</a:t>
            </a:r>
          </a:p>
          <a:p>
            <a:pPr marL="82296" indent="0">
              <a:buNone/>
            </a:pPr>
            <a:r>
              <a:rPr lang="sk-SK" sz="2800" smtClean="0">
                <a:solidFill>
                  <a:srgbClr val="FF0000"/>
                </a:solidFill>
              </a:rPr>
              <a:t>2. Fotoaparát  </a:t>
            </a:r>
            <a:r>
              <a:rPr lang="sk-SK" sz="2800" dirty="0">
                <a:solidFill>
                  <a:srgbClr val="FF0000"/>
                </a:solidFill>
              </a:rPr>
              <a:t>po zlacnení o 20 % stál 112€.  Koľko </a:t>
            </a:r>
            <a:r>
              <a:rPr lang="sk-SK" sz="2800" dirty="0" smtClean="0">
                <a:solidFill>
                  <a:srgbClr val="FF0000"/>
                </a:solidFill>
              </a:rPr>
              <a:t>  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stál </a:t>
            </a:r>
            <a:r>
              <a:rPr lang="sk-SK" sz="2800" dirty="0">
                <a:solidFill>
                  <a:srgbClr val="FF0000"/>
                </a:solidFill>
              </a:rPr>
              <a:t>pred zlacnením?  O koľko eur  zlacnel?	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3. Premeň: </a:t>
            </a: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	4</a:t>
            </a:r>
            <a:r>
              <a:rPr lang="sk-SK" dirty="0" smtClean="0">
                <a:solidFill>
                  <a:srgbClr val="00B050"/>
                </a:solidFill>
              </a:rPr>
              <a:t>0 </a:t>
            </a:r>
            <a:r>
              <a:rPr lang="sk-SK" dirty="0">
                <a:solidFill>
                  <a:srgbClr val="00B050"/>
                </a:solidFill>
              </a:rPr>
              <a:t>mm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          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5,4 </a:t>
            </a:r>
            <a:r>
              <a:rPr lang="sk-SK" dirty="0">
                <a:solidFill>
                  <a:srgbClr val="00B050"/>
                </a:solidFill>
              </a:rPr>
              <a:t>ha =             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700 </a:t>
            </a:r>
            <a:r>
              <a:rPr lang="sk-SK" dirty="0">
                <a:solidFill>
                  <a:srgbClr val="00B050"/>
                </a:solidFill>
              </a:rPr>
              <a:t>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r>
              <a:rPr lang="sk-SK" dirty="0">
                <a:solidFill>
                  <a:srgbClr val="00B050"/>
                </a:solidFill>
              </a:rPr>
              <a:t> =             ha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	9900m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rgbClr val="00B050"/>
                </a:solidFill>
              </a:rPr>
              <a:t>=            km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>
              <a:solidFill>
                <a:srgbClr val="00B050"/>
              </a:solidFill>
            </a:endParaRPr>
          </a:p>
          <a:p>
            <a:pPr marL="596646" indent="-514350">
              <a:buFont typeface="Wingdings 2"/>
              <a:buAutoNum type="arabicPeriod"/>
            </a:pP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DÚ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1.Vypočítaj objem </a:t>
            </a:r>
            <a:r>
              <a:rPr lang="sk-SK" sz="2800" b="1" dirty="0">
                <a:solidFill>
                  <a:srgbClr val="0070C0"/>
                </a:solidFill>
              </a:rPr>
              <a:t>kocky s hranou </a:t>
            </a:r>
            <a:r>
              <a:rPr lang="sk-SK" sz="2800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sz="2800" b="1" u="sng" dirty="0" smtClean="0">
                <a:solidFill>
                  <a:srgbClr val="0070C0"/>
                </a:solidFill>
              </a:rPr>
              <a:t>8 dm		</a:t>
            </a:r>
            <a:r>
              <a:rPr lang="sk-SK" sz="2800" b="1" u="sng" dirty="0" smtClean="0">
                <a:solidFill>
                  <a:srgbClr val="FF0000"/>
                </a:solidFill>
              </a:rPr>
              <a:t>b) 0,3 m</a:t>
            </a:r>
            <a:r>
              <a:rPr lang="sk-SK" sz="2800" b="1" u="sng" dirty="0" smtClean="0">
                <a:solidFill>
                  <a:srgbClr val="0070C0"/>
                </a:solidFill>
              </a:rPr>
              <a:t>	    </a:t>
            </a:r>
            <a:r>
              <a:rPr lang="sk-SK" sz="2800" b="1" u="sng" dirty="0" smtClean="0">
                <a:solidFill>
                  <a:srgbClr val="00B050"/>
                </a:solidFill>
              </a:rPr>
              <a:t>c)  1,6 cm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</a:t>
            </a:r>
            <a:r>
              <a:rPr lang="sk-SK" sz="2800" b="1" dirty="0" smtClean="0">
                <a:solidFill>
                  <a:srgbClr val="0070C0"/>
                </a:solidFill>
              </a:rPr>
              <a:t>V=512dm</a:t>
            </a:r>
            <a:r>
              <a:rPr lang="sk-SK" sz="2800" b="1" baseline="30000" dirty="0">
                <a:solidFill>
                  <a:srgbClr val="0070C0"/>
                </a:solidFill>
              </a:rPr>
              <a:t>3</a:t>
            </a:r>
            <a:r>
              <a:rPr lang="sk-SK" sz="2800" b="1" dirty="0" smtClean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</a:rPr>
              <a:t>V=0,027m</a:t>
            </a:r>
            <a:r>
              <a:rPr lang="sk-SK" sz="2800" b="1" baseline="30000" dirty="0">
                <a:solidFill>
                  <a:srgbClr val="FF0000"/>
                </a:solidFill>
              </a:rPr>
              <a:t>3</a:t>
            </a:r>
            <a:r>
              <a:rPr lang="sk-SK" sz="2800" b="1" dirty="0" smtClean="0">
                <a:solidFill>
                  <a:srgbClr val="FF000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	V=4,096cm</a:t>
            </a:r>
            <a:r>
              <a:rPr lang="sk-SK" sz="2800" b="1" baseline="30000" dirty="0">
                <a:solidFill>
                  <a:srgbClr val="00B050"/>
                </a:solidFill>
              </a:rPr>
              <a:t>3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2. Vypočítaj povrch kocky s hranou dlhou: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 a) 2 cm		b) 0,4 m	    c) 2,7 dm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    S=24cm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r>
              <a:rPr lang="sk-SK" sz="2800" b="1" dirty="0" smtClean="0">
                <a:solidFill>
                  <a:srgbClr val="00B050"/>
                </a:solidFill>
              </a:rPr>
              <a:t>	    S=0,96m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r>
              <a:rPr lang="sk-SK" sz="2800" b="1" dirty="0" smtClean="0">
                <a:solidFill>
                  <a:srgbClr val="00B050"/>
                </a:solidFill>
              </a:rPr>
              <a:t>	S=43,74dm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7030A0"/>
                </a:solidFill>
              </a:rPr>
              <a:t>3. Narysuj kocku s hranou dlhou 5 cm –    	 	Nadhľad zľava</a:t>
            </a:r>
            <a:endParaRPr lang="sk-SK" b="1" u="sng" dirty="0" smtClean="0">
              <a:solidFill>
                <a:srgbClr val="7030A0"/>
              </a:solidFill>
            </a:endParaRPr>
          </a:p>
          <a:p>
            <a:pPr marL="82296" indent="0">
              <a:buNone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8147308" y="111473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Obdĺžnik 1"/>
          <p:cNvSpPr/>
          <p:nvPr/>
        </p:nvSpPr>
        <p:spPr>
          <a:xfrm>
            <a:off x="5940152" y="4869160"/>
            <a:ext cx="1152128" cy="11521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 flipH="1" flipV="1">
            <a:off x="5508104" y="5589240"/>
            <a:ext cx="432048" cy="4320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flipH="1" flipV="1">
            <a:off x="5508104" y="4437112"/>
            <a:ext cx="432048" cy="4320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H="1" flipV="1">
            <a:off x="6637405" y="4426310"/>
            <a:ext cx="432048" cy="4320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H="1" flipV="1">
            <a:off x="6637405" y="5563689"/>
            <a:ext cx="432048" cy="432048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508104" y="4437112"/>
            <a:ext cx="0" cy="11521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5508104" y="4437112"/>
            <a:ext cx="112930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6637405" y="4445669"/>
            <a:ext cx="0" cy="1152128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5508104" y="5597797"/>
            <a:ext cx="1129301" cy="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06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-243408"/>
            <a:ext cx="7498080" cy="1143000"/>
          </a:xfrm>
        </p:spPr>
        <p:txBody>
          <a:bodyPr/>
          <a:lstStyle/>
          <a:p>
            <a:r>
              <a:rPr lang="sk-SK" dirty="0" smtClean="0"/>
              <a:t>Opakovanie: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5256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1.  Vypočítaj: a) 25 % z 80</a:t>
            </a:r>
          </a:p>
          <a:p>
            <a:pPr marL="82296" indent="0"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	b) 75 % z 240</a:t>
            </a:r>
          </a:p>
          <a:p>
            <a:pPr marL="82296" indent="0">
              <a:buNone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c) Koľko % z 220 je 44 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k-SK" sz="2400" dirty="0">
                <a:solidFill>
                  <a:srgbClr val="0070C0"/>
                </a:solidFill>
              </a:rPr>
              <a:t>Pán Veselý si požičal v banke </a:t>
            </a:r>
            <a:r>
              <a:rPr lang="sk-SK" sz="2400" dirty="0" smtClean="0">
                <a:solidFill>
                  <a:srgbClr val="0070C0"/>
                </a:solidFill>
              </a:rPr>
              <a:t>7 </a:t>
            </a:r>
            <a:r>
              <a:rPr lang="sk-SK" sz="2400" dirty="0">
                <a:solidFill>
                  <a:srgbClr val="0070C0"/>
                </a:solidFill>
              </a:rPr>
              <a:t>000 €, ktoré má vrátiť o rok. </a:t>
            </a:r>
            <a:r>
              <a:rPr lang="sk-SK" sz="2400" dirty="0" smtClean="0">
                <a:solidFill>
                  <a:srgbClr val="0070C0"/>
                </a:solidFill>
              </a:rPr>
              <a:t> Vypočítal</a:t>
            </a:r>
            <a:r>
              <a:rPr lang="sk-SK" sz="2400" dirty="0">
                <a:solidFill>
                  <a:srgbClr val="0070C0"/>
                </a:solidFill>
              </a:rPr>
              <a:t>, že musí vrátiť </a:t>
            </a:r>
            <a:r>
              <a:rPr lang="sk-SK" sz="2400" dirty="0" smtClean="0">
                <a:solidFill>
                  <a:srgbClr val="0070C0"/>
                </a:solidFill>
              </a:rPr>
              <a:t>7 </a:t>
            </a:r>
            <a:r>
              <a:rPr lang="sk-SK" sz="2400" dirty="0">
                <a:solidFill>
                  <a:srgbClr val="0070C0"/>
                </a:solidFill>
              </a:rPr>
              <a:t>630 €. </a:t>
            </a:r>
            <a:r>
              <a:rPr lang="sk-SK" sz="2400" dirty="0" smtClean="0">
                <a:solidFill>
                  <a:srgbClr val="0070C0"/>
                </a:solidFill>
              </a:rPr>
              <a:t> Aká </a:t>
            </a:r>
            <a:r>
              <a:rPr lang="sk-SK" sz="2400" dirty="0">
                <a:solidFill>
                  <a:srgbClr val="0070C0"/>
                </a:solidFill>
              </a:rPr>
              <a:t>je úroková miera jeho pôžičky</a:t>
            </a:r>
            <a:r>
              <a:rPr lang="sk-SK" sz="2800" dirty="0">
                <a:solidFill>
                  <a:srgbClr val="0070C0"/>
                </a:solidFill>
              </a:rPr>
              <a:t>?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3.Koľko € si pán Novák v banke požičal, ak úroková miera 5% predstavuje úrok 250 €?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Po zlacnení o 15 % stál počítač 255 €. Koľko stál pred zlacnením ?</a:t>
            </a:r>
          </a:p>
          <a:p>
            <a:pPr marL="82296" indent="0">
              <a:buNone/>
            </a:pPr>
            <a:endParaRPr lang="sk-SK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652120" y="76248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= 20</a:t>
            </a:r>
          </a:p>
          <a:p>
            <a:r>
              <a:rPr lang="sk-SK" sz="2800" b="1" dirty="0" smtClean="0">
                <a:solidFill>
                  <a:srgbClr val="C00000"/>
                </a:solidFill>
              </a:rPr>
              <a:t>= 180</a:t>
            </a:r>
          </a:p>
          <a:p>
            <a:r>
              <a:rPr lang="sk-SK" sz="2800" b="1" dirty="0">
                <a:solidFill>
                  <a:srgbClr val="C00000"/>
                </a:solidFill>
              </a:rPr>
              <a:t> </a:t>
            </a:r>
            <a:r>
              <a:rPr lang="sk-SK" sz="2800" b="1" dirty="0" smtClean="0">
                <a:solidFill>
                  <a:srgbClr val="C00000"/>
                </a:solidFill>
              </a:rPr>
              <a:t>   20 %</a:t>
            </a:r>
            <a:endParaRPr lang="sk-SK" sz="2800" b="1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095836" y="3068960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7030A0"/>
                </a:solidFill>
              </a:rPr>
              <a:t>9 % je úroková miera jeho pôžičky</a:t>
            </a:r>
            <a:endParaRPr lang="sk-SK" sz="2800" b="1" dirty="0">
              <a:solidFill>
                <a:srgbClr val="7030A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444208" y="3933056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B050"/>
                </a:solidFill>
              </a:rPr>
              <a:t>5000 € pôžička 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095836" y="58052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Pred zlacnením stál 300 €</a:t>
            </a:r>
            <a:endParaRPr lang="sk-SK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6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Nárys – pohľad spredu</a:t>
            </a:r>
            <a:endParaRPr lang="sk-SK" dirty="0"/>
          </a:p>
        </p:txBody>
      </p:sp>
      <p:pic>
        <p:nvPicPr>
          <p:cNvPr id="2050" name="Picture 2" descr="http://hotpot.wbl.sk/s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34013"/>
            <a:ext cx="4350732" cy="3388359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4" y="2174533"/>
            <a:ext cx="3168352" cy="295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61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Bokorys – pohľad z boku</a:t>
            </a:r>
            <a:endParaRPr lang="sk-SK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16" y="2160189"/>
            <a:ext cx="2995257" cy="298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017" y="1922941"/>
            <a:ext cx="44291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ovná spojovacia šípka 5"/>
          <p:cNvCxnSpPr/>
          <p:nvPr/>
        </p:nvCxnSpPr>
        <p:spPr>
          <a:xfrm flipH="1" flipV="1">
            <a:off x="7524054" y="4328253"/>
            <a:ext cx="648346" cy="2880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Pôdorys – pohľad zhora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3074255" cy="292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44291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ovná spojovacia šípka 6"/>
          <p:cNvCxnSpPr/>
          <p:nvPr/>
        </p:nvCxnSpPr>
        <p:spPr>
          <a:xfrm>
            <a:off x="6660232" y="1700808"/>
            <a:ext cx="0" cy="93610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7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-259432"/>
            <a:ext cx="8229600" cy="1600200"/>
          </a:xfrm>
        </p:spPr>
        <p:txBody>
          <a:bodyPr/>
          <a:lstStyle/>
          <a:p>
            <a:r>
              <a:rPr lang="sk-SK" sz="2800" dirty="0" smtClean="0"/>
              <a:t>Zakresli </a:t>
            </a:r>
            <a:r>
              <a:rPr lang="sk-SK" sz="2800" b="1" dirty="0" smtClean="0">
                <a:solidFill>
                  <a:srgbClr val="FF0000"/>
                </a:solidFill>
              </a:rPr>
              <a:t>nárys</a:t>
            </a:r>
            <a:r>
              <a:rPr lang="sk-SK" sz="2800" dirty="0" smtClean="0"/>
              <a:t>, </a:t>
            </a:r>
            <a:r>
              <a:rPr lang="sk-SK" sz="2800" b="1" dirty="0" smtClean="0"/>
              <a:t>pravý bokorys </a:t>
            </a:r>
            <a:r>
              <a:rPr lang="sk-SK" sz="2800" dirty="0" smtClean="0"/>
              <a:t>a </a:t>
            </a:r>
            <a:r>
              <a:rPr lang="sk-SK" sz="2800" b="1" dirty="0" smtClean="0">
                <a:solidFill>
                  <a:srgbClr val="00B050"/>
                </a:solidFill>
              </a:rPr>
              <a:t>pôdorys</a:t>
            </a:r>
            <a:r>
              <a:rPr lang="sk-SK" sz="2800" dirty="0" smtClean="0"/>
              <a:t>  telesa</a:t>
            </a:r>
            <a:endParaRPr lang="sk-SK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64" y="4021151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5" name="Obrázo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669" y="2182337"/>
            <a:ext cx="2565269" cy="274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99" y="1381975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29" y="1340768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01" y="1381976"/>
            <a:ext cx="2710298" cy="271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58059"/>
            <a:ext cx="2828813" cy="281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45" y="4059846"/>
            <a:ext cx="2703331" cy="264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352928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82296" indent="0">
              <a:buNone/>
            </a:pPr>
            <a:r>
              <a:rPr lang="sk-SK" b="1" u="sng" dirty="0" smtClean="0">
                <a:solidFill>
                  <a:srgbClr val="0070C0"/>
                </a:solidFill>
              </a:rPr>
              <a:t>a) 0,8 cm	</a:t>
            </a:r>
            <a:r>
              <a:rPr lang="sk-SK" b="1" u="sng" dirty="0" smtClean="0">
                <a:solidFill>
                  <a:srgbClr val="FF0000"/>
                </a:solidFill>
              </a:rPr>
              <a:t>b) 1,5m</a:t>
            </a:r>
            <a:r>
              <a:rPr lang="sk-SK" b="1" u="sng" dirty="0" smtClean="0">
                <a:solidFill>
                  <a:srgbClr val="0070C0"/>
                </a:solidFill>
              </a:rPr>
              <a:t>	       </a:t>
            </a:r>
            <a:r>
              <a:rPr lang="sk-SK" b="1" u="sng" dirty="0" smtClean="0">
                <a:solidFill>
                  <a:srgbClr val="00B050"/>
                </a:solidFill>
              </a:rPr>
              <a:t>c) 3,7 cm</a:t>
            </a:r>
            <a:endParaRPr lang="sk-SK" b="1" u="sng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a=0,8cm		a=1,5cm		a=3,7cm</a:t>
            </a:r>
          </a:p>
          <a:p>
            <a:pPr marL="82296" indent="0">
              <a:buNone/>
            </a:pPr>
            <a:r>
              <a:rPr lang="sk-SK" u="sng" dirty="0" smtClean="0"/>
              <a:t>S=?	</a:t>
            </a:r>
            <a:r>
              <a:rPr lang="sk-SK" dirty="0" smtClean="0"/>
              <a:t>		</a:t>
            </a:r>
            <a:r>
              <a:rPr lang="sk-SK" u="sng" dirty="0" smtClean="0"/>
              <a:t>S = ?	</a:t>
            </a:r>
            <a:r>
              <a:rPr lang="sk-SK" dirty="0" smtClean="0"/>
              <a:t>		</a:t>
            </a:r>
            <a:r>
              <a:rPr lang="sk-SK" u="sng" dirty="0" smtClean="0"/>
              <a:t>S 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</a:t>
            </a:r>
            <a:r>
              <a:rPr lang="sk-SK" b="1" dirty="0">
                <a:solidFill>
                  <a:srgbClr val="00B0F0"/>
                </a:solidFill>
              </a:rPr>
              <a:t>= 6.a.a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>
                <a:solidFill>
                  <a:srgbClr val="FF0000"/>
                </a:solidFill>
              </a:rPr>
              <a:t>S = </a:t>
            </a:r>
            <a:r>
              <a:rPr lang="sk-SK" b="1" dirty="0" smtClean="0">
                <a:solidFill>
                  <a:srgbClr val="FF0000"/>
                </a:solidFill>
              </a:rPr>
              <a:t>6.a.a</a:t>
            </a:r>
            <a:r>
              <a:rPr lang="sk-SK" dirty="0" smtClean="0">
                <a:solidFill>
                  <a:srgbClr val="002060"/>
                </a:solidFill>
              </a:rPr>
              <a:t>	</a:t>
            </a:r>
            <a:r>
              <a:rPr lang="sk-SK" dirty="0" smtClean="0"/>
              <a:t>	</a:t>
            </a:r>
            <a:r>
              <a:rPr lang="sk-SK" b="1" dirty="0">
                <a:solidFill>
                  <a:srgbClr val="00B050"/>
                </a:solidFill>
              </a:rPr>
              <a:t>S = </a:t>
            </a:r>
            <a:r>
              <a:rPr lang="sk-SK" b="1" dirty="0" smtClean="0">
                <a:solidFill>
                  <a:srgbClr val="00B050"/>
                </a:solidFill>
              </a:rPr>
              <a:t>6.a.a</a:t>
            </a:r>
          </a:p>
          <a:p>
            <a:pPr marL="82296" indent="0">
              <a:buNone/>
            </a:pPr>
            <a:r>
              <a:rPr lang="sk-SK" dirty="0" smtClean="0"/>
              <a:t>S = 6.0,8.0,8	S = 6.1,5.1,5	S = 6.3,7.3,7</a:t>
            </a:r>
          </a:p>
          <a:p>
            <a:pPr marL="82296" indent="0">
              <a:buNone/>
            </a:pPr>
            <a:r>
              <a:rPr lang="sk-SK" dirty="0" smtClean="0"/>
              <a:t>S = 6. 0,64		S = 6.2,25		S = 6.13,69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= 3,84cm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S = 13,5m</a:t>
            </a:r>
            <a:r>
              <a:rPr lang="sk-SK" b="1" baseline="30000" dirty="0" smtClean="0">
                <a:solidFill>
                  <a:srgbClr val="FF000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B050"/>
                </a:solidFill>
              </a:rPr>
              <a:t>S =82,14cm</a:t>
            </a:r>
            <a:r>
              <a:rPr lang="sk-SK" baseline="30000" dirty="0" smtClean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Povrch kocky je 3,84 cm</a:t>
            </a:r>
            <a:r>
              <a:rPr lang="sk-SK" b="1" baseline="30000" dirty="0" smtClean="0">
                <a:solidFill>
                  <a:srgbClr val="00B0F0"/>
                </a:solidFill>
              </a:rPr>
              <a:t>2</a:t>
            </a:r>
            <a:endParaRPr lang="sk-SK" dirty="0"/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627784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8224517" y="155632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5364088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00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88640"/>
            <a:ext cx="8424936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>
                <a:solidFill>
                  <a:srgbClr val="0070C0"/>
                </a:solidFill>
              </a:rPr>
              <a:t>9</a:t>
            </a:r>
            <a:r>
              <a:rPr lang="sk-SK" b="1" u="sng" dirty="0" smtClean="0">
                <a:solidFill>
                  <a:srgbClr val="0070C0"/>
                </a:solidFill>
              </a:rPr>
              <a:t> cm		</a:t>
            </a:r>
            <a:r>
              <a:rPr lang="sk-SK" b="1" u="sng" dirty="0" smtClean="0">
                <a:solidFill>
                  <a:srgbClr val="FF0000"/>
                </a:solidFill>
              </a:rPr>
              <a:t>b) 0,6m</a:t>
            </a:r>
            <a:r>
              <a:rPr lang="sk-SK" b="1" u="sng" dirty="0" smtClean="0">
                <a:solidFill>
                  <a:srgbClr val="0070C0"/>
                </a:solidFill>
              </a:rPr>
              <a:t>	    </a:t>
            </a:r>
            <a:r>
              <a:rPr lang="sk-SK" b="1" u="sng" dirty="0" smtClean="0">
                <a:solidFill>
                  <a:srgbClr val="00B050"/>
                </a:solidFill>
              </a:rPr>
              <a:t>c)  5,2 m</a:t>
            </a:r>
          </a:p>
          <a:p>
            <a:pPr marL="82296" indent="0">
              <a:buNone/>
            </a:pPr>
            <a:r>
              <a:rPr lang="sk-SK" dirty="0" smtClean="0"/>
              <a:t>a=9 cm</a:t>
            </a:r>
            <a:r>
              <a:rPr lang="sk-SK" dirty="0"/>
              <a:t>		</a:t>
            </a:r>
            <a:r>
              <a:rPr lang="sk-SK" dirty="0" smtClean="0"/>
              <a:t>a= 0,6 m</a:t>
            </a:r>
            <a:r>
              <a:rPr lang="sk-SK" dirty="0"/>
              <a:t>		</a:t>
            </a:r>
            <a:r>
              <a:rPr lang="sk-SK" dirty="0" smtClean="0"/>
              <a:t>a=5,2 m</a:t>
            </a:r>
            <a:endParaRPr lang="sk-SK" dirty="0"/>
          </a:p>
          <a:p>
            <a:pPr marL="82296" indent="0">
              <a:buNone/>
            </a:pPr>
            <a:r>
              <a:rPr lang="sk-SK" u="sng" dirty="0" smtClean="0"/>
              <a:t>V=?</a:t>
            </a:r>
            <a:r>
              <a:rPr lang="sk-SK" u="sng" dirty="0"/>
              <a:t>	</a:t>
            </a:r>
            <a:r>
              <a:rPr lang="sk-SK" dirty="0"/>
              <a:t>		</a:t>
            </a:r>
            <a:r>
              <a:rPr lang="sk-SK" u="sng" dirty="0" smtClean="0"/>
              <a:t>V =  </a:t>
            </a:r>
            <a:r>
              <a:rPr lang="sk-SK" u="sng" dirty="0"/>
              <a:t>?	</a:t>
            </a:r>
            <a:r>
              <a:rPr lang="sk-SK" dirty="0"/>
              <a:t>	</a:t>
            </a:r>
            <a:r>
              <a:rPr lang="sk-SK" u="sng" dirty="0"/>
              <a:t>V</a:t>
            </a:r>
            <a:r>
              <a:rPr lang="sk-SK" u="sng" dirty="0" smtClean="0"/>
              <a:t> </a:t>
            </a:r>
            <a:r>
              <a:rPr lang="sk-SK" u="sng" dirty="0"/>
              <a:t>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V </a:t>
            </a:r>
            <a:r>
              <a:rPr lang="sk-SK" b="1" dirty="0">
                <a:solidFill>
                  <a:srgbClr val="00B0F0"/>
                </a:solidFill>
              </a:rPr>
              <a:t>= </a:t>
            </a:r>
            <a:r>
              <a:rPr lang="sk-SK" b="1" dirty="0" smtClean="0">
                <a:solidFill>
                  <a:srgbClr val="00B0F0"/>
                </a:solidFill>
              </a:rPr>
              <a:t>a.a.a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a.a.a</a:t>
            </a:r>
            <a:r>
              <a:rPr lang="sk-SK" dirty="0">
                <a:solidFill>
                  <a:srgbClr val="00206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V </a:t>
            </a:r>
            <a:r>
              <a:rPr lang="sk-SK" b="1" dirty="0">
                <a:solidFill>
                  <a:srgbClr val="00B050"/>
                </a:solidFill>
              </a:rPr>
              <a:t>= </a:t>
            </a:r>
            <a:r>
              <a:rPr lang="sk-SK" b="1" dirty="0" smtClean="0">
                <a:solidFill>
                  <a:srgbClr val="00B050"/>
                </a:solidFill>
              </a:rPr>
              <a:t>a.a.a</a:t>
            </a:r>
            <a:endParaRPr lang="sk-SK" b="1" dirty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dirty="0" smtClean="0"/>
              <a:t>V </a:t>
            </a:r>
            <a:r>
              <a:rPr lang="sk-SK" dirty="0"/>
              <a:t>= </a:t>
            </a:r>
            <a:r>
              <a:rPr lang="sk-SK" dirty="0" smtClean="0"/>
              <a:t>9.9.9</a:t>
            </a:r>
            <a:r>
              <a:rPr lang="sk-SK" dirty="0"/>
              <a:t>		</a:t>
            </a:r>
            <a:r>
              <a:rPr lang="sk-SK" dirty="0" smtClean="0"/>
              <a:t>V = 0,6.0,6.0,6    V = 5,2.5,2.5,2</a:t>
            </a:r>
            <a:endParaRPr lang="sk-SK" dirty="0"/>
          </a:p>
          <a:p>
            <a:pPr marL="82296" indent="0">
              <a:buNone/>
            </a:pPr>
            <a:r>
              <a:rPr lang="sk-SK" dirty="0"/>
              <a:t>V</a:t>
            </a:r>
            <a:r>
              <a:rPr lang="sk-SK" dirty="0" smtClean="0"/>
              <a:t>= 729</a:t>
            </a:r>
            <a:r>
              <a:rPr lang="sk-SK" dirty="0"/>
              <a:t>		V</a:t>
            </a:r>
            <a:r>
              <a:rPr lang="sk-SK" dirty="0" smtClean="0"/>
              <a:t>= 0,216</a:t>
            </a:r>
            <a:r>
              <a:rPr lang="sk-SK" dirty="0"/>
              <a:t>		</a:t>
            </a:r>
            <a:r>
              <a:rPr lang="sk-SK" dirty="0" smtClean="0"/>
              <a:t>V = 140,608</a:t>
            </a: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B0F0"/>
                </a:solidFill>
              </a:rPr>
              <a:t>V</a:t>
            </a:r>
            <a:r>
              <a:rPr lang="sk-SK" b="1" dirty="0" smtClean="0">
                <a:solidFill>
                  <a:srgbClr val="00B0F0"/>
                </a:solidFill>
              </a:rPr>
              <a:t>= 729cm</a:t>
            </a:r>
            <a:r>
              <a:rPr lang="sk-SK" b="1" baseline="30000" dirty="0" smtClean="0">
                <a:solidFill>
                  <a:srgbClr val="00B0F0"/>
                </a:solidFill>
              </a:rPr>
              <a:t>3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V </a:t>
            </a:r>
            <a:r>
              <a:rPr lang="sk-SK" b="1" dirty="0">
                <a:solidFill>
                  <a:srgbClr val="FF0000"/>
                </a:solidFill>
              </a:rPr>
              <a:t>= </a:t>
            </a:r>
            <a:r>
              <a:rPr lang="sk-SK" b="1" dirty="0" smtClean="0">
                <a:solidFill>
                  <a:srgbClr val="FF0000"/>
                </a:solidFill>
              </a:rPr>
              <a:t>0,216m</a:t>
            </a:r>
            <a:r>
              <a:rPr lang="sk-SK" b="1" baseline="30000" dirty="0" smtClean="0">
                <a:solidFill>
                  <a:srgbClr val="FF0000"/>
                </a:solidFill>
              </a:rPr>
              <a:t>3</a:t>
            </a:r>
            <a:r>
              <a:rPr lang="sk-SK" dirty="0"/>
              <a:t>	</a:t>
            </a:r>
            <a:r>
              <a:rPr lang="sk-SK" dirty="0" smtClean="0">
                <a:solidFill>
                  <a:srgbClr val="00B050"/>
                </a:solidFill>
              </a:rPr>
              <a:t>V =140,608cm</a:t>
            </a:r>
            <a:r>
              <a:rPr lang="sk-SK" baseline="30000" dirty="0" smtClean="0">
                <a:solidFill>
                  <a:srgbClr val="00B050"/>
                </a:solidFill>
              </a:rPr>
              <a:t>3</a:t>
            </a:r>
            <a:endParaRPr lang="sk-SK" dirty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Objem kocky je </a:t>
            </a:r>
            <a:r>
              <a:rPr lang="sk-SK" b="1" dirty="0" smtClean="0">
                <a:solidFill>
                  <a:srgbClr val="0070C0"/>
                </a:solidFill>
              </a:rPr>
              <a:t>729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dirty="0"/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286059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9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298</TotalTime>
  <Words>295</Words>
  <Application>Microsoft Office PowerPoint</Application>
  <PresentationFormat>Prezentácia na obrazovke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Slnovrat</vt:lpstr>
      <vt:lpstr>Povrch a objem kocky</vt:lpstr>
      <vt:lpstr>Prezentácia programu PowerPoint</vt:lpstr>
      <vt:lpstr>Opakovanie:</vt:lpstr>
      <vt:lpstr>Nárys – pohľad spredu</vt:lpstr>
      <vt:lpstr>Bokorys – pohľad z boku</vt:lpstr>
      <vt:lpstr>Pôdorys – pohľad zhora</vt:lpstr>
      <vt:lpstr>Zakresli nárys, pravý bokorys a pôdorys  telesa</vt:lpstr>
      <vt:lpstr>Prezentácia programu PowerPoint</vt:lpstr>
      <vt:lpstr>Prezentácia programu PowerPoint</vt:lpstr>
      <vt:lpstr>Usporiadaj jednotky obsahu od najväčšej po najmenšiu</vt:lpstr>
      <vt:lpstr>Správne premeň jednotky obsahu</vt:lpstr>
      <vt:lpstr>Riešenie:</vt:lpstr>
      <vt:lpstr>Prezentácia programu PowerPoint</vt:lpstr>
      <vt:lpstr>DÚ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a objem kocky</dc:title>
  <dc:creator>VI.C</dc:creator>
  <cp:lastModifiedBy>VI.C</cp:lastModifiedBy>
  <cp:revision>19</cp:revision>
  <dcterms:created xsi:type="dcterms:W3CDTF">2013-02-11T17:04:20Z</dcterms:created>
  <dcterms:modified xsi:type="dcterms:W3CDTF">2013-02-12T19:28:51Z</dcterms:modified>
</cp:coreProperties>
</file>