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60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18EF-535C-4D75-A42E-BE755054C901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B8C71-AD30-4407-9C13-EE24093F6B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588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B8C71-AD30-4407-9C13-EE24093F6B7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45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7251DD-13CF-448C-B82A-8C18961212BE}" type="datetimeFigureOut">
              <a:rPr lang="sk-SK" smtClean="0"/>
              <a:t>13. 2. 2013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DD0B52-AB9C-49B4-ACAF-513D42E5D60E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412776"/>
            <a:ext cx="7776864" cy="1736576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>
                <a:solidFill>
                  <a:srgbClr val="0070C0"/>
                </a:solidFill>
              </a:rPr>
              <a:t>Povrch kocky</a:t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>Nárys, bokorys a pôdorys telies - opakovanie 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877272"/>
            <a:ext cx="6400800" cy="3474720"/>
          </a:xfrm>
        </p:spPr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Mgr. Z. Burzová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1976204" y="501317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2089275" y="443711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2552268" y="486916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635" y="3864074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64036"/>
            <a:ext cx="18192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http://t2.gstatic.com/images?q=tbn:ANd9GcSWcaiaPaLmusanIEdQF9AiD7N3yqRYPMM_mzOWHTpYcY2D6P5Y1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74" y="285762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6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6048672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Kontrola DÚ:  str. 81/5</a:t>
            </a:r>
            <a:r>
              <a:rPr lang="sk-SK" dirty="0" smtClean="0"/>
              <a:t>	</a:t>
            </a:r>
          </a:p>
          <a:p>
            <a:pPr marL="82296" indent="0">
              <a:buNone/>
            </a:pPr>
            <a:r>
              <a:rPr lang="sk-SK" dirty="0" smtClean="0"/>
              <a:t>A)		   B)		      C)		</a:t>
            </a:r>
            <a:r>
              <a:rPr lang="sk-SK" dirty="0"/>
              <a:t> </a:t>
            </a:r>
            <a:r>
              <a:rPr lang="sk-SK" dirty="0" smtClean="0"/>
              <a:t>  D)</a:t>
            </a:r>
          </a:p>
          <a:p>
            <a:endParaRPr lang="sk-SK" dirty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/>
              <a:t>N		    N	                N			  N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82296" indent="0">
              <a:buNone/>
            </a:pPr>
            <a:r>
              <a:rPr lang="sk-SK" dirty="0" smtClean="0"/>
              <a:t>B		    B		     B			 B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pPr marL="82296" indent="0">
              <a:buNone/>
            </a:pPr>
            <a:r>
              <a:rPr lang="sk-SK" dirty="0" smtClean="0"/>
              <a:t>P		     P		       P		            P</a:t>
            </a:r>
          </a:p>
          <a:p>
            <a:pPr marL="45720" indent="0">
              <a:buNone/>
            </a:pP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08" y="2453854"/>
            <a:ext cx="1009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953" y="3794461"/>
            <a:ext cx="9429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08" y="5141540"/>
            <a:ext cx="9334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35600"/>
            <a:ext cx="107436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15" y="3886200"/>
            <a:ext cx="9048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108137"/>
            <a:ext cx="13525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539" y="2296935"/>
            <a:ext cx="1762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39449"/>
            <a:ext cx="13430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810" y="4893824"/>
            <a:ext cx="17716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55" y="2121650"/>
            <a:ext cx="9239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647" y="3623010"/>
            <a:ext cx="9048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72" y="5081684"/>
            <a:ext cx="9334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Kocka 15"/>
          <p:cNvSpPr/>
          <p:nvPr/>
        </p:nvSpPr>
        <p:spPr>
          <a:xfrm>
            <a:off x="860921" y="1481024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Kocka 16"/>
          <p:cNvSpPr/>
          <p:nvPr/>
        </p:nvSpPr>
        <p:spPr>
          <a:xfrm>
            <a:off x="1013321" y="90496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Kocka 17"/>
          <p:cNvSpPr/>
          <p:nvPr/>
        </p:nvSpPr>
        <p:spPr>
          <a:xfrm>
            <a:off x="1420564" y="1341745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Kocka 18"/>
          <p:cNvSpPr/>
          <p:nvPr/>
        </p:nvSpPr>
        <p:spPr>
          <a:xfrm>
            <a:off x="3033688" y="1319703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Kocka 19"/>
          <p:cNvSpPr/>
          <p:nvPr/>
        </p:nvSpPr>
        <p:spPr>
          <a:xfrm>
            <a:off x="3033688" y="85140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Kocka 21"/>
          <p:cNvSpPr/>
          <p:nvPr/>
        </p:nvSpPr>
        <p:spPr>
          <a:xfrm>
            <a:off x="2869283" y="1007840"/>
            <a:ext cx="576064" cy="104143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Kocka 22"/>
          <p:cNvSpPr/>
          <p:nvPr/>
        </p:nvSpPr>
        <p:spPr>
          <a:xfrm>
            <a:off x="3434094" y="131745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Kocka 23"/>
          <p:cNvSpPr/>
          <p:nvPr/>
        </p:nvSpPr>
        <p:spPr>
          <a:xfrm>
            <a:off x="3430627" y="85140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Kocka 24"/>
          <p:cNvSpPr/>
          <p:nvPr/>
        </p:nvSpPr>
        <p:spPr>
          <a:xfrm>
            <a:off x="3797576" y="131745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Kocka 25"/>
          <p:cNvSpPr/>
          <p:nvPr/>
        </p:nvSpPr>
        <p:spPr>
          <a:xfrm>
            <a:off x="3664099" y="145471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Kocka 26"/>
          <p:cNvSpPr/>
          <p:nvPr/>
        </p:nvSpPr>
        <p:spPr>
          <a:xfrm>
            <a:off x="3797576" y="874747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Kocka 30"/>
          <p:cNvSpPr/>
          <p:nvPr/>
        </p:nvSpPr>
        <p:spPr>
          <a:xfrm>
            <a:off x="5714603" y="586715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Kocka 32"/>
          <p:cNvSpPr/>
          <p:nvPr/>
        </p:nvSpPr>
        <p:spPr>
          <a:xfrm>
            <a:off x="7823217" y="120976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Kocka 33"/>
          <p:cNvSpPr/>
          <p:nvPr/>
        </p:nvSpPr>
        <p:spPr>
          <a:xfrm>
            <a:off x="7823217" y="76568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Kocka 34"/>
          <p:cNvSpPr/>
          <p:nvPr/>
        </p:nvSpPr>
        <p:spPr>
          <a:xfrm>
            <a:off x="7828797" y="33914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Kocka 35"/>
          <p:cNvSpPr/>
          <p:nvPr/>
        </p:nvSpPr>
        <p:spPr>
          <a:xfrm>
            <a:off x="7719458" y="1324977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Kocka 36"/>
          <p:cNvSpPr/>
          <p:nvPr/>
        </p:nvSpPr>
        <p:spPr>
          <a:xfrm>
            <a:off x="7719458" y="921728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Kocka 37"/>
          <p:cNvSpPr/>
          <p:nvPr/>
        </p:nvSpPr>
        <p:spPr>
          <a:xfrm>
            <a:off x="7709116" y="47553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Kocka 38"/>
          <p:cNvSpPr/>
          <p:nvPr/>
        </p:nvSpPr>
        <p:spPr>
          <a:xfrm>
            <a:off x="8285180" y="119299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Kocka 39"/>
          <p:cNvSpPr/>
          <p:nvPr/>
        </p:nvSpPr>
        <p:spPr>
          <a:xfrm>
            <a:off x="8295522" y="765681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Kocka 40"/>
          <p:cNvSpPr/>
          <p:nvPr/>
        </p:nvSpPr>
        <p:spPr>
          <a:xfrm>
            <a:off x="5243512" y="100784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Kocka 41"/>
          <p:cNvSpPr/>
          <p:nvPr/>
        </p:nvSpPr>
        <p:spPr>
          <a:xfrm>
            <a:off x="5243512" y="586715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Kocka 42"/>
          <p:cNvSpPr/>
          <p:nvPr/>
        </p:nvSpPr>
        <p:spPr>
          <a:xfrm>
            <a:off x="5138539" y="1107166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Kocka 43"/>
          <p:cNvSpPr/>
          <p:nvPr/>
        </p:nvSpPr>
        <p:spPr>
          <a:xfrm>
            <a:off x="5096003" y="71769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Kocka 44"/>
          <p:cNvSpPr/>
          <p:nvPr/>
        </p:nvSpPr>
        <p:spPr>
          <a:xfrm>
            <a:off x="5714603" y="1005722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Kocka 45"/>
          <p:cNvSpPr/>
          <p:nvPr/>
        </p:nvSpPr>
        <p:spPr>
          <a:xfrm>
            <a:off x="5000620" y="1275229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Kocka 46"/>
          <p:cNvSpPr/>
          <p:nvPr/>
        </p:nvSpPr>
        <p:spPr>
          <a:xfrm>
            <a:off x="5731569" y="616928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Kocka 47"/>
          <p:cNvSpPr/>
          <p:nvPr/>
        </p:nvSpPr>
        <p:spPr>
          <a:xfrm>
            <a:off x="6182459" y="975349"/>
            <a:ext cx="617260" cy="59976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Kocka 48"/>
          <p:cNvSpPr/>
          <p:nvPr/>
        </p:nvSpPr>
        <p:spPr>
          <a:xfrm>
            <a:off x="6223655" y="616928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Kocka 49"/>
          <p:cNvSpPr/>
          <p:nvPr/>
        </p:nvSpPr>
        <p:spPr>
          <a:xfrm>
            <a:off x="6024364" y="1162779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Kocka 50"/>
          <p:cNvSpPr/>
          <p:nvPr/>
        </p:nvSpPr>
        <p:spPr>
          <a:xfrm>
            <a:off x="6600428" y="1057360"/>
            <a:ext cx="576064" cy="5760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06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61563" y="0"/>
            <a:ext cx="8178112" cy="6248400"/>
          </a:xfrm>
        </p:spPr>
        <p:txBody>
          <a:bodyPr/>
          <a:lstStyle/>
          <a:p>
            <a:pPr marL="82296" indent="0">
              <a:buNone/>
            </a:pPr>
            <a:r>
              <a:rPr lang="sk-SK" i="1" dirty="0" smtClean="0"/>
              <a:t>Opakovanie:  Percentá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Vypočítaj 35 % z 520 kg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Do základnej školy chodí 780 žiakov, z čoho je       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45% chlapcov. Koľko chlapcov a koľko dievčat 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chodí do tejto školy?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Televízor stál 600 €. O mesiac zdražel o 7%. Urč </a:t>
            </a:r>
          </a:p>
          <a:p>
            <a:pPr marL="82296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jeho novú cenu po zdražení.</a:t>
            </a:r>
          </a:p>
          <a:p>
            <a:pPr marL="82296" indent="0">
              <a:buNone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4. Z vkladu 200 € bol úrok za jeden rok 18 €. Aká </a:t>
            </a:r>
          </a:p>
          <a:p>
            <a:pPr marL="82296" indent="0">
              <a:buNone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 bola ročná úroková miera v percentách?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Vypočítaj </a:t>
            </a: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‰ </a:t>
            </a:r>
            <a:r>
              <a:rPr lang="sk-SK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 6 500 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ml</a:t>
            </a:r>
          </a:p>
          <a:p>
            <a:pPr marL="82296" indent="0">
              <a:buNone/>
            </a:pPr>
            <a:r>
              <a:rPr lang="sk-SK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Výsledky: </a:t>
            </a: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182 kg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 351 ch.,  429 d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.; 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642 € TV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9 %;</a:t>
            </a:r>
            <a:r>
              <a:rPr lang="sk-SK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52 ml</a:t>
            </a:r>
            <a:endParaRPr lang="sk-SK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0"/>
            <a:ext cx="8034096" cy="6248400"/>
          </a:xfrm>
        </p:spPr>
        <p:txBody>
          <a:bodyPr/>
          <a:lstStyle/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/>
              <a:t>Znázorni </a:t>
            </a:r>
            <a:r>
              <a:rPr lang="sk-SK" dirty="0" smtClean="0">
                <a:solidFill>
                  <a:srgbClr val="FF0000"/>
                </a:solidFill>
              </a:rPr>
              <a:t>nárys</a:t>
            </a:r>
            <a:r>
              <a:rPr lang="sk-SK" dirty="0" smtClean="0">
                <a:solidFill>
                  <a:srgbClr val="0070C0"/>
                </a:solidFill>
              </a:rPr>
              <a:t>, bokorys </a:t>
            </a:r>
            <a:r>
              <a:rPr lang="sk-SK" dirty="0" smtClean="0"/>
              <a:t>a </a:t>
            </a:r>
            <a:r>
              <a:rPr lang="sk-SK" dirty="0" smtClean="0">
                <a:solidFill>
                  <a:srgbClr val="00B050"/>
                </a:solidFill>
              </a:rPr>
              <a:t>pôdorys</a:t>
            </a:r>
            <a:r>
              <a:rPr lang="sk-SK" dirty="0" smtClean="0"/>
              <a:t> tejto stavby</a:t>
            </a: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  <a:p>
            <a:pPr marL="82296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Nárys</a:t>
            </a:r>
            <a:r>
              <a:rPr lang="sk-SK" dirty="0" smtClean="0"/>
              <a:t>	   </a:t>
            </a:r>
            <a:r>
              <a:rPr lang="sk-SK" dirty="0" smtClean="0">
                <a:solidFill>
                  <a:srgbClr val="0070C0"/>
                </a:solidFill>
              </a:rPr>
              <a:t>Bokorys</a:t>
            </a:r>
            <a:r>
              <a:rPr lang="sk-SK" dirty="0" smtClean="0"/>
              <a:t>	       </a:t>
            </a:r>
            <a:r>
              <a:rPr lang="sk-SK" dirty="0" smtClean="0">
                <a:solidFill>
                  <a:srgbClr val="00B050"/>
                </a:solidFill>
              </a:rPr>
              <a:t>Pôdorys</a:t>
            </a:r>
            <a:endParaRPr lang="sk-SK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83" y="1414289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55" y="4055668"/>
            <a:ext cx="1289967" cy="132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28363"/>
            <a:ext cx="13335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791"/>
            <a:ext cx="13335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25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52928" cy="1282154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Povrch kocky tvorí 6 štvorcových stien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1.  Vypočítaj povrch kocky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 s hranou dlhou 3 cm.</a:t>
            </a:r>
          </a:p>
          <a:p>
            <a:pPr marL="82296" indent="0">
              <a:buNone/>
            </a:pPr>
            <a:r>
              <a:rPr lang="sk-SK" dirty="0">
                <a:solidFill>
                  <a:srgbClr val="0070C0"/>
                </a:solidFill>
              </a:rPr>
              <a:t>a</a:t>
            </a:r>
            <a:r>
              <a:rPr lang="sk-SK" dirty="0" smtClean="0">
                <a:solidFill>
                  <a:srgbClr val="0070C0"/>
                </a:solidFill>
              </a:rPr>
              <a:t> = 3 cm</a:t>
            </a:r>
          </a:p>
          <a:p>
            <a:pPr marL="82296" indent="0">
              <a:buNone/>
            </a:pPr>
            <a:r>
              <a:rPr lang="sk-SK" u="sng" dirty="0" smtClean="0">
                <a:solidFill>
                  <a:srgbClr val="0070C0"/>
                </a:solidFill>
              </a:rPr>
              <a:t>S = ? 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b="1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 = 6. a . a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S = 6 . 3 .3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S = 6. 9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S = 54 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endParaRPr lang="sk-SK" b="1" dirty="0" smtClean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Povrch kocky je 54 cm</a:t>
            </a:r>
            <a:r>
              <a:rPr lang="sk-SK" baseline="30000" dirty="0">
                <a:solidFill>
                  <a:srgbClr val="002060"/>
                </a:solidFill>
              </a:rPr>
              <a:t>2</a:t>
            </a:r>
            <a:r>
              <a:rPr lang="sk-SK" b="1" dirty="0" smtClean="0">
                <a:solidFill>
                  <a:srgbClr val="0070C0"/>
                </a:solidFill>
              </a:rPr>
              <a:t> .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3255028" y="2492886"/>
            <a:ext cx="1100947" cy="936104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5436096" y="3022104"/>
            <a:ext cx="3005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 = 6.</a:t>
            </a:r>
            <a:r>
              <a:rPr lang="sk-SK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a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6196872" y="1155566"/>
            <a:ext cx="494671" cy="182535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580112" y="4224137"/>
            <a:ext cx="3005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2060"/>
                </a:solidFill>
              </a:rPr>
              <a:t>Vzorec na výpočet povrchu kocky</a:t>
            </a:r>
            <a:endParaRPr lang="sk-SK" sz="2400" dirty="0">
              <a:solidFill>
                <a:srgbClr val="002060"/>
              </a:solidFill>
            </a:endParaRPr>
          </a:p>
        </p:txBody>
      </p:sp>
      <p:pic>
        <p:nvPicPr>
          <p:cNvPr id="11" name="Picture 4" descr="http://t2.gstatic.com/images?q=tbn:ANd9GcSWcaiaPaLmusanIEdQF9AiD7N3yqRYPMM_mzOWHTpYcY2D6P5Y1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268" y="1155566"/>
            <a:ext cx="2188642" cy="159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16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352928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82296" indent="0">
              <a:buNone/>
            </a:pPr>
            <a:r>
              <a:rPr lang="sk-SK" b="1" u="sng" dirty="0" smtClean="0">
                <a:solidFill>
                  <a:srgbClr val="0070C0"/>
                </a:solidFill>
              </a:rPr>
              <a:t>a) 5 cm		b) 8 cm	c) 4,2 cm</a:t>
            </a: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dirty="0"/>
              <a:t>a</a:t>
            </a:r>
            <a:r>
              <a:rPr lang="sk-SK" dirty="0" smtClean="0"/>
              <a:t>=5cm		a=8cm		a=4,2cm</a:t>
            </a:r>
          </a:p>
          <a:p>
            <a:pPr marL="82296" indent="0">
              <a:buNone/>
            </a:pPr>
            <a:r>
              <a:rPr lang="sk-SK" u="sng" dirty="0" smtClean="0"/>
              <a:t>S=?	</a:t>
            </a:r>
            <a:r>
              <a:rPr lang="sk-SK" dirty="0" smtClean="0"/>
              <a:t>		</a:t>
            </a:r>
            <a:r>
              <a:rPr lang="sk-SK" u="sng" dirty="0" smtClean="0"/>
              <a:t>S = ?	</a:t>
            </a:r>
            <a:r>
              <a:rPr lang="sk-SK" dirty="0" smtClean="0"/>
              <a:t>		</a:t>
            </a:r>
            <a:r>
              <a:rPr lang="sk-SK" u="sng" dirty="0" smtClean="0"/>
              <a:t>S = ?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</a:t>
            </a:r>
            <a:r>
              <a:rPr lang="sk-SK" b="1" dirty="0">
                <a:solidFill>
                  <a:srgbClr val="00B0F0"/>
                </a:solidFill>
              </a:rPr>
              <a:t>= 6.a.a</a:t>
            </a:r>
            <a:r>
              <a:rPr lang="sk-SK" dirty="0">
                <a:solidFill>
                  <a:srgbClr val="00B0F0"/>
                </a:solidFill>
              </a:rPr>
              <a:t>	</a:t>
            </a:r>
            <a:r>
              <a:rPr lang="sk-SK" dirty="0"/>
              <a:t>	</a:t>
            </a:r>
            <a:r>
              <a:rPr lang="sk-SK" b="1" dirty="0">
                <a:solidFill>
                  <a:srgbClr val="FF0000"/>
                </a:solidFill>
              </a:rPr>
              <a:t>S = </a:t>
            </a:r>
            <a:r>
              <a:rPr lang="sk-SK" b="1" dirty="0" smtClean="0">
                <a:solidFill>
                  <a:srgbClr val="FF0000"/>
                </a:solidFill>
              </a:rPr>
              <a:t>6.a.a</a:t>
            </a:r>
            <a:r>
              <a:rPr lang="sk-SK" dirty="0" smtClean="0">
                <a:solidFill>
                  <a:srgbClr val="002060"/>
                </a:solidFill>
              </a:rPr>
              <a:t>	</a:t>
            </a:r>
            <a:r>
              <a:rPr lang="sk-SK" dirty="0" smtClean="0"/>
              <a:t>	</a:t>
            </a:r>
            <a:r>
              <a:rPr lang="sk-SK" b="1" dirty="0">
                <a:solidFill>
                  <a:srgbClr val="00B050"/>
                </a:solidFill>
              </a:rPr>
              <a:t>S = </a:t>
            </a:r>
            <a:r>
              <a:rPr lang="sk-SK" b="1" dirty="0" smtClean="0">
                <a:solidFill>
                  <a:srgbClr val="00B050"/>
                </a:solidFill>
              </a:rPr>
              <a:t>6.a.a</a:t>
            </a:r>
          </a:p>
          <a:p>
            <a:pPr marL="82296" indent="0">
              <a:buNone/>
            </a:pPr>
            <a:r>
              <a:rPr lang="sk-SK" dirty="0" smtClean="0"/>
              <a:t>S = 6.5.5		S = 6.8.8		S = 6.4,2.4,2</a:t>
            </a:r>
          </a:p>
          <a:p>
            <a:pPr marL="82296" indent="0">
              <a:buNone/>
            </a:pPr>
            <a:r>
              <a:rPr lang="sk-SK" dirty="0" smtClean="0"/>
              <a:t>S = 6. 25		S = 6.64		S = 6.17,64</a:t>
            </a:r>
          </a:p>
          <a:p>
            <a:pPr marL="82296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S = 150cm</a:t>
            </a:r>
            <a:r>
              <a:rPr lang="sk-SK" b="1" baseline="30000" dirty="0">
                <a:solidFill>
                  <a:srgbClr val="00B0F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S = 384cm</a:t>
            </a:r>
            <a:r>
              <a:rPr lang="sk-SK" b="1" baseline="30000" dirty="0" smtClean="0">
                <a:solidFill>
                  <a:srgbClr val="FF0000"/>
                </a:solidFill>
              </a:rPr>
              <a:t>2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B050"/>
                </a:solidFill>
              </a:rPr>
              <a:t>S =105,84cm</a:t>
            </a:r>
            <a:r>
              <a:rPr lang="sk-SK" baseline="30000" dirty="0">
                <a:solidFill>
                  <a:srgbClr val="00B050"/>
                </a:solidFill>
              </a:rPr>
              <a:t>2</a:t>
            </a:r>
            <a:endParaRPr lang="sk-SK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627784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5220072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Kocka 6"/>
          <p:cNvSpPr/>
          <p:nvPr/>
        </p:nvSpPr>
        <p:spPr>
          <a:xfrm>
            <a:off x="8244408" y="1556792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53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264696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</a:rPr>
              <a:t>Vypočítaj povrch kocky s hranou </a:t>
            </a:r>
            <a:r>
              <a:rPr lang="sk-SK" b="1" dirty="0" smtClean="0">
                <a:solidFill>
                  <a:srgbClr val="0070C0"/>
                </a:solidFill>
              </a:rPr>
              <a:t>dlhou:</a:t>
            </a:r>
          </a:p>
          <a:p>
            <a:pPr marL="596646" indent="-514350">
              <a:buAutoNum type="alphaLcParenR"/>
            </a:pPr>
            <a:r>
              <a:rPr lang="sk-SK" b="1" u="sng" dirty="0" smtClean="0">
                <a:solidFill>
                  <a:srgbClr val="0070C0"/>
                </a:solidFill>
              </a:rPr>
              <a:t>14 dm		b) 8,5 m	    c)  0,23 m</a:t>
            </a: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 smtClean="0">
              <a:solidFill>
                <a:srgbClr val="0070C0"/>
              </a:solidFill>
            </a:endParaRPr>
          </a:p>
          <a:p>
            <a:pPr marL="596646" indent="-514350">
              <a:buAutoNum type="alphaLcParenR"/>
            </a:pPr>
            <a:endParaRPr lang="sk-SK" b="1" u="sng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S = 1176 dm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	S = 433,5 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	S = 0,3174 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endParaRPr lang="sk-SK" sz="2800" b="1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Kocka 3"/>
          <p:cNvSpPr/>
          <p:nvPr/>
        </p:nvSpPr>
        <p:spPr>
          <a:xfrm>
            <a:off x="2987824" y="1412776"/>
            <a:ext cx="720080" cy="720070"/>
          </a:xfrm>
          <a:prstGeom prst="cub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6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16632"/>
            <a:ext cx="8316416" cy="6131768"/>
          </a:xfrm>
        </p:spPr>
        <p:txBody>
          <a:bodyPr/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Samostatná práca :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1.  Vypočítaj </a:t>
            </a:r>
            <a:r>
              <a:rPr lang="sk-SK" b="1" dirty="0" smtClean="0">
                <a:solidFill>
                  <a:srgbClr val="0070C0"/>
                </a:solidFill>
              </a:rPr>
              <a:t>povrch kocky </a:t>
            </a:r>
            <a:r>
              <a:rPr lang="sk-SK" dirty="0" smtClean="0">
                <a:solidFill>
                  <a:srgbClr val="0070C0"/>
                </a:solidFill>
              </a:rPr>
              <a:t>s hranou dlhou 9m.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2.  Narysuj kváder – </a:t>
            </a:r>
            <a:r>
              <a:rPr lang="sk-SK" b="1" dirty="0" smtClean="0">
                <a:solidFill>
                  <a:srgbClr val="00B050"/>
                </a:solidFill>
              </a:rPr>
              <a:t>nadhľad zľava </a:t>
            </a:r>
            <a:r>
              <a:rPr lang="sk-SK" dirty="0" smtClean="0">
                <a:solidFill>
                  <a:srgbClr val="00B050"/>
                </a:solidFill>
              </a:rPr>
              <a:t>s rozmermi 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     a=5cm, b=3cm, c = 6 cm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3.  Zaznač </a:t>
            </a:r>
            <a:r>
              <a:rPr lang="sk-SK" b="1" dirty="0" smtClean="0">
                <a:solidFill>
                  <a:srgbClr val="FF0000"/>
                </a:solidFill>
              </a:rPr>
              <a:t>nárys, </a:t>
            </a:r>
            <a:r>
              <a:rPr lang="sk-SK" b="1" dirty="0" smtClean="0">
                <a:solidFill>
                  <a:srgbClr val="0070C0"/>
                </a:solidFill>
              </a:rPr>
              <a:t>bokorys</a:t>
            </a:r>
            <a:r>
              <a:rPr lang="sk-SK" b="1" dirty="0" smtClean="0">
                <a:solidFill>
                  <a:srgbClr val="FF0000"/>
                </a:solidFill>
              </a:rPr>
              <a:t> a </a:t>
            </a:r>
            <a:r>
              <a:rPr lang="sk-SK" b="1" dirty="0" smtClean="0">
                <a:solidFill>
                  <a:srgbClr val="00B050"/>
                </a:solidFill>
              </a:rPr>
              <a:t>pôdorys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stavby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68960"/>
            <a:ext cx="18192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0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DÚ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1.  Vypočítaj povrch kocky, ak hrana meria:</a:t>
            </a:r>
          </a:p>
          <a:p>
            <a:pPr marL="82296" indent="0">
              <a:buNone/>
            </a:pPr>
            <a:r>
              <a:rPr lang="sk-SK" dirty="0">
                <a:solidFill>
                  <a:srgbClr val="0070C0"/>
                </a:solidFill>
              </a:rPr>
              <a:t>	</a:t>
            </a:r>
            <a:r>
              <a:rPr lang="sk-SK" dirty="0" smtClean="0">
                <a:solidFill>
                  <a:srgbClr val="0070C0"/>
                </a:solidFill>
              </a:rPr>
              <a:t>a) 7cm	b) 6,2m	c) 0,14dm</a:t>
            </a:r>
          </a:p>
          <a:p>
            <a:pPr marL="82296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2. Narysuj obraz kvádra s rozmermi 3cm,</a:t>
            </a: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 4 cm, 6 cm.</a:t>
            </a:r>
          </a:p>
          <a:p>
            <a:pPr marL="82296" indent="0">
              <a:buNone/>
            </a:pPr>
            <a:r>
              <a:rPr lang="sk-SK" dirty="0" smtClean="0"/>
              <a:t>3.  </a:t>
            </a:r>
            <a:endParaRPr lang="sk-S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118586"/>
              </p:ext>
            </p:extLst>
          </p:nvPr>
        </p:nvGraphicFramePr>
        <p:xfrm>
          <a:off x="1979712" y="3789040"/>
          <a:ext cx="199702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a" r:id="rId3" imgW="990170" imgH="431613" progId="Equation.3">
                  <p:embed/>
                </p:oleObj>
              </mc:Choice>
              <mc:Fallback>
                <p:oleObj name="Rovnica" r:id="rId3" imgW="990170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89040"/>
                        <a:ext cx="1997022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0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271</Words>
  <Application>Microsoft Office PowerPoint</Application>
  <PresentationFormat>Prezentácia na obrazovke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1" baseType="lpstr">
      <vt:lpstr>Slnovrat</vt:lpstr>
      <vt:lpstr>Rovnica</vt:lpstr>
      <vt:lpstr>Povrch kocky  Nárys, bokorys a pôdorys telies - opakovanie </vt:lpstr>
      <vt:lpstr>Prezentácia programu PowerPoint</vt:lpstr>
      <vt:lpstr>Prezentácia programu PowerPoint</vt:lpstr>
      <vt:lpstr>Prezentácia programu PowerPoint</vt:lpstr>
      <vt:lpstr>Povrch kocky tvorí 6 štvorcových stien</vt:lpstr>
      <vt:lpstr>Prezentácia programu PowerPoint</vt:lpstr>
      <vt:lpstr>Prezentácia programu PowerPoint</vt:lpstr>
      <vt:lpstr>Prezentácia programu PowerPoint</vt:lpstr>
      <vt:lpstr>DÚ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Nárys,  bokorys a pôdorys         telies</dc:title>
  <dc:creator>VI.C</dc:creator>
  <cp:lastModifiedBy>VI.C</cp:lastModifiedBy>
  <cp:revision>28</cp:revision>
  <dcterms:created xsi:type="dcterms:W3CDTF">2013-02-07T14:46:54Z</dcterms:created>
  <dcterms:modified xsi:type="dcterms:W3CDTF">2013-02-13T21:34:10Z</dcterms:modified>
</cp:coreProperties>
</file>