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CE30-8FF7-4D25-AEE0-82A6DDF5C743}" type="datetimeFigureOut">
              <a:rPr lang="sk-SK" smtClean="0"/>
              <a:t>10. 6. 2013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0D08-725F-4B18-AA15-197A713645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8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CE30-8FF7-4D25-AEE0-82A6DDF5C743}" type="datetimeFigureOut">
              <a:rPr lang="sk-SK" smtClean="0"/>
              <a:t>10. 6. 2013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0D08-725F-4B18-AA15-197A713645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087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CE30-8FF7-4D25-AEE0-82A6DDF5C743}" type="datetimeFigureOut">
              <a:rPr lang="sk-SK" smtClean="0"/>
              <a:t>10. 6. 2013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0D08-725F-4B18-AA15-197A713645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20861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CE30-8FF7-4D25-AEE0-82A6DDF5C743}" type="datetimeFigureOut">
              <a:rPr lang="sk-SK" smtClean="0"/>
              <a:t>10. 6. 2013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0D08-725F-4B18-AA15-197A713645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5633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CE30-8FF7-4D25-AEE0-82A6DDF5C743}" type="datetimeFigureOut">
              <a:rPr lang="sk-SK" smtClean="0"/>
              <a:t>10. 6. 2013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0D08-725F-4B18-AA15-197A713645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916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CE30-8FF7-4D25-AEE0-82A6DDF5C743}" type="datetimeFigureOut">
              <a:rPr lang="sk-SK" smtClean="0"/>
              <a:t>10. 6. 2013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0D08-725F-4B18-AA15-197A713645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918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CE30-8FF7-4D25-AEE0-82A6DDF5C743}" type="datetimeFigureOut">
              <a:rPr lang="sk-SK" smtClean="0"/>
              <a:t>10. 6. 2013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0D08-725F-4B18-AA15-197A713645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542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CE30-8FF7-4D25-AEE0-82A6DDF5C743}" type="datetimeFigureOut">
              <a:rPr lang="sk-SK" smtClean="0"/>
              <a:t>10. 6. 2013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0D08-725F-4B18-AA15-197A713645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2146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CE30-8FF7-4D25-AEE0-82A6DDF5C743}" type="datetimeFigureOut">
              <a:rPr lang="sk-SK" smtClean="0"/>
              <a:t>10. 6. 2013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0D08-725F-4B18-AA15-197A713645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227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CE30-8FF7-4D25-AEE0-82A6DDF5C743}" type="datetimeFigureOut">
              <a:rPr lang="sk-SK" smtClean="0"/>
              <a:t>10. 6. 2013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0D08-725F-4B18-AA15-197A713645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524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CE30-8FF7-4D25-AEE0-82A6DDF5C743}" type="datetimeFigureOut">
              <a:rPr lang="sk-SK" smtClean="0"/>
              <a:t>10. 6. 2013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0D08-725F-4B18-AA15-197A713645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9710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CE30-8FF7-4D25-AEE0-82A6DDF5C743}" type="datetimeFigureOut">
              <a:rPr lang="sk-SK" smtClean="0"/>
              <a:t>10. 6. 2013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50D08-725F-4B18-AA15-197A713645D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13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/>
          <a:lstStyle/>
          <a:p>
            <a:r>
              <a:rPr lang="sk-SK" dirty="0" smtClean="0"/>
              <a:t>Pravouhlá sústava súradníc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6093296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sk-SK" sz="1600" dirty="0" smtClean="0"/>
              <a:t>Mgr. Z. Burzová</a:t>
            </a:r>
            <a:endParaRPr lang="sk-SK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96752"/>
            <a:ext cx="6187599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376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Pravouhlá sústava súradníc v rovine: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 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504" y="90872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b="1" dirty="0"/>
          </a:p>
          <a:p>
            <a:r>
              <a:rPr lang="sk-SK" b="1" dirty="0">
                <a:solidFill>
                  <a:srgbClr val="FF0000"/>
                </a:solidFill>
              </a:rPr>
              <a:t>Slúži na zobrazovanie bodov v rovine</a:t>
            </a:r>
          </a:p>
          <a:p>
            <a:r>
              <a:rPr lang="sk-SK" b="1" dirty="0">
                <a:solidFill>
                  <a:srgbClr val="00B050"/>
                </a:solidFill>
              </a:rPr>
              <a:t>Skladá sa z dvoch číselných osí, ktoré sú na seba </a:t>
            </a:r>
            <a:r>
              <a:rPr lang="sk-SK" b="1" dirty="0" smtClean="0">
                <a:solidFill>
                  <a:srgbClr val="00B050"/>
                </a:solidFill>
              </a:rPr>
              <a:t>kolmé:     </a:t>
            </a:r>
            <a:r>
              <a:rPr lang="sk-SK" b="1" dirty="0" smtClean="0"/>
              <a:t>vodorovná os x 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a na ňu kolmá os y</a:t>
            </a:r>
            <a:endParaRPr lang="sk-SK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sk-SK" b="1" dirty="0"/>
          </a:p>
        </p:txBody>
      </p:sp>
      <p:sp>
        <p:nvSpPr>
          <p:cNvPr id="7" name="AutoShape 4" descr="data:image/jpeg;base64,/9j/4AAQSkZJRgABAQAAAQABAAD/2wCEAAkGBhQSERUUEhQWFBQUGBwXFxcXGRsVFRQXFxgYGBUUFRcXGyYeFxojGhwYHy8gIycpLCwsGB8xNTAqNSYrLCkBCQoKBQUFDQUFDSkYEhgpKSkpKSkpKSkpKSkpKSkpKSkpKSkpKSkpKSkpKSkpKSkpKSkpKSkpKSkpKSkpKSkpKf/AABEIAK4BIgMBIgACEQEDEQH/xAAbAAEBAQEBAQEBAAAAAAAAAAAAAQIEAwYFB//EADoQAAECAwYDBgMHBAMBAAAAAAEAAhEhMQMSQVFh8HGh0QWBkbHB4QQTIiMyM1OSs/FCQ1JzFBViBv/EABQBAQAAAAAAAAAAAAAAAAAAAAD/xAAUEQEAAAAAAAAAAAAAAAAAAAAA/9oADAMBAAIRAxEAPwD+4XtCstPHfetXwsNtBv8AhBQ6ZkUjPGm8UDhEpfn3IBMxXfejzSu+9C+YUdaDf8INOdLFC7ijnIXhAYZCqjDLHZ4ox0glm+W8+CA11a19OKRnjhuu4KNeInj6cFb8/BAvTod96OMxWvXVC8R7kc+nHrogPMscPPijzI1x3VR9oPLz4K2j5Hgd0QavaLMZYiVf5iqXhc3x77QWTvkgG0A+kGQJQfjf/P8AZdrZSFvb2jPm2rnm2cy0J+0LRZtN0FoiI5CJAqIfQtdM1r6cdxXJ2TagsdD821HhbPiutr5nj6cEAGeNBuu4ITMV33qXxHuG6Kl8+47ogpdSqj3Sx33oXiSPfJBXGRqgdoVHPE1b4ggjHS31VD9Cox0ka4INXlmM8abxVDws3xHu3ggrnTFd96PPGu8Uc+Y36I5yA50qFUlHOCXwgjXSFUYeOPnxRr5BGO9fNBoFEBRAio0pcGQUawQogoMykZqBgiZBPliNBT28kFJRxULBES3VHMEKIK4yVJWXMEKDc1fljIIDDIIwy3mo2zEBII1gyGygrTXj6JGajWictwQWYjQILGaONOPoVPliIkKI5glIV6oK8+nmjzIqPYIQgIS80c0QMkGoqNMu5AwZBc/xluLOzLy2N0RgIAnhGE0GezD9B/2Wv7r11NMzx9AuTsxoLDL+5a/uvXU1gnIV9EFBn3D1QmagYImQoEuCNBuCCk0RxQtCjmDIINOMkio5ghRAwZIDTJGlRrBCgQMGQ8EGoqRn3K3BkFkMEaCiCuMwjioWCIkEdZjIIK4yVisuYMhvZVujJAaZI1RtmIUG9lGsGQ2UG0REGflhZbZjf8rVzUrLWanfcgvyxE79VPliPdvFAydTvuS5qd9yC/LERv1UdZjf8q3JiZ33KOs9TvuQV1mNlDZhCzUoWalBGWYglnZjz8+KMZKppvBLNmpx8+CA2zETx9OKtwR31WWsrM19OCtydTvuQDZjf8oWTHH0OqXNTvuRzKTO+5AdZDy3VH2Ygd+qOZqcN0XN2t2ebaxtLMWtrZF7SL9kbtozGLDAwOFEHX8sLPyxCkvHVG2UgIkwEI4nUyqsWzwxl57roFSTIckHh2TZAMdD8y1z/OeuptkInj6DVcvZbfoMz+Ja/uvXS1kzM19BogvyxE8B66qlgjvqpdmZmg9dELJ1OO6bggpYNlR1mN/yqbPU77lHM1O+5BXWYnv1T5YRzJGZ33Jc1KAxggN+q4+y+xrL4drm2QcA+0faOi9z4vtDF5BcTARwC7GskJnfcgs9SgvywsmzEe7eK1c1KxcnU03ggrrMRG/VHWY59NUc2Ymdx0RzNTuGiCmzGynywhs9TvuS5qUEbZiG+qNsxDefFGslU77kazU7PBBr5YRLmpRAunPkstac+XutT033LLY6eJ6IAaY15e64/wDh2v8AyPmfPPyvlXPk3G3b96Pzb/3ow+m7RdgjE059EnHCMMz0QWBiJ8vdRzTny90nEU59EdeyHieiA4HPl7qkHPl7o4nTfchjpvu4oIwGFeXujAcxjhrxRkYYb7uCWcdMc8+CCNBnMVy04q3TGvL3UbenSuZy4Kzjhz6IBaY1wOHuhaZT5e6GMaChxPRHRiJCuZ6IDmnPLD3R7TAz5e6OjphiemaPjA059EFunPkvG2+FvsuuMjCkW0nVrgcsV7ROm+5QF0MOfRBydktdcdF0ftLXCH958MV1NBnMVy04rm7LjcNPxLX9166WxiaV1yGiCwMTMUGHvxQtMa54e/DwScTSgz10QxjhjienBBSDKeOXuo5pz5e6pJ033KOjkPE9EFc0wM+Xul058vdHRgac+iT08fZAaDAT5e6jWnPl7o2MBTn0VBOm+5AunPkswMaimXutz033LH1RwpmeiCuBiJ8vdHNOeOXDXijoxFNx04I6OlddNOKA5phXl7q3TnyUcXQw59OCs9N9yCNaYV5e6Nac+WvFGxhQeJ6I2OnPPgg1A58kSeiILHRZa45eXVavcfBZD+PgUAGZlvxSM6YbxVvKXp401QCZiW/FHOOXl1QumPdC/j4FAe7TyVJ0RzuPNC7j4IIwyClmZUzyz47gtNdIKMfLHwPRBGuMTLHTLjuKsZ0y3VGvma+By4JenjhgUAunTDTqjnGUsdMjqqXceahfStcjqgOccsss+KPMjLfijn8cMD0R7pGvgUFLjl5Ln+MsS+yc1hukiTp/TkfpcDrVdBfx8CgMkHH2S43HSI+0tcvznwMjiuppmeOmW/Fc3ZjvoP8Astf3Xrqa+ZrXXJBImNMBlrruCpdOmG8UvzxwwPRC+ePgeiAXUl5I9xhTy6oXUrzRz5Y+BQHuM5eXVW8YU8lHPrXwKt/j4FBGGQlvxRrtPJVrpY81Gu4+BQajosRMaYadVu8s354+B6II4zEvJVx0x3ijnUrzVc7jzQHGVPJL2nlv+ELuKX+PgUEa6QlvxRh0z8+KNfIV8Cq12+9BQiAog5j2rYiRtWS/9Dqst7WsfzbOv+Teq7FloQcbe2LAk/a2cq/UMo5q/wDbWMfxbOn+Teq3ZfBkPDi9zoNLTE1iQYkCDYiEJDErohPuQcbu2bCIHzbOJjD6hlPFV3a1j+bZ1/yb1U+O+DtH/ctXMmDCAIgAYiUDMwMzhChK7HDzQclr2xYgEm1s/wBQ6rR7WsfzbP8AUOq9PirAuEA9zZESxiIAxheEK/SQr8NZFrGtc684AAupEgVhEoPFna1jAfa2f6m9Vmx7ZsCJWtnU/wBTcCQcc11PYS2AcWmFRCI/UCPELx+E+Gc11oXWheHuBaCCLgDQ0trAzEZAVxqgw3taxn9rZ1/ybkNUHbFhEj5tnGA/qGMYY6FdbRXj6Bcjfg3fMa42jiGggg/1RpG7BsuEdUFPa1jH8Wz/AFN01WX9s2ALY2tnMwH1CsCc8gV24rj7Q+De8QbaFsYcBCsC0h0TqSNEFd2tY/m2dR/U3Pis23bNgGkm1s4AEn6hQCeK7HDzHms2tmTCDiIVAh9WhiCfCBQeH/bWP5tn+odVy/HdrtFmflWlnflAXmd9XAU1Xd8DYuZZta915zQAXT+qGP1EmPEleoog/L7L7Vsrhjas/EtP6h+a/VdLe1rGf2tnX/JuQ1Xj2R8O4OtHl0Wue8Bs/pu2tpE1hPQDvX6LRXj6BBxjtmwvEfNs4wB+8KEuhjoVo9rWMfxbP9TdNVq3sHG0Y5roBpi4fV9QLXCEiBUgzBouiE96ION/bFhEfa2czL6hkTmtP7WsYfi2f6m58VvtCwc9hax11xI+qcpxP3SMNYcaL2uyAngg5bTtiwAJNrZwAMfqFPFUdr2P5tn+odV1uouf4D4ZzGwc68YkxnIGg+oky4oMM7WsYfi2f6m9Vmz7ZsDGFrZ1I+8KgwOK7GiW/Vc9l8O4Wr3l5LHNa0Mh90tLrzgYzjEYYVMoBP8AtrH82z/UOqx/3Nheh82zjCP3hSPFdy5fifh3OewteWhpiRMhwoRWHjRBg9rWMR9rZ/qb1R/bFiIfa2dR/UOq6yJhePx1i57C1rixxo4VE9jvQeb+1rGH4tn+pvVD2vY/m2f6h1XRZMLWAExIABOZAmYLaDjsu2LAtBFrZwIBH1CkJYry+I7VsvluhbMaYGYcIisxBwn3rq+D+GuA/UTExmSYSAAF4k4eJJxXqGygZ1qg+a7P/wDu/gXWVm7/AJTDeY0xdeDjFoMXAmR0RfS2Vi1rQ1oDWtAAAEA0CQAAkABgiDRCjBVW6o0IAEykJoBNS6I74IK4TCPFEImEcEAgIWjJCJJdCCMaICSMEvHzVa0QCNEd66oI0V4+gQCZlh1VaK8UAmgXRHBRwmOPoUuTVcJjeCA8S8PMKPEjwVeJeCPEjvyQUNXH8b8c2yY5xEmtvf4iEf8AI/THSK7A1Za2SDm7MH0H/Za/vPXS0Vlj6BcnZVmAx0v7lqfG2fFdbRXj6IAEzwHqkJjh0VAme71UuiIQVwpvAo8enmjmo8BAeJFUBRwkq0IIwSwQAKMaIK3c0Fgswn3LUFAJ9yCETCrh5oRMKOaEFeFSFHBWCCMEgjB6+aNEuKNG+9BpERBm5qeXRZDNTy6LQBzHh7rIBz8R7oLdmZnl0UuazzlHyVgY15e6QOeGUvNAuzE/Loo5mp5dFYGNd+KOBz5e6CPbqeXRUs1PLpuKPBz5e6pBzHh7oIxsqnlLluCjGanl0VYDAb9VGA58teKA1lZnllwS5Ovl03FGgxM+WnFWBjXl7oJcnU8ui5fjOzy+0sni2tGCzcXFrS0NtQWkXbQFsSBWUF1kHll7oQZTxy04oI5mpwy6I9kjM8vUI4HMYYHPiq8GBnyMeRQUs1PLovG1tQxl5zrrRjKAj3UXsQcx4e65viez22gN4CJABIi10AYhpcCDCMJRQY7Kb9BmfxLXL81+i6msmZmumXBcvZINx0SD9pa4Q/vPhiutoMTPlpxQS5MzNBlrohZMTOOXTcEgY1wyPVUgxE+XugjmUma6dEczU8uipBl091HAwrlgeqA5lZnl0Vuanl0R4OfL3RzXQkQDDKM86oDWyE/LojW6nl0XL2T8PbMsWNt7UW1qBB9oGfLDzGtwGAlLcF1NjmPD3QLhzPLopcnU006LQBzHh7rMDGvL3QHNmJ+XRHM1x0003FVwMt+qEHPfighbqeXRW5qeXRCDCvL3SBzHh7oI1kqnl0Va2VfLPggBgJjvHugB/njxQW7qeXREgcx4e6iCiOiy2Oit45c1A45c0FnHBJxwogJy5qXjlPKKCziKKOjKit4xElHOOXNBXx0VMdFHE5c0LjlzQGRgKb2FLOOmz/KrXGFOajXHLmgNjE0r6fwk44YI1xnLnoreMac0AxjhRQxiKV9CkTlzQuMpc0B0YYYeYVtIwNFHOOWWKPcYGXNBox0UbGGCXjlzXH8d8G60Y5ocW3hAZD/0IQde70GuzI3DT8S1/deulsYmlfRcnZDjcdFsPtLXGMftnzXW1xnLHPRAnHCg9VTGIpvYUvGNMBihcY0zxQUxlSvoo6MMMFSTKWOajnHLmgr4zok9Ec45c0vHLmgMjDBGx0QEwojScuaCz0WTGOFFbxy5qXjGmGaCujEUR0dFHOMRLmqScufDfcgOjCcN7CT0ULjlzVvHLmgNjAUojYww2VA4wpzVa45c9UFnoiROXNEEv6FQP0K3eUaUED50Kl/GB9VoGal6fd7oF6YkVHP0K06oRxQRz9ChfoVolS8gjHyod5KMfodlaa6QUaZePmgjX1kdhL06FUGvH0QGZQS/oUc+kjVavTRxmOPoUGXP0OCPfIyKrzLwPMKuMigl/QqC0lQrYcuL4+3tQxxsWNc4Ni284xLo0IhlrXKqB2W/6DI/iWv7r11NfWRr6Ll7KtBcd/steVs9dbTXj6BBL8zI0CF8xI4rQMzwHqkZoMl9JGvojn6Fac6Y3gjz6II58jIpf0KrjIqgoMtdISKNtNCq1yXkEv6FS/Ohp3rd5ZjPuQRzpiRRz9DXotEzCOcgy58qFW/oVXFUlBhr5UKNdodlaaZcAjTvvQL+hRaRBIqNcrdUa0IAMykZ9yATKQn3IBMwjneaETCOaEBypKjxJUtQRhkEYZbzRgkFGAQ3mgNNePorGajWifH0VhPwQCZo404+hQtEe7ohAlx6oI93mPNV5kVHNGWXmq8SKCxUFFboyUaJBBy9mH6D/stf3XrqaZnj6Bc/wFlBpBh9+0PcbR5HKC92gRPH0QAZ9w9VSZ70UuiPcPVUtEUAmiPMt5o5olJHAIDzIq3lHNE0ujJAYZI0owSRrQgsVmM+5aurMBHuQVxmEcVHCYVcEBypKjhJW6EEaZBGH180aBAI0b70GkQBE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cxnSp>
        <p:nvCxnSpPr>
          <p:cNvPr id="9" name="Rovná spojovacia šípka 8"/>
          <p:cNvCxnSpPr/>
          <p:nvPr/>
        </p:nvCxnSpPr>
        <p:spPr>
          <a:xfrm>
            <a:off x="1187624" y="4941168"/>
            <a:ext cx="612068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lokTextu 9"/>
          <p:cNvSpPr txBox="1"/>
          <p:nvPr/>
        </p:nvSpPr>
        <p:spPr>
          <a:xfrm>
            <a:off x="6588224" y="5122952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X</a:t>
            </a:r>
            <a:r>
              <a:rPr lang="sk-SK" sz="2000" b="1" dirty="0" smtClean="0"/>
              <a:t> – </a:t>
            </a:r>
            <a:r>
              <a:rPr lang="sk-SK" sz="2000" b="1" dirty="0" err="1" smtClean="0"/>
              <a:t>ová</a:t>
            </a:r>
            <a:r>
              <a:rPr lang="sk-SK" sz="2000" b="1" dirty="0" smtClean="0"/>
              <a:t> os</a:t>
            </a:r>
            <a:endParaRPr lang="sk-SK" sz="2000" b="1" dirty="0"/>
          </a:p>
        </p:txBody>
      </p:sp>
      <p:cxnSp>
        <p:nvCxnSpPr>
          <p:cNvPr id="13" name="Rovná spojovacia šípka 12"/>
          <p:cNvCxnSpPr/>
          <p:nvPr/>
        </p:nvCxnSpPr>
        <p:spPr>
          <a:xfrm flipV="1">
            <a:off x="4572000" y="3356992"/>
            <a:ext cx="0" cy="316835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BlokTextu 13"/>
          <p:cNvSpPr txBox="1"/>
          <p:nvPr/>
        </p:nvSpPr>
        <p:spPr>
          <a:xfrm>
            <a:off x="4160759" y="350100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y</a:t>
            </a:r>
            <a:endParaRPr lang="sk-SK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15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525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Z</a:t>
            </a:r>
            <a:r>
              <a:rPr lang="sk-SK" dirty="0" smtClean="0">
                <a:solidFill>
                  <a:srgbClr val="FF0000"/>
                </a:solidFill>
              </a:rPr>
              <a:t>očiatkom pravouhlej sústavy súradníc </a:t>
            </a: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smtClean="0">
                <a:solidFill>
                  <a:srgbClr val="FF0000"/>
                </a:solidFill>
              </a:rPr>
              <a:t>je </a:t>
            </a:r>
            <a:r>
              <a:rPr lang="sk-SK" b="1" dirty="0" smtClean="0">
                <a:solidFill>
                  <a:srgbClr val="FF0000"/>
                </a:solidFill>
              </a:rPr>
              <a:t>bod A</a:t>
            </a:r>
            <a:r>
              <a:rPr lang="sk-SK" dirty="0" smtClean="0">
                <a:solidFill>
                  <a:srgbClr val="FF0000"/>
                </a:solidFill>
              </a:rPr>
              <a:t>, v ktorom sa osi pretínajú</a:t>
            </a:r>
          </a:p>
          <a:p>
            <a:pPr marL="0" indent="0">
              <a:buNone/>
            </a:pPr>
            <a:endParaRPr lang="sk-SK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Os x</a:t>
            </a:r>
            <a:r>
              <a:rPr lang="sk-SK" dirty="0" smtClean="0"/>
              <a:t> má kladnú časť vpravo a zápornú vľavo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Os y</a:t>
            </a:r>
            <a:r>
              <a:rPr lang="sk-SK" dirty="0" smtClean="0"/>
              <a:t> má kladnú časť hore a zápornú dole</a:t>
            </a:r>
          </a:p>
          <a:p>
            <a:endParaRPr lang="sk-SK" dirty="0"/>
          </a:p>
        </p:txBody>
      </p:sp>
      <p:pic>
        <p:nvPicPr>
          <p:cNvPr id="2050" name="Picture 2" descr="http://www.oskole.sk/userfiles/image/matematika/priama%20umernost/priama%20umera%2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379257"/>
            <a:ext cx="7704856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4794980" y="2747490"/>
            <a:ext cx="1095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</a:rPr>
              <a:t>A[0,0]</a:t>
            </a:r>
            <a:endParaRPr lang="sk-SK" sz="2800" dirty="0"/>
          </a:p>
        </p:txBody>
      </p:sp>
      <p:sp>
        <p:nvSpPr>
          <p:cNvPr id="8" name="Ovál 7"/>
          <p:cNvSpPr/>
          <p:nvPr/>
        </p:nvSpPr>
        <p:spPr>
          <a:xfrm flipV="1">
            <a:off x="4535997" y="3270710"/>
            <a:ext cx="252027" cy="19677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424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5721499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sk-SK" dirty="0" smtClean="0"/>
              <a:t>Znázorni v pravouhlej sústave súradníc body: </a:t>
            </a:r>
          </a:p>
          <a:p>
            <a:pPr marL="0" indent="0">
              <a:buNone/>
            </a:pPr>
            <a:r>
              <a:rPr lang="sk-SK" dirty="0" smtClean="0"/>
              <a:t>A[2;-3] </a:t>
            </a:r>
          </a:p>
          <a:p>
            <a:pPr marL="0" indent="0">
              <a:buNone/>
            </a:pPr>
            <a:r>
              <a:rPr lang="sk-SK" dirty="0" smtClean="0"/>
              <a:t>B[1;5]</a:t>
            </a:r>
          </a:p>
          <a:p>
            <a:pPr marL="0" indent="0">
              <a:buNone/>
            </a:pPr>
            <a:r>
              <a:rPr lang="sk-SK" dirty="0" smtClean="0"/>
              <a:t>C[4;0]</a:t>
            </a:r>
          </a:p>
          <a:p>
            <a:pPr marL="0" indent="0">
              <a:buNone/>
            </a:pPr>
            <a:r>
              <a:rPr lang="sk-SK" dirty="0" smtClean="0"/>
              <a:t>D[-3;-2]</a:t>
            </a:r>
          </a:p>
          <a:p>
            <a:pPr marL="0" indent="0">
              <a:buNone/>
            </a:pPr>
            <a:r>
              <a:rPr lang="sk-SK" dirty="0" smtClean="0"/>
              <a:t>E[-1;1]</a:t>
            </a:r>
          </a:p>
          <a:p>
            <a:pPr marL="0" indent="0">
              <a:buNone/>
            </a:pPr>
            <a:r>
              <a:rPr lang="sk-SK" dirty="0" smtClean="0"/>
              <a:t>F[0; -4]</a:t>
            </a:r>
          </a:p>
          <a:p>
            <a:pPr marL="0" indent="0">
              <a:buNone/>
            </a:pPr>
            <a:r>
              <a:rPr lang="sk-SK" dirty="0" smtClean="0"/>
              <a:t>G[-6;2]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933" y="620688"/>
            <a:ext cx="7056784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400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70C0"/>
                </a:solidFill>
              </a:rPr>
              <a:t>Graf priamej úmernosti</a:t>
            </a:r>
            <a:endParaRPr lang="sk-SK" dirty="0">
              <a:solidFill>
                <a:srgbClr val="0070C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b="1" dirty="0">
                <a:solidFill>
                  <a:srgbClr val="FF0000"/>
                </a:solidFill>
              </a:rPr>
              <a:t>Priama úmernosť: „</a:t>
            </a:r>
            <a:r>
              <a:rPr lang="sk-SK" b="1" dirty="0" smtClean="0">
                <a:solidFill>
                  <a:srgbClr val="FF0000"/>
                </a:solidFill>
              </a:rPr>
              <a:t>Čím </a:t>
            </a:r>
            <a:r>
              <a:rPr lang="sk-SK" b="1" dirty="0">
                <a:solidFill>
                  <a:srgbClr val="FF0000"/>
                </a:solidFill>
              </a:rPr>
              <a:t>viac </a:t>
            </a:r>
            <a:r>
              <a:rPr lang="sk-SK" b="1" dirty="0" smtClean="0">
                <a:solidFill>
                  <a:srgbClr val="FF0000"/>
                </a:solidFill>
              </a:rPr>
              <a:t>tovaru v obchode kúpim, tým viac zaň musím zaplatiť.</a:t>
            </a:r>
          </a:p>
          <a:p>
            <a:r>
              <a:rPr lang="sk-SK" b="1" dirty="0"/>
              <a:t>K</a:t>
            </a:r>
            <a:r>
              <a:rPr lang="sk-SK" dirty="0" smtClean="0"/>
              <a:t>oľkokrát </a:t>
            </a:r>
            <a:r>
              <a:rPr lang="sk-SK" dirty="0"/>
              <a:t>sa zväčší (zmenší) jeden prvok, toľkokrát sa musí zväčšiť (zmenšiť) druhý prvok</a:t>
            </a:r>
            <a:r>
              <a:rPr lang="sk-SK" dirty="0" smtClean="0"/>
              <a:t>.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  <a:p>
            <a:r>
              <a:rPr lang="sk-SK" b="1" dirty="0">
                <a:solidFill>
                  <a:srgbClr val="0070C0"/>
                </a:solidFill>
              </a:rPr>
              <a:t>Matematickým vyjadrením</a:t>
            </a:r>
            <a:r>
              <a:rPr lang="sk-SK" dirty="0">
                <a:solidFill>
                  <a:srgbClr val="0070C0"/>
                </a:solidFill>
              </a:rPr>
              <a:t> priamej úmernosti je funkcia </a:t>
            </a:r>
            <a:r>
              <a:rPr lang="sk-SK" b="1" dirty="0" smtClean="0">
                <a:solidFill>
                  <a:srgbClr val="0070C0"/>
                </a:solidFill>
              </a:rPr>
              <a:t>y = k .x</a:t>
            </a:r>
            <a:r>
              <a:rPr lang="sk-SK" dirty="0">
                <a:solidFill>
                  <a:srgbClr val="0070C0"/>
                </a:solidFill>
              </a:rPr>
              <a:t> (k je ľubovolné číslo rôzne od nuly, je to </a:t>
            </a:r>
            <a:r>
              <a:rPr lang="sk-SK" b="1" dirty="0">
                <a:solidFill>
                  <a:srgbClr val="0070C0"/>
                </a:solidFill>
              </a:rPr>
              <a:t>koeficient priamej úmernosti</a:t>
            </a:r>
            <a:r>
              <a:rPr lang="sk-SK" dirty="0">
                <a:solidFill>
                  <a:srgbClr val="0070C0"/>
                </a:solidFill>
              </a:rPr>
              <a:t>).</a:t>
            </a:r>
          </a:p>
          <a:p>
            <a:pPr marL="0" indent="0">
              <a:buNone/>
            </a:pP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4339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2. </a:t>
            </a:r>
            <a:r>
              <a:rPr lang="sk-SK" dirty="0" smtClean="0">
                <a:solidFill>
                  <a:srgbClr val="002060"/>
                </a:solidFill>
              </a:rPr>
              <a:t>Ak za 2 čokolády zaplatím 4€. Vypočítaj koľko zaplatíme za 1, za 3, za 4, za 5 čokolád. Výpočet </a:t>
            </a:r>
            <a:r>
              <a:rPr lang="sk-SK" u="sng" dirty="0" smtClean="0">
                <a:solidFill>
                  <a:srgbClr val="002060"/>
                </a:solidFill>
              </a:rPr>
              <a:t>znázorni do tabuľky a zostroj aj graf.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X – počet čokolád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Y- cena čokolád</a:t>
            </a:r>
          </a:p>
          <a:p>
            <a:pPr marL="0" indent="0">
              <a:buNone/>
            </a:pPr>
            <a:endParaRPr lang="sk-SK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Y = k . X			k = y:x = 4:2 = 2 €</a:t>
            </a:r>
          </a:p>
          <a:p>
            <a:pPr marL="0" indent="0">
              <a:buNone/>
            </a:pPr>
            <a:r>
              <a:rPr lang="sk-SK" b="1" dirty="0" smtClean="0"/>
              <a:t>Y= 2.3=6</a:t>
            </a:r>
          </a:p>
          <a:p>
            <a:pPr marL="0" indent="0">
              <a:buNone/>
            </a:pPr>
            <a:r>
              <a:rPr lang="sk-SK" b="1" dirty="0" smtClean="0"/>
              <a:t>Y= 2.4=8</a:t>
            </a:r>
          </a:p>
          <a:p>
            <a:pPr marL="0" indent="0">
              <a:buNone/>
            </a:pPr>
            <a:r>
              <a:rPr lang="sk-SK" b="1" dirty="0" smtClean="0"/>
              <a:t>Y=2.5=10</a:t>
            </a:r>
          </a:p>
          <a:p>
            <a:pPr marL="0" indent="0">
              <a:buNone/>
            </a:pPr>
            <a:endParaRPr lang="sk-SK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14991"/>
              </p:ext>
            </p:extLst>
          </p:nvPr>
        </p:nvGraphicFramePr>
        <p:xfrm>
          <a:off x="179512" y="2697089"/>
          <a:ext cx="9217026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171"/>
                <a:gridCol w="1536171"/>
                <a:gridCol w="1536171"/>
                <a:gridCol w="1536171"/>
                <a:gridCol w="1536171"/>
                <a:gridCol w="1536171"/>
              </a:tblGrid>
              <a:tr h="586864">
                <a:tc>
                  <a:txBody>
                    <a:bodyPr/>
                    <a:lstStyle/>
                    <a:p>
                      <a:r>
                        <a:rPr lang="sk-SK" sz="4400" dirty="0" smtClean="0"/>
                        <a:t>x</a:t>
                      </a:r>
                      <a:endParaRPr lang="sk-SK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4400" dirty="0" smtClean="0"/>
                        <a:t>1</a:t>
                      </a:r>
                      <a:endParaRPr lang="sk-SK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4400" dirty="0" smtClean="0"/>
                        <a:t>2</a:t>
                      </a:r>
                      <a:endParaRPr lang="sk-SK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4400" dirty="0" smtClean="0"/>
                        <a:t>3</a:t>
                      </a:r>
                      <a:endParaRPr lang="sk-SK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4400" dirty="0" smtClean="0"/>
                        <a:t>4</a:t>
                      </a:r>
                      <a:endParaRPr lang="sk-SK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4400" dirty="0" smtClean="0"/>
                        <a:t>5</a:t>
                      </a:r>
                      <a:endParaRPr lang="sk-SK" sz="4400" dirty="0"/>
                    </a:p>
                  </a:txBody>
                  <a:tcPr/>
                </a:tc>
              </a:tr>
              <a:tr h="678160">
                <a:tc>
                  <a:txBody>
                    <a:bodyPr/>
                    <a:lstStyle/>
                    <a:p>
                      <a:r>
                        <a:rPr lang="sk-SK" sz="4400" dirty="0" smtClean="0"/>
                        <a:t>Y=2.x</a:t>
                      </a:r>
                      <a:endParaRPr lang="sk-SK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4400" dirty="0" smtClean="0"/>
                        <a:t>4</a:t>
                      </a:r>
                      <a:endParaRPr lang="sk-SK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4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Rovná spojovacia šípka 6"/>
          <p:cNvCxnSpPr/>
          <p:nvPr/>
        </p:nvCxnSpPr>
        <p:spPr>
          <a:xfrm>
            <a:off x="2187903" y="4509120"/>
            <a:ext cx="144016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3275856" y="5157192"/>
            <a:ext cx="49372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</a:rPr>
              <a:t>k  je koeficient  priamej úmernosti</a:t>
            </a:r>
            <a:endParaRPr lang="sk-SK" sz="3200" b="1" dirty="0">
              <a:solidFill>
                <a:srgbClr val="FF000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3628063" y="2204864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TABUĽKA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2" name="BlokTextu 1"/>
          <p:cNvSpPr txBox="1"/>
          <p:nvPr/>
        </p:nvSpPr>
        <p:spPr>
          <a:xfrm>
            <a:off x="5024405" y="3451123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2187903" y="3451123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2</a:t>
            </a: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6660232" y="3451123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8100392" y="3451123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10</a:t>
            </a:r>
            <a:endParaRPr lang="sk-SK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7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" grpId="0"/>
      <p:bldP spid="10" grpId="0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260648"/>
            <a:ext cx="8640960" cy="65973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b="1" dirty="0" smtClean="0"/>
              <a:t>3. </a:t>
            </a:r>
            <a:r>
              <a:rPr lang="sk-SK" b="1" dirty="0" smtClean="0">
                <a:solidFill>
                  <a:srgbClr val="7030A0"/>
                </a:solidFill>
              </a:rPr>
              <a:t>Zostav tabuľku a nakresli graf priamej </a:t>
            </a:r>
            <a:r>
              <a:rPr lang="sk-SK" b="1" u="sng" dirty="0" smtClean="0">
                <a:solidFill>
                  <a:srgbClr val="7030A0"/>
                </a:solidFill>
              </a:rPr>
              <a:t>úmernosti, ak y = 3 . x</a:t>
            </a:r>
          </a:p>
          <a:p>
            <a:pPr marL="0" indent="0">
              <a:buNone/>
            </a:pPr>
            <a:r>
              <a:rPr lang="sk-SK" sz="2400" dirty="0" smtClean="0">
                <a:solidFill>
                  <a:srgbClr val="7030A0"/>
                </a:solidFill>
              </a:rPr>
              <a:t> X-ové hodnoty si vymyslíme,  y-onové vypočítame a zapíšeme do tabuľky.</a:t>
            </a:r>
          </a:p>
          <a:p>
            <a:pPr marL="0" indent="0">
              <a:buNone/>
            </a:pPr>
            <a:endParaRPr lang="sk-SK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k-SK" sz="2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k-SK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k-SK" sz="2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sk-SK" sz="2400" dirty="0" smtClean="0">
                <a:solidFill>
                  <a:srgbClr val="7030A0"/>
                </a:solidFill>
              </a:rPr>
              <a:t>Zostroj graf:</a:t>
            </a:r>
            <a:r>
              <a:rPr lang="sk-SK" sz="2400" b="1" dirty="0">
                <a:solidFill>
                  <a:srgbClr val="FF0000"/>
                </a:solidFill>
              </a:rPr>
              <a:t>3</a:t>
            </a:r>
          </a:p>
          <a:p>
            <a:pPr marL="0" indent="0">
              <a:buNone/>
            </a:pPr>
            <a:endParaRPr lang="sk-SK" sz="2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k-SK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k-SK" sz="2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k-SK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k-SK" sz="2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sk-SK" sz="4000" b="1" dirty="0" smtClean="0">
                <a:solidFill>
                  <a:srgbClr val="FF0000"/>
                </a:solidFill>
              </a:rPr>
              <a:t>GRAFOM priamej úmernosti je vždy PRIAMKA</a:t>
            </a:r>
          </a:p>
          <a:p>
            <a:pPr marL="0" indent="0">
              <a:buNone/>
            </a:pPr>
            <a:endParaRPr lang="sk-SK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k-SK" b="1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070687"/>
              </p:ext>
            </p:extLst>
          </p:nvPr>
        </p:nvGraphicFramePr>
        <p:xfrm>
          <a:off x="539554" y="2060848"/>
          <a:ext cx="7776860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5372"/>
                <a:gridCol w="1555372"/>
                <a:gridCol w="1555372"/>
                <a:gridCol w="1555372"/>
                <a:gridCol w="15553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4000" dirty="0" smtClean="0"/>
                        <a:t>x</a:t>
                      </a:r>
                      <a:endParaRPr lang="sk-SK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4000" dirty="0" smtClean="0"/>
                        <a:t>1</a:t>
                      </a:r>
                      <a:endParaRPr lang="sk-SK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4000" dirty="0" smtClean="0"/>
                        <a:t>2</a:t>
                      </a:r>
                      <a:endParaRPr lang="sk-SK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4000" dirty="0" smtClean="0"/>
                        <a:t>3</a:t>
                      </a:r>
                      <a:endParaRPr lang="sk-SK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4000" dirty="0" smtClean="0"/>
                        <a:t>4</a:t>
                      </a:r>
                      <a:endParaRPr lang="sk-SK" sz="4000" dirty="0"/>
                    </a:p>
                  </a:txBody>
                  <a:tcPr/>
                </a:tc>
              </a:tr>
              <a:tr h="811128">
                <a:tc>
                  <a:txBody>
                    <a:bodyPr/>
                    <a:lstStyle/>
                    <a:p>
                      <a:pPr algn="ctr"/>
                      <a:r>
                        <a:rPr lang="sk-SK" sz="4000" dirty="0" smtClean="0"/>
                        <a:t>Y=3.x</a:t>
                      </a:r>
                      <a:endParaRPr lang="sk-SK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4000" dirty="0" smtClean="0"/>
                        <a:t>3</a:t>
                      </a:r>
                      <a:endParaRPr lang="sk-SK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4000" dirty="0" smtClean="0"/>
                        <a:t>6</a:t>
                      </a:r>
                      <a:endParaRPr lang="sk-SK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4000" dirty="0" smtClean="0"/>
                        <a:t>9</a:t>
                      </a:r>
                      <a:endParaRPr lang="sk-SK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4000" dirty="0" smtClean="0"/>
                        <a:t>12</a:t>
                      </a:r>
                      <a:endParaRPr lang="sk-SK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964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260648"/>
            <a:ext cx="8640960" cy="65973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b="1" dirty="0"/>
              <a:t>4</a:t>
            </a:r>
            <a:r>
              <a:rPr lang="sk-SK" b="1" dirty="0" smtClean="0"/>
              <a:t>. </a:t>
            </a:r>
            <a:r>
              <a:rPr lang="sk-SK" b="1" dirty="0" smtClean="0">
                <a:solidFill>
                  <a:srgbClr val="7030A0"/>
                </a:solidFill>
              </a:rPr>
              <a:t>Zostav tabuľku a nakresli graf priamej </a:t>
            </a:r>
            <a:r>
              <a:rPr lang="sk-SK" b="1" u="sng" dirty="0" smtClean="0">
                <a:solidFill>
                  <a:srgbClr val="7030A0"/>
                </a:solidFill>
              </a:rPr>
              <a:t>úmernosti, ak y = 0,5 . x</a:t>
            </a:r>
          </a:p>
          <a:p>
            <a:pPr marL="0" indent="0">
              <a:buNone/>
            </a:pPr>
            <a:r>
              <a:rPr lang="sk-SK" sz="2400" dirty="0" smtClean="0">
                <a:solidFill>
                  <a:srgbClr val="7030A0"/>
                </a:solidFill>
              </a:rPr>
              <a:t> X-ové hodnoty si vymyslíme,  y-onové vypočítame a zapíšeme do tabuľky.</a:t>
            </a:r>
          </a:p>
          <a:p>
            <a:pPr marL="0" indent="0">
              <a:buNone/>
            </a:pPr>
            <a:endParaRPr lang="sk-SK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k-SK" sz="2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k-SK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k-SK" sz="2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k-SK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k-SK" sz="2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k-SK" sz="2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sk-SK" sz="2400" dirty="0" smtClean="0">
                <a:solidFill>
                  <a:srgbClr val="7030A0"/>
                </a:solidFill>
              </a:rPr>
              <a:t>Zostroj graf:</a:t>
            </a:r>
          </a:p>
          <a:p>
            <a:pPr marL="0" indent="0">
              <a:buNone/>
            </a:pPr>
            <a:endParaRPr lang="sk-SK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sk-SK" sz="4000" b="1" dirty="0" smtClean="0">
                <a:solidFill>
                  <a:srgbClr val="FF0000"/>
                </a:solidFill>
              </a:rPr>
              <a:t>GRAFOM priamej úmernosti je vždy PRIAMKA</a:t>
            </a:r>
          </a:p>
          <a:p>
            <a:pPr marL="0" indent="0">
              <a:buNone/>
            </a:pPr>
            <a:endParaRPr lang="sk-SK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k-SK" b="1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392333"/>
              </p:ext>
            </p:extLst>
          </p:nvPr>
        </p:nvGraphicFramePr>
        <p:xfrm>
          <a:off x="827584" y="1844824"/>
          <a:ext cx="7968210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5770"/>
                <a:gridCol w="1305610"/>
                <a:gridCol w="1305610"/>
                <a:gridCol w="1305610"/>
                <a:gridCol w="13056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4000" dirty="0" smtClean="0"/>
                        <a:t>x</a:t>
                      </a:r>
                      <a:endParaRPr lang="sk-SK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4000" dirty="0" smtClean="0"/>
                        <a:t>1</a:t>
                      </a:r>
                      <a:endParaRPr lang="sk-SK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4000" dirty="0" smtClean="0"/>
                        <a:t>2</a:t>
                      </a:r>
                      <a:endParaRPr lang="sk-SK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4000" dirty="0" smtClean="0"/>
                        <a:t>3</a:t>
                      </a:r>
                      <a:endParaRPr lang="sk-SK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4000" dirty="0" smtClean="0"/>
                        <a:t>4</a:t>
                      </a:r>
                      <a:endParaRPr lang="sk-SK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4000" dirty="0" smtClean="0"/>
                        <a:t>Y = 0,5.x</a:t>
                      </a:r>
                      <a:endParaRPr lang="sk-SK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4000" dirty="0" smtClean="0"/>
                        <a:t>0,5</a:t>
                      </a:r>
                      <a:endParaRPr lang="sk-SK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4000" dirty="0" smtClean="0"/>
                        <a:t>1</a:t>
                      </a:r>
                      <a:endParaRPr lang="sk-SK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4000" dirty="0" smtClean="0"/>
                        <a:t>1,5</a:t>
                      </a:r>
                      <a:endParaRPr lang="sk-SK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4000" dirty="0" smtClean="0"/>
                        <a:t>2</a:t>
                      </a:r>
                      <a:endParaRPr lang="sk-SK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06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260648"/>
            <a:ext cx="8640960" cy="6597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/>
              <a:t>SAMOSTATNÁ </a:t>
            </a:r>
            <a:r>
              <a:rPr lang="sk-SK" b="1" dirty="0" smtClean="0"/>
              <a:t>PRÁCA = </a:t>
            </a:r>
            <a:r>
              <a:rPr lang="sk-SK" b="1" smtClean="0"/>
              <a:t>Domáca úloha</a:t>
            </a:r>
            <a:endParaRPr lang="sk-SK" b="1" dirty="0" smtClean="0"/>
          </a:p>
          <a:p>
            <a:pPr marL="0" indent="0">
              <a:buNone/>
            </a:pPr>
            <a:r>
              <a:rPr lang="sk-SK" b="1" dirty="0" smtClean="0"/>
              <a:t> 1. </a:t>
            </a:r>
            <a:r>
              <a:rPr lang="sk-SK" b="1" dirty="0" smtClean="0">
                <a:solidFill>
                  <a:srgbClr val="7030A0"/>
                </a:solidFill>
              </a:rPr>
              <a:t>Zostav tabuľku a nakresli graf priamej    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7030A0"/>
                </a:solidFill>
              </a:rPr>
              <a:t> </a:t>
            </a:r>
            <a:r>
              <a:rPr lang="sk-SK" b="1" dirty="0" smtClean="0">
                <a:solidFill>
                  <a:srgbClr val="7030A0"/>
                </a:solidFill>
              </a:rPr>
              <a:t>    úmernosti, ak y = 1,5 . X</a:t>
            </a:r>
          </a:p>
          <a:p>
            <a:pPr marL="0" indent="0">
              <a:buNone/>
            </a:pPr>
            <a:r>
              <a:rPr lang="sk-SK" b="1" dirty="0" smtClean="0"/>
              <a:t>2. </a:t>
            </a:r>
            <a:r>
              <a:rPr lang="sk-SK" b="1" dirty="0">
                <a:solidFill>
                  <a:srgbClr val="FF0000"/>
                </a:solidFill>
              </a:rPr>
              <a:t>Znázorni v pravouhlej sústave súradníc body: 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A[1;5] , B[2;1,5] , C[1;0] , D[-4;-1] , E[-2;2] , F[0</a:t>
            </a:r>
            <a:r>
              <a:rPr lang="sk-SK" b="1" dirty="0">
                <a:solidFill>
                  <a:srgbClr val="FF0000"/>
                </a:solidFill>
              </a:rPr>
              <a:t>; </a:t>
            </a:r>
            <a:r>
              <a:rPr lang="sk-SK" b="1" dirty="0" smtClean="0">
                <a:solidFill>
                  <a:srgbClr val="FF0000"/>
                </a:solidFill>
              </a:rPr>
              <a:t>-3]</a:t>
            </a:r>
            <a:endParaRPr lang="sk-SK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</a:rPr>
              <a:t>G</a:t>
            </a:r>
            <a:r>
              <a:rPr lang="sk-SK" b="1" dirty="0" smtClean="0">
                <a:solidFill>
                  <a:srgbClr val="FF0000"/>
                </a:solidFill>
              </a:rPr>
              <a:t>[-4;3]</a:t>
            </a:r>
            <a:endParaRPr lang="sk-SK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sk-SK" sz="2400" dirty="0" smtClean="0">
                <a:solidFill>
                  <a:srgbClr val="7030A0"/>
                </a:solidFill>
              </a:rPr>
              <a:t> </a:t>
            </a:r>
            <a:endParaRPr lang="sk-SK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k-SK" sz="2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k-SK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k-SK" sz="2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k-SK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185906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330</Words>
  <Application>Microsoft Office PowerPoint</Application>
  <PresentationFormat>Prezentácia na obrazovke (4:3)</PresentationFormat>
  <Paragraphs>115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Pravouhlá sústava súradníc</vt:lpstr>
      <vt:lpstr>Pravouhlá sústava súradníc v rovine:   </vt:lpstr>
      <vt:lpstr>Prezentácia programu PowerPoint</vt:lpstr>
      <vt:lpstr>Prezentácia programu PowerPoint</vt:lpstr>
      <vt:lpstr>Graf priamej úmernosti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VI.C</dc:creator>
  <cp:lastModifiedBy>VI.C</cp:lastModifiedBy>
  <cp:revision>15</cp:revision>
  <dcterms:created xsi:type="dcterms:W3CDTF">2013-05-02T09:40:02Z</dcterms:created>
  <dcterms:modified xsi:type="dcterms:W3CDTF">2013-06-10T14:19:55Z</dcterms:modified>
</cp:coreProperties>
</file>