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71F70E-09DD-4D8D-BF52-6140451CB4E9}" type="datetimeFigureOut">
              <a:rPr lang="sk-SK" smtClean="0"/>
              <a:t>15. 4. 2013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02014E-E446-4EEB-A9EB-CB75F60C2681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blmat.eu/celok.php?idex=Z74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blmat.eu/celok.php?idex=Z74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7406640" cy="3384376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70C0"/>
                </a:solidFill>
              </a:rPr>
              <a:t>Priama úmernosť – </a:t>
            </a:r>
            <a:r>
              <a:rPr lang="sk-SK" dirty="0" smtClean="0">
                <a:solidFill>
                  <a:srgbClr val="FF0000"/>
                </a:solidFill>
              </a:rPr>
              <a:t>PÚ</a:t>
            </a:r>
            <a:r>
              <a:rPr lang="sk-SK" dirty="0" smtClean="0">
                <a:solidFill>
                  <a:srgbClr val="0070C0"/>
                </a:solidFill>
              </a:rPr>
              <a:t/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sk-SK" dirty="0" smtClean="0">
                <a:solidFill>
                  <a:srgbClr val="0070C0"/>
                </a:solidFill>
              </a:rPr>
              <a:t/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sk-SK" dirty="0" smtClean="0">
                <a:solidFill>
                  <a:srgbClr val="0070C0"/>
                </a:solidFill>
              </a:rPr>
              <a:t>Nepriama úmernosť  - </a:t>
            </a:r>
            <a:r>
              <a:rPr lang="sk-SK" dirty="0" smtClean="0">
                <a:solidFill>
                  <a:srgbClr val="00B050"/>
                </a:solidFill>
              </a:rPr>
              <a:t>NÚ</a:t>
            </a:r>
            <a:br>
              <a:rPr lang="sk-SK" dirty="0" smtClean="0">
                <a:solidFill>
                  <a:srgbClr val="00B050"/>
                </a:solidFill>
              </a:rPr>
            </a:br>
            <a:r>
              <a:rPr lang="sk-SK" dirty="0" smtClean="0">
                <a:solidFill>
                  <a:srgbClr val="0070C0"/>
                </a:solidFill>
              </a:rPr>
              <a:t/>
            </a:r>
            <a:br>
              <a:rPr lang="sk-SK" dirty="0" smtClean="0">
                <a:solidFill>
                  <a:srgbClr val="0070C0"/>
                </a:solidFill>
              </a:rPr>
            </a:br>
            <a:r>
              <a:rPr lang="sk-SK" dirty="0" smtClean="0">
                <a:solidFill>
                  <a:srgbClr val="0070C0"/>
                </a:solidFill>
              </a:rPr>
              <a:t>v slovných úlohách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5517232"/>
            <a:ext cx="7406640" cy="1752600"/>
          </a:xfrm>
        </p:spPr>
        <p:txBody>
          <a:bodyPr/>
          <a:lstStyle/>
          <a:p>
            <a:r>
              <a:rPr lang="sk-SK" dirty="0" smtClean="0"/>
              <a:t>Mgr. Z. </a:t>
            </a:r>
            <a:r>
              <a:rPr lang="sk-SK" dirty="0"/>
              <a:t>B</a:t>
            </a:r>
            <a:r>
              <a:rPr lang="sk-SK" dirty="0" smtClean="0"/>
              <a:t>urzová</a:t>
            </a:r>
            <a:endParaRPr lang="sk-SK" dirty="0"/>
          </a:p>
        </p:txBody>
      </p:sp>
      <p:cxnSp>
        <p:nvCxnSpPr>
          <p:cNvPr id="4" name="Rovná spojovacia šípka 3"/>
          <p:cNvCxnSpPr/>
          <p:nvPr/>
        </p:nvCxnSpPr>
        <p:spPr>
          <a:xfrm flipV="1">
            <a:off x="1403648" y="548680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ovacia šípka 4"/>
          <p:cNvCxnSpPr/>
          <p:nvPr/>
        </p:nvCxnSpPr>
        <p:spPr>
          <a:xfrm flipV="1">
            <a:off x="5436096" y="548680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 flipV="1">
            <a:off x="1236154" y="2042622"/>
            <a:ext cx="0" cy="108012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6156176" y="2186638"/>
            <a:ext cx="0" cy="9361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31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Domáca úloha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50148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k-SK" dirty="0" smtClean="0">
                <a:solidFill>
                  <a:srgbClr val="0070C0"/>
                </a:solidFill>
              </a:rPr>
              <a:t>Dva páry topánok stoja 210 €. Koľko zaplatíme za 5 párov tých istých topánok ?</a:t>
            </a:r>
          </a:p>
          <a:p>
            <a:pPr marL="82296" indent="0">
              <a:buNone/>
            </a:pPr>
            <a:r>
              <a:rPr lang="sk-SK" b="1" dirty="0" smtClean="0"/>
              <a:t>2. </a:t>
            </a:r>
            <a:r>
              <a:rPr lang="sk-SK" dirty="0" smtClean="0"/>
              <a:t>9 </a:t>
            </a:r>
            <a:r>
              <a:rPr lang="sk-SK" dirty="0" smtClean="0"/>
              <a:t>maliarov vymaľovalo triedu za 8 hodín.</a:t>
            </a:r>
          </a:p>
          <a:p>
            <a:pPr marL="82296" indent="0">
              <a:buNone/>
            </a:pPr>
            <a:r>
              <a:rPr lang="sk-SK" dirty="0"/>
              <a:t> </a:t>
            </a:r>
            <a:r>
              <a:rPr lang="sk-SK" dirty="0" smtClean="0"/>
              <a:t>Za koľko hodín vymaľuje tú istú triedu 6 maliarov ?</a:t>
            </a:r>
          </a:p>
          <a:p>
            <a:pPr marL="82296" indent="0">
              <a:buNone/>
            </a:pPr>
            <a:r>
              <a:rPr lang="sk-SK" b="1" dirty="0" smtClean="0"/>
              <a:t>3.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Priemerná dĺžka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Jankovho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kroku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na ceste z domu do školy  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urobil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125 krokov</a:t>
            </a:r>
            <a:r>
              <a:rPr lang="sk-SK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Priemerná dĺžka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Ferkovho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kroku</a:t>
            </a:r>
            <a:r>
              <a:rPr lang="sk-SK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 len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cm.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Koľko krokov musí urobiť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Ferko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 ceste do školy, ak je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Jankovým </a:t>
            </a:r>
            <a:r>
              <a:rPr lang="sk-SK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bratom a chodia spolu každé ráno do tej istej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školy ?</a:t>
            </a:r>
            <a:endParaRPr lang="sk-SK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18762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u="sng" dirty="0" smtClean="0"/>
              <a:t>Riešenie: </a:t>
            </a:r>
            <a:r>
              <a:rPr lang="sk-SK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2400" b="1" dirty="0" smtClean="0">
                <a:solidFill>
                  <a:srgbClr val="0070C0"/>
                </a:solidFill>
              </a:rPr>
              <a:t>. 525€ </a:t>
            </a:r>
            <a:r>
              <a:rPr lang="sk-SK" sz="2400" b="1" dirty="0" smtClean="0"/>
              <a:t>	2. za 12 hodín 	3. </a:t>
            </a:r>
            <a:r>
              <a:rPr lang="sk-SK" sz="2400" b="1" dirty="0" smtClean="0">
                <a:solidFill>
                  <a:srgbClr val="FF0000"/>
                </a:solidFill>
              </a:rPr>
              <a:t>375 krokov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Priama úmernosť - PÚ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9904" y="1340768"/>
            <a:ext cx="8034096" cy="4800600"/>
          </a:xfrm>
        </p:spPr>
        <p:txBody>
          <a:bodyPr/>
          <a:lstStyle/>
          <a:p>
            <a:pPr marL="82296" indent="0">
              <a:buNone/>
            </a:pPr>
            <a:r>
              <a:rPr lang="sk-SK" dirty="0" smtClean="0">
                <a:solidFill>
                  <a:srgbClr val="FF0000"/>
                </a:solidFill>
                <a:hlinkClick r:id="rId2"/>
              </a:rPr>
              <a:t>PÚ – teória na webe</a:t>
            </a:r>
            <a:endParaRPr lang="sk-SK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sk-SK" sz="1400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FF0000"/>
                </a:solidFill>
              </a:rPr>
              <a:t>Koľkokrát </a:t>
            </a:r>
            <a:r>
              <a:rPr lang="sk-SK" dirty="0" smtClean="0">
                <a:solidFill>
                  <a:srgbClr val="FF0000"/>
                </a:solidFill>
              </a:rPr>
              <a:t>viac</a:t>
            </a:r>
            <a:r>
              <a:rPr lang="sk-SK" dirty="0" smtClean="0"/>
              <a:t> rovnakého tovaru nakúpime, </a:t>
            </a:r>
            <a:r>
              <a:rPr lang="sk-SK" dirty="0" smtClean="0">
                <a:solidFill>
                  <a:srgbClr val="FF0000"/>
                </a:solidFill>
              </a:rPr>
              <a:t>toľkokrát </a:t>
            </a:r>
            <a:r>
              <a:rPr lang="sk-SK" dirty="0" smtClean="0">
                <a:solidFill>
                  <a:srgbClr val="FF0000"/>
                </a:solidFill>
              </a:rPr>
              <a:t>viac </a:t>
            </a:r>
            <a:r>
              <a:rPr lang="sk-SK" dirty="0" smtClean="0"/>
              <a:t>za tento tovar zaplatíme a opačne.</a:t>
            </a:r>
          </a:p>
          <a:p>
            <a:r>
              <a:rPr lang="sk-SK" dirty="0" smtClean="0"/>
              <a:t>Cena tovaru je </a:t>
            </a:r>
            <a:r>
              <a:rPr lang="sk-SK" dirty="0" smtClean="0">
                <a:solidFill>
                  <a:srgbClr val="FF0000"/>
                </a:solidFill>
              </a:rPr>
              <a:t>priamo úmerná </a:t>
            </a:r>
            <a:r>
              <a:rPr lang="sk-SK" dirty="0" smtClean="0"/>
              <a:t>množstvu nakúpeného tovaru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11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1656184"/>
          </a:xfrm>
        </p:spPr>
        <p:txBody>
          <a:bodyPr/>
          <a:lstStyle/>
          <a:p>
            <a:pPr marL="82296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Mamička za  8 rovnakých čokolád v obchode zaplatila 24 €. Koľko € by mamička zaplatila, ak by kúpila len 2 tie isté čokolády?</a:t>
            </a:r>
            <a:endParaRPr lang="sk-SK" dirty="0">
              <a:solidFill>
                <a:srgbClr val="0070C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115616" y="2060848"/>
            <a:ext cx="78488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259632" y="2420888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za 8 čokolád................................ 24 €</a:t>
            </a:r>
          </a:p>
          <a:p>
            <a:r>
              <a:rPr lang="sk-SK" sz="2800" u="sng" dirty="0" smtClean="0"/>
              <a:t>Za 2 čokolády ............................... X€</a:t>
            </a:r>
            <a:r>
              <a:rPr lang="sk-SK" sz="2800" dirty="0" smtClean="0"/>
              <a:t>	</a:t>
            </a:r>
            <a:endParaRPr lang="sk-SK" sz="2800" u="sng" dirty="0"/>
          </a:p>
          <a:p>
            <a:pPr marL="514350" indent="-514350">
              <a:buAutoNum type="alphaLcParenR"/>
            </a:pPr>
            <a:r>
              <a:rPr lang="sk-SK" sz="2800" dirty="0" smtClean="0">
                <a:solidFill>
                  <a:srgbClr val="FF0000"/>
                </a:solidFill>
              </a:rPr>
              <a:t>   2 : 8 = x : 24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    </a:t>
            </a:r>
            <a:r>
              <a:rPr lang="sk-SK" sz="2000" dirty="0" smtClean="0">
                <a:solidFill>
                  <a:srgbClr val="FF0000"/>
                </a:solidFill>
              </a:rPr>
              <a:t>súčin vonkajších členov = súčinu vnútorných členov</a:t>
            </a:r>
          </a:p>
          <a:p>
            <a:r>
              <a:rPr lang="sk-SK" sz="2800" dirty="0" smtClean="0"/>
              <a:t>	2 . 24 = 8.x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	48 : 8 = x</a:t>
            </a:r>
          </a:p>
          <a:p>
            <a:r>
              <a:rPr lang="sk-SK" sz="2800" dirty="0" smtClean="0"/>
              <a:t>      	     6 € = x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0070C0"/>
                </a:solidFill>
              </a:rPr>
              <a:t>Za 2 tie isté čokolády mamička zaplatí 6€.</a:t>
            </a:r>
          </a:p>
          <a:p>
            <a:endParaRPr lang="sk-SK" u="sng" dirty="0"/>
          </a:p>
        </p:txBody>
      </p:sp>
      <p:cxnSp>
        <p:nvCxnSpPr>
          <p:cNvPr id="9" name="Rovná spojovacia šípka 8"/>
          <p:cNvCxnSpPr/>
          <p:nvPr/>
        </p:nvCxnSpPr>
        <p:spPr>
          <a:xfrm flipV="1">
            <a:off x="1259632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6660232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7092280" y="2554202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PÚ</a:t>
            </a:r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5292080" y="4329102"/>
            <a:ext cx="3851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sk-SK" sz="2400" b="1" dirty="0" smtClean="0">
                <a:solidFill>
                  <a:srgbClr val="FF0000"/>
                </a:solidFill>
              </a:rPr>
              <a:t>  X = 2 . 24 : 8</a:t>
            </a:r>
          </a:p>
          <a:p>
            <a:r>
              <a:rPr lang="sk-SK" dirty="0" err="1" smtClean="0">
                <a:solidFill>
                  <a:srgbClr val="FF0000"/>
                </a:solidFill>
              </a:rPr>
              <a:t>Skríža</a:t>
            </a:r>
            <a:r>
              <a:rPr lang="sk-SK" dirty="0" smtClean="0">
                <a:solidFill>
                  <a:srgbClr val="FF0000"/>
                </a:solidFill>
              </a:rPr>
              <a:t> vynásobiť a vydeliť tretím číslom</a:t>
            </a:r>
          </a:p>
          <a:p>
            <a:r>
              <a:rPr lang="sk-SK" dirty="0"/>
              <a:t> </a:t>
            </a:r>
            <a:r>
              <a:rPr lang="sk-SK" dirty="0" smtClean="0"/>
              <a:t>       </a:t>
            </a:r>
            <a:r>
              <a:rPr lang="sk-SK" sz="2400" dirty="0" smtClean="0"/>
              <a:t>x = 48 : 8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  x = 6 €</a:t>
            </a:r>
            <a:endParaRPr lang="sk-SK" sz="2400" dirty="0"/>
          </a:p>
        </p:txBody>
      </p:sp>
      <p:sp>
        <p:nvSpPr>
          <p:cNvPr id="14" name="Ovál 13"/>
          <p:cNvSpPr/>
          <p:nvPr/>
        </p:nvSpPr>
        <p:spPr>
          <a:xfrm>
            <a:off x="2463798" y="5017842"/>
            <a:ext cx="1512168" cy="593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713665" y="5278644"/>
            <a:ext cx="1512168" cy="593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260648"/>
            <a:ext cx="7746064" cy="1656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Michal  za  4 lístky do kina zaplatil 10 €. Koľko eur by Michal musel za lístky zaplatiť , ak by išli do kina šiesti chlapci ?</a:t>
            </a:r>
            <a:endParaRPr lang="sk-SK" dirty="0">
              <a:solidFill>
                <a:srgbClr val="0070C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115616" y="2060848"/>
            <a:ext cx="78488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259632" y="2420888"/>
            <a:ext cx="7560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za 4 lístky................................  10  €</a:t>
            </a:r>
          </a:p>
          <a:p>
            <a:r>
              <a:rPr lang="sk-SK" sz="2800" u="sng" dirty="0" smtClean="0"/>
              <a:t>Za 6 lístkov ............................... X€</a:t>
            </a:r>
            <a:r>
              <a:rPr lang="sk-SK" sz="2800" dirty="0" smtClean="0"/>
              <a:t>	</a:t>
            </a:r>
            <a:endParaRPr lang="sk-SK" sz="2800" u="sng" dirty="0"/>
          </a:p>
          <a:p>
            <a:pPr marL="514350" indent="-514350">
              <a:buAutoNum type="alphaLcParenR"/>
            </a:pPr>
            <a:r>
              <a:rPr lang="sk-SK" sz="2800" dirty="0" smtClean="0">
                <a:solidFill>
                  <a:srgbClr val="FF0000"/>
                </a:solidFill>
              </a:rPr>
              <a:t>   6 : 4 = x : 10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    </a:t>
            </a:r>
            <a:r>
              <a:rPr lang="sk-SK" sz="2000" dirty="0" smtClean="0">
                <a:solidFill>
                  <a:srgbClr val="FF0000"/>
                </a:solidFill>
              </a:rPr>
              <a:t>súčin vonkajších členov = súčinu vnútorných členov</a:t>
            </a:r>
          </a:p>
          <a:p>
            <a:r>
              <a:rPr lang="sk-SK" sz="2800" dirty="0" smtClean="0"/>
              <a:t>	6 . 10 = 4 .x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	60 : 4 = x</a:t>
            </a:r>
          </a:p>
          <a:p>
            <a:r>
              <a:rPr lang="sk-SK" sz="2800" dirty="0" smtClean="0"/>
              <a:t>      	     15 € = x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0070C0"/>
                </a:solidFill>
              </a:rPr>
              <a:t>Michal by za 6 lístkov do kina musel zaplatiť 15 €.</a:t>
            </a:r>
          </a:p>
          <a:p>
            <a:endParaRPr lang="sk-SK" u="sng" dirty="0"/>
          </a:p>
        </p:txBody>
      </p:sp>
      <p:cxnSp>
        <p:nvCxnSpPr>
          <p:cNvPr id="9" name="Rovná spojovacia šípka 8"/>
          <p:cNvCxnSpPr/>
          <p:nvPr/>
        </p:nvCxnSpPr>
        <p:spPr>
          <a:xfrm flipV="1">
            <a:off x="1259632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6660232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7092280" y="2554202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PÚ</a:t>
            </a:r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5292080" y="4329102"/>
            <a:ext cx="3851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sk-SK" sz="2400" b="1" dirty="0" smtClean="0">
                <a:solidFill>
                  <a:srgbClr val="FF0000"/>
                </a:solidFill>
              </a:rPr>
              <a:t>  X = 6 . 10 : 4</a:t>
            </a:r>
          </a:p>
          <a:p>
            <a:r>
              <a:rPr lang="sk-SK" dirty="0" err="1" smtClean="0">
                <a:solidFill>
                  <a:srgbClr val="FF0000"/>
                </a:solidFill>
              </a:rPr>
              <a:t>Skríža</a:t>
            </a:r>
            <a:r>
              <a:rPr lang="sk-SK" dirty="0" smtClean="0">
                <a:solidFill>
                  <a:srgbClr val="FF0000"/>
                </a:solidFill>
              </a:rPr>
              <a:t> vynásobiť a vydeliť tretím číslom</a:t>
            </a:r>
          </a:p>
          <a:p>
            <a:r>
              <a:rPr lang="sk-SK" dirty="0"/>
              <a:t> </a:t>
            </a:r>
            <a:r>
              <a:rPr lang="sk-SK" dirty="0" smtClean="0"/>
              <a:t>       </a:t>
            </a:r>
            <a:r>
              <a:rPr lang="sk-SK" sz="2400" dirty="0" smtClean="0"/>
              <a:t>x = 60 : 4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  x = 15 €</a:t>
            </a:r>
            <a:endParaRPr lang="sk-SK" sz="2400" dirty="0"/>
          </a:p>
        </p:txBody>
      </p:sp>
      <p:sp>
        <p:nvSpPr>
          <p:cNvPr id="14" name="Ovál 13"/>
          <p:cNvSpPr/>
          <p:nvPr/>
        </p:nvSpPr>
        <p:spPr>
          <a:xfrm>
            <a:off x="2627784" y="4976224"/>
            <a:ext cx="1512168" cy="593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713665" y="5278644"/>
            <a:ext cx="1512168" cy="593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Nepriama úmernosť - NÚ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9904" y="1340768"/>
            <a:ext cx="8034096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dirty="0" smtClean="0">
                <a:solidFill>
                  <a:srgbClr val="FF0000"/>
                </a:solidFill>
                <a:hlinkClick r:id="rId2"/>
              </a:rPr>
              <a:t>NÚ – teória na webe</a:t>
            </a:r>
            <a:endParaRPr lang="sk-SK" dirty="0" smtClean="0">
              <a:solidFill>
                <a:srgbClr val="FF0000"/>
              </a:solidFill>
            </a:endParaRPr>
          </a:p>
          <a:p>
            <a:r>
              <a:rPr lang="sk-SK" dirty="0" smtClean="0">
                <a:solidFill>
                  <a:srgbClr val="0070C0"/>
                </a:solidFill>
              </a:rPr>
              <a:t>Koľkokrát </a:t>
            </a:r>
            <a:r>
              <a:rPr lang="sk-SK" b="1" dirty="0" smtClean="0">
                <a:solidFill>
                  <a:srgbClr val="FF0000"/>
                </a:solidFill>
              </a:rPr>
              <a:t>sa zvýši počet robotníkov </a:t>
            </a:r>
            <a:r>
              <a:rPr lang="sk-SK" dirty="0" smtClean="0">
                <a:solidFill>
                  <a:srgbClr val="0070C0"/>
                </a:solidFill>
              </a:rPr>
              <a:t>vykonávajúcich tú istú prácu, toľkokrát sa </a:t>
            </a:r>
            <a:r>
              <a:rPr lang="sk-SK" b="1" dirty="0" smtClean="0">
                <a:solidFill>
                  <a:srgbClr val="FF0000"/>
                </a:solidFill>
              </a:rPr>
              <a:t>zníži počet dní </a:t>
            </a:r>
            <a:r>
              <a:rPr lang="sk-SK" dirty="0" smtClean="0">
                <a:solidFill>
                  <a:srgbClr val="0070C0"/>
                </a:solidFill>
              </a:rPr>
              <a:t>potrebných na vykonanie tej istej práce. 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Počet dní, za ktorý vykonajú robotníci túto prácu je </a:t>
            </a:r>
            <a:r>
              <a:rPr lang="sk-SK" b="1" dirty="0" smtClean="0">
                <a:solidFill>
                  <a:srgbClr val="FF0000"/>
                </a:solidFill>
              </a:rPr>
              <a:t>nepriamo úmerný </a:t>
            </a:r>
            <a:r>
              <a:rPr lang="sk-SK" dirty="0" smtClean="0">
                <a:solidFill>
                  <a:srgbClr val="0070C0"/>
                </a:solidFill>
              </a:rPr>
              <a:t>počtu robotníkov potrebných na vykonanie tejto práce.</a:t>
            </a:r>
          </a:p>
        </p:txBody>
      </p:sp>
    </p:spTree>
    <p:extLst>
      <p:ext uri="{BB962C8B-B14F-4D97-AF65-F5344CB8AC3E}">
        <p14:creationId xmlns:p14="http://schemas.microsoft.com/office/powerpoint/2010/main" val="260591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260648"/>
            <a:ext cx="8280920" cy="1656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Traja murári </a:t>
            </a:r>
            <a:r>
              <a:rPr lang="sk-SK" dirty="0" smtClean="0">
                <a:solidFill>
                  <a:srgbClr val="00B050"/>
                </a:solidFill>
              </a:rPr>
              <a:t>postavia dom </a:t>
            </a:r>
            <a:r>
              <a:rPr lang="sk-SK" b="1" dirty="0" smtClean="0">
                <a:solidFill>
                  <a:srgbClr val="00B050"/>
                </a:solidFill>
              </a:rPr>
              <a:t>za 24 mesiacov</a:t>
            </a:r>
            <a:r>
              <a:rPr lang="sk-SK" dirty="0" smtClean="0">
                <a:solidFill>
                  <a:srgbClr val="00B050"/>
                </a:solidFill>
              </a:rPr>
              <a:t>. </a:t>
            </a:r>
            <a:r>
              <a:rPr lang="sk-SK" b="1" dirty="0" smtClean="0">
                <a:solidFill>
                  <a:srgbClr val="00B050"/>
                </a:solidFill>
              </a:rPr>
              <a:t>Za koľko mesiacov </a:t>
            </a:r>
            <a:r>
              <a:rPr lang="sk-SK" dirty="0" smtClean="0">
                <a:solidFill>
                  <a:srgbClr val="00B050"/>
                </a:solidFill>
              </a:rPr>
              <a:t>postaví ten istý dom </a:t>
            </a:r>
            <a:r>
              <a:rPr lang="sk-SK" b="1" dirty="0" smtClean="0">
                <a:solidFill>
                  <a:srgbClr val="00B050"/>
                </a:solidFill>
              </a:rPr>
              <a:t>9 murárov ?</a:t>
            </a:r>
            <a:endParaRPr lang="sk-SK" b="1" dirty="0">
              <a:solidFill>
                <a:srgbClr val="00B05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115616" y="2060848"/>
            <a:ext cx="78488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259632" y="2420888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B050"/>
                </a:solidFill>
              </a:rPr>
              <a:t>3 murári .......................... 24 mesiacov</a:t>
            </a:r>
          </a:p>
          <a:p>
            <a:r>
              <a:rPr lang="sk-SK" sz="2800" u="sng" dirty="0">
                <a:solidFill>
                  <a:srgbClr val="00B050"/>
                </a:solidFill>
              </a:rPr>
              <a:t> </a:t>
            </a:r>
            <a:r>
              <a:rPr lang="sk-SK" sz="2800" u="sng" dirty="0" smtClean="0">
                <a:solidFill>
                  <a:srgbClr val="00B050"/>
                </a:solidFill>
              </a:rPr>
              <a:t>9 murárov .....................  x mesiacov</a:t>
            </a:r>
            <a:r>
              <a:rPr lang="sk-SK" sz="2800" dirty="0" smtClean="0">
                <a:solidFill>
                  <a:srgbClr val="00B050"/>
                </a:solidFill>
              </a:rPr>
              <a:t>	</a:t>
            </a:r>
            <a:endParaRPr lang="sk-SK" sz="2800" u="sng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sk-SK" sz="2800" dirty="0" smtClean="0">
                <a:solidFill>
                  <a:srgbClr val="FF0000"/>
                </a:solidFill>
              </a:rPr>
              <a:t>   9 : 3 = 24 : x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    </a:t>
            </a:r>
            <a:r>
              <a:rPr lang="sk-SK" sz="2000" dirty="0" smtClean="0">
                <a:solidFill>
                  <a:srgbClr val="FF0000"/>
                </a:solidFill>
              </a:rPr>
              <a:t>súčin vonkajších členov = súčinu vnútorných členov</a:t>
            </a:r>
          </a:p>
          <a:p>
            <a:r>
              <a:rPr lang="sk-SK" sz="2800" dirty="0" smtClean="0"/>
              <a:t>	9 . x = 3 . 24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	     x = 72 : 9</a:t>
            </a:r>
          </a:p>
          <a:p>
            <a:r>
              <a:rPr lang="sk-SK" sz="2800" dirty="0" smtClean="0"/>
              <a:t>      	     </a:t>
            </a:r>
            <a:r>
              <a:rPr lang="sk-SK" sz="2800" b="1" dirty="0" smtClean="0">
                <a:solidFill>
                  <a:srgbClr val="00B050"/>
                </a:solidFill>
              </a:rPr>
              <a:t>x = 8 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00B050"/>
                </a:solidFill>
              </a:rPr>
              <a:t>9 murárov postaví dom za 8 mesiacov.</a:t>
            </a:r>
          </a:p>
          <a:p>
            <a:endParaRPr lang="sk-SK" u="sng" dirty="0"/>
          </a:p>
        </p:txBody>
      </p:sp>
      <p:cxnSp>
        <p:nvCxnSpPr>
          <p:cNvPr id="9" name="Rovná spojovacia šípka 8"/>
          <p:cNvCxnSpPr/>
          <p:nvPr/>
        </p:nvCxnSpPr>
        <p:spPr>
          <a:xfrm flipV="1">
            <a:off x="1259632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6804248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7092280" y="2554202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</a:rPr>
              <a:t>N</a:t>
            </a:r>
            <a:r>
              <a:rPr lang="sk-SK" sz="3200" b="1" dirty="0" smtClean="0">
                <a:solidFill>
                  <a:srgbClr val="FF0000"/>
                </a:solidFill>
              </a:rPr>
              <a:t>Ú</a:t>
            </a:r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4788024" y="4329102"/>
            <a:ext cx="4355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sk-SK" sz="2400" b="1" dirty="0" smtClean="0">
                <a:solidFill>
                  <a:srgbClr val="FF0000"/>
                </a:solidFill>
              </a:rPr>
              <a:t>  X = 24 . 3 : 9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Prvý riadok vynásobiť a vydeliť tretím číslom</a:t>
            </a:r>
          </a:p>
          <a:p>
            <a:r>
              <a:rPr lang="sk-SK" dirty="0"/>
              <a:t> </a:t>
            </a:r>
            <a:r>
              <a:rPr lang="sk-SK" dirty="0" smtClean="0"/>
              <a:t>       </a:t>
            </a:r>
            <a:r>
              <a:rPr lang="sk-SK" sz="2400" dirty="0" smtClean="0"/>
              <a:t>x = 72 : 9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  </a:t>
            </a:r>
            <a:r>
              <a:rPr lang="sk-SK" sz="2400" b="1" dirty="0" smtClean="0">
                <a:solidFill>
                  <a:srgbClr val="00B050"/>
                </a:solidFill>
              </a:rPr>
              <a:t>x = 8</a:t>
            </a:r>
            <a:endParaRPr lang="sk-SK" sz="2400" b="1" dirty="0">
              <a:solidFill>
                <a:srgbClr val="00B05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2627784" y="4976224"/>
            <a:ext cx="1512168" cy="593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292080" y="5373216"/>
            <a:ext cx="1512168" cy="4989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260648"/>
            <a:ext cx="8280920" cy="1656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Traktor so 4 radlicami </a:t>
            </a:r>
            <a:r>
              <a:rPr lang="sk-SK" dirty="0" smtClean="0">
                <a:solidFill>
                  <a:srgbClr val="00B050"/>
                </a:solidFill>
              </a:rPr>
              <a:t>poorie pole za </a:t>
            </a:r>
            <a:r>
              <a:rPr lang="sk-SK" b="1" dirty="0" smtClean="0">
                <a:solidFill>
                  <a:srgbClr val="00B050"/>
                </a:solidFill>
              </a:rPr>
              <a:t>48 hodín</a:t>
            </a:r>
            <a:r>
              <a:rPr lang="sk-SK" dirty="0" smtClean="0">
                <a:solidFill>
                  <a:srgbClr val="00B050"/>
                </a:solidFill>
              </a:rPr>
              <a:t>. 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Za aký čas poorie to isté pole traktor, ktorý má </a:t>
            </a:r>
            <a:r>
              <a:rPr lang="sk-SK" b="1" dirty="0" smtClean="0">
                <a:solidFill>
                  <a:srgbClr val="00B050"/>
                </a:solidFill>
              </a:rPr>
              <a:t>6 radlíc </a:t>
            </a:r>
            <a:r>
              <a:rPr lang="sk-SK" dirty="0" smtClean="0">
                <a:solidFill>
                  <a:srgbClr val="00B050"/>
                </a:solidFill>
              </a:rPr>
              <a:t>?</a:t>
            </a:r>
            <a:endParaRPr lang="sk-SK" dirty="0">
              <a:solidFill>
                <a:srgbClr val="00B05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115616" y="2060848"/>
            <a:ext cx="78488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259632" y="2420888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B050"/>
                </a:solidFill>
              </a:rPr>
              <a:t>4 radlice .......................... 48 hodín</a:t>
            </a:r>
          </a:p>
          <a:p>
            <a:r>
              <a:rPr lang="sk-SK" sz="2800" u="sng" dirty="0">
                <a:solidFill>
                  <a:srgbClr val="00B050"/>
                </a:solidFill>
              </a:rPr>
              <a:t> </a:t>
            </a:r>
            <a:r>
              <a:rPr lang="sk-SK" sz="2800" u="sng" dirty="0" smtClean="0">
                <a:solidFill>
                  <a:srgbClr val="00B050"/>
                </a:solidFill>
              </a:rPr>
              <a:t>6 radlíc ...........................   X hodín</a:t>
            </a:r>
            <a:r>
              <a:rPr lang="sk-SK" sz="2800" dirty="0" smtClean="0">
                <a:solidFill>
                  <a:srgbClr val="00B050"/>
                </a:solidFill>
              </a:rPr>
              <a:t>	</a:t>
            </a:r>
            <a:endParaRPr lang="sk-SK" sz="2800" u="sng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sk-SK" sz="2800" dirty="0" smtClean="0">
                <a:solidFill>
                  <a:srgbClr val="FF0000"/>
                </a:solidFill>
              </a:rPr>
              <a:t>   6 : 4 = 48 : x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    </a:t>
            </a:r>
            <a:r>
              <a:rPr lang="sk-SK" sz="2000" dirty="0" smtClean="0">
                <a:solidFill>
                  <a:srgbClr val="FF0000"/>
                </a:solidFill>
              </a:rPr>
              <a:t>súčin vonkajších členov = súčinu vnútorných členov</a:t>
            </a:r>
          </a:p>
          <a:p>
            <a:r>
              <a:rPr lang="sk-SK" sz="2800" dirty="0" smtClean="0"/>
              <a:t>	6 . x = 4 . 48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	     x = 192 : 6</a:t>
            </a:r>
          </a:p>
          <a:p>
            <a:r>
              <a:rPr lang="sk-SK" sz="2800" dirty="0" smtClean="0"/>
              <a:t>      	     </a:t>
            </a:r>
            <a:r>
              <a:rPr lang="sk-SK" sz="2800" b="1" dirty="0" smtClean="0">
                <a:solidFill>
                  <a:srgbClr val="00B050"/>
                </a:solidFill>
              </a:rPr>
              <a:t>x = 32 </a:t>
            </a:r>
          </a:p>
          <a:p>
            <a:endParaRPr lang="sk-SK" sz="2800" dirty="0" smtClean="0"/>
          </a:p>
          <a:p>
            <a:r>
              <a:rPr lang="sk-SK" sz="2800" dirty="0" smtClean="0">
                <a:solidFill>
                  <a:srgbClr val="00B050"/>
                </a:solidFill>
              </a:rPr>
              <a:t>Traktor so 6. </a:t>
            </a:r>
            <a:r>
              <a:rPr lang="sk-SK" sz="2800" dirty="0" err="1" smtClean="0">
                <a:solidFill>
                  <a:srgbClr val="00B050"/>
                </a:solidFill>
              </a:rPr>
              <a:t>timi</a:t>
            </a:r>
            <a:r>
              <a:rPr lang="sk-SK" sz="2800" dirty="0" smtClean="0">
                <a:solidFill>
                  <a:srgbClr val="00B050"/>
                </a:solidFill>
              </a:rPr>
              <a:t> radlicami poorie pole za </a:t>
            </a:r>
            <a:r>
              <a:rPr lang="sk-SK" sz="2800" b="1" dirty="0" smtClean="0">
                <a:solidFill>
                  <a:srgbClr val="00B050"/>
                </a:solidFill>
              </a:rPr>
              <a:t>32 hodín.</a:t>
            </a:r>
            <a:endParaRPr lang="sk-SK" b="1" u="sng" dirty="0"/>
          </a:p>
        </p:txBody>
      </p:sp>
      <p:cxnSp>
        <p:nvCxnSpPr>
          <p:cNvPr id="9" name="Rovná spojovacia šípka 8"/>
          <p:cNvCxnSpPr/>
          <p:nvPr/>
        </p:nvCxnSpPr>
        <p:spPr>
          <a:xfrm flipV="1">
            <a:off x="1259632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6804248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7092280" y="2554202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</a:rPr>
              <a:t>N</a:t>
            </a:r>
            <a:r>
              <a:rPr lang="sk-SK" sz="3200" b="1" dirty="0" smtClean="0">
                <a:solidFill>
                  <a:srgbClr val="FF0000"/>
                </a:solidFill>
              </a:rPr>
              <a:t>Ú</a:t>
            </a:r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4788024" y="4329102"/>
            <a:ext cx="4355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sk-SK" sz="2400" b="1" dirty="0" smtClean="0">
                <a:solidFill>
                  <a:srgbClr val="FF0000"/>
                </a:solidFill>
              </a:rPr>
              <a:t>  X = 4 . 48 : 6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Prvý riadok vynásobiť a vydeliť tretím číslom</a:t>
            </a:r>
          </a:p>
          <a:p>
            <a:r>
              <a:rPr lang="sk-SK" dirty="0"/>
              <a:t> </a:t>
            </a:r>
            <a:r>
              <a:rPr lang="sk-SK" dirty="0" smtClean="0"/>
              <a:t>       </a:t>
            </a:r>
            <a:r>
              <a:rPr lang="sk-SK" sz="2400" dirty="0" smtClean="0"/>
              <a:t>x = 192 : 6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  </a:t>
            </a:r>
            <a:r>
              <a:rPr lang="sk-SK" sz="2400" b="1" dirty="0" smtClean="0">
                <a:solidFill>
                  <a:srgbClr val="00B050"/>
                </a:solidFill>
              </a:rPr>
              <a:t>x = 32</a:t>
            </a:r>
            <a:endParaRPr lang="sk-SK" sz="2400" b="1" dirty="0">
              <a:solidFill>
                <a:srgbClr val="00B05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2627784" y="4976224"/>
            <a:ext cx="1512168" cy="593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292080" y="5373216"/>
            <a:ext cx="1512168" cy="4989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9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260648"/>
            <a:ext cx="8280920" cy="1656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 6 nákladných aut </a:t>
            </a:r>
            <a:r>
              <a:rPr lang="sk-SK" dirty="0" smtClean="0">
                <a:solidFill>
                  <a:srgbClr val="00B050"/>
                </a:solidFill>
              </a:rPr>
              <a:t>odvezie kopu piesku na stavbu </a:t>
            </a:r>
            <a:r>
              <a:rPr lang="sk-SK" b="1" dirty="0" smtClean="0">
                <a:solidFill>
                  <a:srgbClr val="00B050"/>
                </a:solidFill>
              </a:rPr>
              <a:t>za 12 hodín</a:t>
            </a:r>
            <a:r>
              <a:rPr lang="sk-SK" dirty="0" smtClean="0">
                <a:solidFill>
                  <a:srgbClr val="00B050"/>
                </a:solidFill>
              </a:rPr>
              <a:t>.  Za koľko hodín odvezie tú istú hromadu piesku </a:t>
            </a:r>
            <a:r>
              <a:rPr lang="sk-SK" b="1" dirty="0" smtClean="0">
                <a:solidFill>
                  <a:srgbClr val="00B050"/>
                </a:solidFill>
              </a:rPr>
              <a:t>8 nákladných aut </a:t>
            </a:r>
            <a:r>
              <a:rPr lang="sk-SK" dirty="0" smtClean="0">
                <a:solidFill>
                  <a:srgbClr val="00B050"/>
                </a:solidFill>
              </a:rPr>
              <a:t>?</a:t>
            </a:r>
            <a:endParaRPr lang="sk-SK" dirty="0">
              <a:solidFill>
                <a:srgbClr val="00B05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115616" y="2060848"/>
            <a:ext cx="78488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259632" y="239354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00B050"/>
                </a:solidFill>
              </a:rPr>
              <a:t>6 nákladných aut ..........  12 hodín</a:t>
            </a:r>
          </a:p>
          <a:p>
            <a:r>
              <a:rPr lang="sk-SK" sz="2800" u="sng" dirty="0">
                <a:solidFill>
                  <a:srgbClr val="00B050"/>
                </a:solidFill>
              </a:rPr>
              <a:t> 8</a:t>
            </a:r>
            <a:r>
              <a:rPr lang="sk-SK" sz="2800" u="sng" dirty="0" smtClean="0">
                <a:solidFill>
                  <a:srgbClr val="00B050"/>
                </a:solidFill>
              </a:rPr>
              <a:t> nákladných aut  .........   X hodín</a:t>
            </a:r>
            <a:r>
              <a:rPr lang="sk-SK" sz="2800" dirty="0" smtClean="0">
                <a:solidFill>
                  <a:srgbClr val="00B050"/>
                </a:solidFill>
              </a:rPr>
              <a:t>	</a:t>
            </a:r>
            <a:endParaRPr lang="sk-SK" sz="2800" u="sng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sk-SK" sz="2800" dirty="0" smtClean="0">
                <a:solidFill>
                  <a:srgbClr val="FF0000"/>
                </a:solidFill>
              </a:rPr>
              <a:t>   8 : 6 = 12 : x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    </a:t>
            </a:r>
            <a:r>
              <a:rPr lang="sk-SK" sz="2000" dirty="0" smtClean="0">
                <a:solidFill>
                  <a:srgbClr val="FF0000"/>
                </a:solidFill>
              </a:rPr>
              <a:t>súčin vonkajších členov = súčinu vnútorných členov</a:t>
            </a:r>
          </a:p>
          <a:p>
            <a:r>
              <a:rPr lang="sk-SK" sz="2800" dirty="0" smtClean="0"/>
              <a:t>	8 . x = 6 . 12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	     x = 72 : 8</a:t>
            </a:r>
          </a:p>
          <a:p>
            <a:r>
              <a:rPr lang="sk-SK" sz="2800" dirty="0" smtClean="0"/>
              <a:t>      	     </a:t>
            </a:r>
            <a:r>
              <a:rPr lang="sk-SK" sz="2800" b="1" dirty="0" smtClean="0">
                <a:solidFill>
                  <a:srgbClr val="00B050"/>
                </a:solidFill>
              </a:rPr>
              <a:t>x = </a:t>
            </a:r>
            <a:r>
              <a:rPr lang="sk-SK" sz="2800" b="1" dirty="0">
                <a:solidFill>
                  <a:srgbClr val="00B050"/>
                </a:solidFill>
              </a:rPr>
              <a:t>9</a:t>
            </a:r>
            <a:r>
              <a:rPr lang="sk-SK" sz="2800" b="1" dirty="0" smtClean="0">
                <a:solidFill>
                  <a:srgbClr val="00B050"/>
                </a:solidFill>
              </a:rPr>
              <a:t> </a:t>
            </a:r>
          </a:p>
          <a:p>
            <a:endParaRPr lang="sk-SK" sz="2800" dirty="0" smtClean="0"/>
          </a:p>
          <a:p>
            <a:r>
              <a:rPr lang="sk-SK" sz="2800" dirty="0" smtClean="0">
                <a:solidFill>
                  <a:srgbClr val="00B050"/>
                </a:solidFill>
              </a:rPr>
              <a:t>8 nákladných aut odvezie hromadu piesku </a:t>
            </a:r>
            <a:r>
              <a:rPr lang="sk-SK" sz="2800" b="1" dirty="0" smtClean="0">
                <a:solidFill>
                  <a:srgbClr val="00B050"/>
                </a:solidFill>
              </a:rPr>
              <a:t>za 9 hodín</a:t>
            </a:r>
            <a:r>
              <a:rPr lang="sk-SK" sz="2800" dirty="0" smtClean="0">
                <a:solidFill>
                  <a:srgbClr val="00B050"/>
                </a:solidFill>
              </a:rPr>
              <a:t>.</a:t>
            </a:r>
            <a:endParaRPr lang="sk-SK" u="sng" dirty="0"/>
          </a:p>
        </p:txBody>
      </p:sp>
      <p:cxnSp>
        <p:nvCxnSpPr>
          <p:cNvPr id="9" name="Rovná spojovacia šípka 8"/>
          <p:cNvCxnSpPr/>
          <p:nvPr/>
        </p:nvCxnSpPr>
        <p:spPr>
          <a:xfrm flipV="1">
            <a:off x="1259632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6804248" y="2276872"/>
            <a:ext cx="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7092280" y="2554202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0000"/>
                </a:solidFill>
              </a:rPr>
              <a:t>N</a:t>
            </a:r>
            <a:r>
              <a:rPr lang="sk-SK" sz="3200" b="1" dirty="0" smtClean="0">
                <a:solidFill>
                  <a:srgbClr val="FF0000"/>
                </a:solidFill>
              </a:rPr>
              <a:t>Ú</a:t>
            </a:r>
          </a:p>
          <a:p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4788024" y="4329102"/>
            <a:ext cx="4355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2"/>
            </a:pPr>
            <a:r>
              <a:rPr lang="sk-SK" sz="2400" b="1" dirty="0" smtClean="0">
                <a:solidFill>
                  <a:srgbClr val="FF0000"/>
                </a:solidFill>
              </a:rPr>
              <a:t>  X = 6 . 12 : 8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Prvý riadok vynásobiť a vydeliť tretím číslom</a:t>
            </a:r>
          </a:p>
          <a:p>
            <a:r>
              <a:rPr lang="sk-SK" dirty="0"/>
              <a:t> </a:t>
            </a:r>
            <a:r>
              <a:rPr lang="sk-SK" dirty="0" smtClean="0"/>
              <a:t>       </a:t>
            </a:r>
            <a:r>
              <a:rPr lang="sk-SK" sz="2400" dirty="0" smtClean="0"/>
              <a:t>x = 72 : 8</a:t>
            </a:r>
          </a:p>
          <a:p>
            <a:r>
              <a:rPr lang="sk-SK" sz="2400" dirty="0"/>
              <a:t> </a:t>
            </a:r>
            <a:r>
              <a:rPr lang="sk-SK" sz="2400" dirty="0" smtClean="0"/>
              <a:t>      </a:t>
            </a:r>
            <a:r>
              <a:rPr lang="sk-SK" sz="2400" b="1" dirty="0" smtClean="0">
                <a:solidFill>
                  <a:srgbClr val="00B050"/>
                </a:solidFill>
              </a:rPr>
              <a:t>x = </a:t>
            </a:r>
            <a:r>
              <a:rPr lang="sk-SK" sz="2400" b="1" dirty="0">
                <a:solidFill>
                  <a:srgbClr val="00B050"/>
                </a:solidFill>
              </a:rPr>
              <a:t>9</a:t>
            </a:r>
          </a:p>
        </p:txBody>
      </p:sp>
      <p:sp>
        <p:nvSpPr>
          <p:cNvPr id="14" name="Ovál 13"/>
          <p:cNvSpPr/>
          <p:nvPr/>
        </p:nvSpPr>
        <p:spPr>
          <a:xfrm>
            <a:off x="2627784" y="4976224"/>
            <a:ext cx="1512168" cy="5934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5292080" y="5373216"/>
            <a:ext cx="1512168" cy="4989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0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Samostatná práca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340768"/>
            <a:ext cx="8034096" cy="4835624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 obedy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 15 žiakov 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zaplatíme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30 €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Koľko 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zaplatíme za obedy </a:t>
            </a:r>
            <a:r>
              <a:rPr lang="sk-SK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 25 žiakov </a:t>
            </a:r>
            <a:r>
              <a:rPr lang="sk-SK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96646" indent="-514350">
              <a:buAutoNum type="arabicPeriod"/>
            </a:pP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Priemerná dĺžka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Petrového kroku 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 cm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na ceste z domu do školy  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urobil </a:t>
            </a:r>
            <a:r>
              <a:rPr lang="sk-SK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krokov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Priemerná dĺžka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Maťkového kroku</a:t>
            </a:r>
            <a:r>
              <a:rPr lang="sk-SK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 len </a:t>
            </a:r>
            <a:r>
              <a:rPr lang="sk-SK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 cm. </a:t>
            </a:r>
            <a:r>
              <a:rPr lang="sk-SK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Koľko krokov musí urobiť Maťko na ceste do školy, ak je Peťkovým bratom a chodia spolu každé ráno do tej istej školy.</a:t>
            </a:r>
            <a:endParaRPr lang="sk-SK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668344" y="692696"/>
            <a:ext cx="1217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50 €</a:t>
            </a:r>
            <a:endParaRPr lang="sk-SK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5364088" y="5517232"/>
            <a:ext cx="27971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432 krokov</a:t>
            </a:r>
            <a:endParaRPr lang="sk-SK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88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580</Words>
  <Application>Microsoft Office PowerPoint</Application>
  <PresentationFormat>Prezentácia na obrazovke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Slnovrat</vt:lpstr>
      <vt:lpstr>Priama úmernosť – PÚ  Nepriama úmernosť  - NÚ  v slovných úlohách</vt:lpstr>
      <vt:lpstr>Priama úmernosť - PÚ</vt:lpstr>
      <vt:lpstr>Prezentácia programu PowerPoint</vt:lpstr>
      <vt:lpstr>Prezentácia programu PowerPoint</vt:lpstr>
      <vt:lpstr>Nepriama úmernosť - NÚ</vt:lpstr>
      <vt:lpstr>Prezentácia programu PowerPoint</vt:lpstr>
      <vt:lpstr>Prezentácia programu PowerPoint</vt:lpstr>
      <vt:lpstr>Prezentácia programu PowerPoint</vt:lpstr>
      <vt:lpstr>Samostatná práca</vt:lpstr>
      <vt:lpstr>Domáca úloha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Priama úmernosť – PÚ Nepriama úmernosť  - NÚ  v slovných úlohách</dc:title>
  <dc:creator>VI.C</dc:creator>
  <cp:lastModifiedBy>VI.C</cp:lastModifiedBy>
  <cp:revision>16</cp:revision>
  <dcterms:created xsi:type="dcterms:W3CDTF">2013-04-14T17:02:26Z</dcterms:created>
  <dcterms:modified xsi:type="dcterms:W3CDTF">2013-04-15T20:45:26Z</dcterms:modified>
</cp:coreProperties>
</file>