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EE5187-53D5-4956-B219-820B590C40F1}" type="datetimeFigureOut">
              <a:rPr lang="sk-SK" smtClean="0"/>
              <a:t>4. 2. 2013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881642-4364-4DE6-9460-89CCF4536E9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E5187-53D5-4956-B219-820B590C40F1}" type="datetimeFigureOut">
              <a:rPr lang="sk-SK" smtClean="0"/>
              <a:t>4. 2. 2013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1642-4364-4DE6-9460-89CCF4536E9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E5187-53D5-4956-B219-820B590C40F1}" type="datetimeFigureOut">
              <a:rPr lang="sk-SK" smtClean="0"/>
              <a:t>4. 2. 2013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1642-4364-4DE6-9460-89CCF4536E9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E5187-53D5-4956-B219-820B590C40F1}" type="datetimeFigureOut">
              <a:rPr lang="sk-SK" smtClean="0"/>
              <a:t>4. 2. 2013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1642-4364-4DE6-9460-89CCF4536E9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E5187-53D5-4956-B219-820B590C40F1}" type="datetimeFigureOut">
              <a:rPr lang="sk-SK" smtClean="0"/>
              <a:t>4. 2. 2013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1642-4364-4DE6-9460-89CCF4536E9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E5187-53D5-4956-B219-820B590C40F1}" type="datetimeFigureOut">
              <a:rPr lang="sk-SK" smtClean="0"/>
              <a:t>4. 2. 2013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1642-4364-4DE6-9460-89CCF4536E9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E5187-53D5-4956-B219-820B590C40F1}" type="datetimeFigureOut">
              <a:rPr lang="sk-SK" smtClean="0"/>
              <a:t>4. 2. 2013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1642-4364-4DE6-9460-89CCF4536E9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E5187-53D5-4956-B219-820B590C40F1}" type="datetimeFigureOut">
              <a:rPr lang="sk-SK" smtClean="0"/>
              <a:t>4. 2. 2013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1642-4364-4DE6-9460-89CCF4536E93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E5187-53D5-4956-B219-820B590C40F1}" type="datetimeFigureOut">
              <a:rPr lang="sk-SK" smtClean="0"/>
              <a:t>4. 2. 2013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1642-4364-4DE6-9460-89CCF4536E9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EE5187-53D5-4956-B219-820B590C40F1}" type="datetimeFigureOut">
              <a:rPr lang="sk-SK" smtClean="0"/>
              <a:t>4. 2. 2013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1642-4364-4DE6-9460-89CCF4536E9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EE5187-53D5-4956-B219-820B590C40F1}" type="datetimeFigureOut">
              <a:rPr lang="sk-SK" smtClean="0"/>
              <a:t>4. 2. 2013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881642-4364-4DE6-9460-89CCF4536E9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EE5187-53D5-4956-B219-820B590C40F1}" type="datetimeFigureOut">
              <a:rPr lang="sk-SK" smtClean="0"/>
              <a:t>4. 2. 2013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881642-4364-4DE6-9460-89CCF4536E9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Latin%C4%8Dina" TargetMode="External"/><Relationship Id="rId2" Type="http://schemas.openxmlformats.org/officeDocument/2006/relationships/hyperlink" Target="http://sk.wikipedia.org/wiki/Percent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Krv" TargetMode="External"/><Relationship Id="rId2" Type="http://schemas.openxmlformats.org/officeDocument/2006/relationships/hyperlink" Target="http://sk.wikipedia.org/wiki/Li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k.wikipedia.org/w/index.php?title=Mililiter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PROMILE  - ‰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5949280"/>
            <a:ext cx="7772400" cy="1199704"/>
          </a:xfrm>
        </p:spPr>
        <p:txBody>
          <a:bodyPr/>
          <a:lstStyle/>
          <a:p>
            <a:r>
              <a:rPr lang="sk-SK" dirty="0" smtClean="0"/>
              <a:t>Mgr. Z. Burzová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3204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07504" y="1484784"/>
            <a:ext cx="8795320" cy="4525963"/>
          </a:xfrm>
        </p:spPr>
        <p:txBody>
          <a:bodyPr/>
          <a:lstStyle/>
          <a:p>
            <a:endParaRPr lang="sk-SK" dirty="0" smtClean="0"/>
          </a:p>
          <a:p>
            <a:pPr marL="109728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 a) na 1000m...........o 5 m     b)5</a:t>
            </a:r>
            <a:r>
              <a:rPr lang="sk-SK" dirty="0" smtClean="0">
                <a:solidFill>
                  <a:srgbClr val="0070C0"/>
                </a:solidFill>
              </a:rPr>
              <a:t> ‰.......6,3m</a:t>
            </a:r>
            <a:endParaRPr lang="sk-SK" b="1" dirty="0" smtClean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sk-SK" b="1" u="sng" dirty="0" smtClean="0">
                <a:solidFill>
                  <a:srgbClr val="0070C0"/>
                </a:solidFill>
              </a:rPr>
              <a:t>  na x m.................o 6,3 </a:t>
            </a:r>
            <a:r>
              <a:rPr lang="sk-SK" b="1" dirty="0" smtClean="0">
                <a:solidFill>
                  <a:srgbClr val="0070C0"/>
                </a:solidFill>
              </a:rPr>
              <a:t>m      1 </a:t>
            </a:r>
            <a:r>
              <a:rPr lang="sk-SK" dirty="0" smtClean="0">
                <a:solidFill>
                  <a:srgbClr val="0070C0"/>
                </a:solidFill>
              </a:rPr>
              <a:t>‰.....6,3:5 =1,26</a:t>
            </a:r>
            <a:endParaRPr lang="sk-SK" b="1" u="sng" dirty="0" smtClean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      x = 1000.6,3                  </a:t>
            </a:r>
            <a:r>
              <a:rPr lang="sk-SK" b="1" dirty="0" smtClean="0">
                <a:solidFill>
                  <a:srgbClr val="0070C0"/>
                </a:solidFill>
              </a:rPr>
              <a:t>1000</a:t>
            </a:r>
            <a:r>
              <a:rPr lang="sk-SK" dirty="0" smtClean="0">
                <a:solidFill>
                  <a:srgbClr val="0070C0"/>
                </a:solidFill>
              </a:rPr>
              <a:t> ‰...1000.1,26=</a:t>
            </a:r>
            <a:endParaRPr lang="sk-SK" b="1" u="sng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                 5                                       </a:t>
            </a:r>
            <a:r>
              <a:rPr lang="sk-SK" b="1" dirty="0" smtClean="0">
                <a:solidFill>
                  <a:srgbClr val="0070C0"/>
                </a:solidFill>
              </a:rPr>
              <a:t>1260m</a:t>
            </a:r>
          </a:p>
          <a:p>
            <a:pPr marL="109728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      X = 1260 m = 1,26 km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2700" dirty="0" smtClean="0">
                <a:solidFill>
                  <a:srgbClr val="0070C0"/>
                </a:solidFill>
                <a:effectLst/>
              </a:rPr>
              <a:t>4. Železničná </a:t>
            </a:r>
            <a:r>
              <a:rPr lang="sk-SK" sz="2700" dirty="0">
                <a:solidFill>
                  <a:srgbClr val="0070C0"/>
                </a:solidFill>
                <a:effectLst/>
              </a:rPr>
              <a:t>trať má stúpanie 5 ‰. Stúpanie medzi stanicami na tejto trati je 6,3 m. Aké vzdialenosť je medzi nimi?</a:t>
            </a:r>
            <a:br>
              <a:rPr lang="sk-SK" sz="2700" dirty="0">
                <a:solidFill>
                  <a:srgbClr val="0070C0"/>
                </a:solidFill>
                <a:effectLst/>
              </a:rPr>
            </a:br>
            <a:r>
              <a:rPr lang="sk-SK" sz="2400" b="0" dirty="0">
                <a:effectLst/>
              </a:rPr>
              <a:t/>
            </a:r>
            <a:br>
              <a:rPr lang="sk-SK" sz="2400" b="0" dirty="0">
                <a:effectLst/>
              </a:rPr>
            </a:br>
            <a:r>
              <a:rPr lang="sk-SK" sz="2400" dirty="0"/>
              <a:t/>
            </a:r>
            <a:br>
              <a:rPr lang="sk-SK" sz="2400" dirty="0"/>
            </a:br>
            <a:endParaRPr lang="sk-SK" sz="2400" dirty="0"/>
          </a:p>
        </p:txBody>
      </p:sp>
      <p:cxnSp>
        <p:nvCxnSpPr>
          <p:cNvPr id="4" name="Rovná spojnica 3"/>
          <p:cNvCxnSpPr/>
          <p:nvPr/>
        </p:nvCxnSpPr>
        <p:spPr>
          <a:xfrm>
            <a:off x="467544" y="1368930"/>
            <a:ext cx="75608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ovná spojnica 4"/>
          <p:cNvCxnSpPr/>
          <p:nvPr/>
        </p:nvCxnSpPr>
        <p:spPr>
          <a:xfrm>
            <a:off x="4968044" y="1484784"/>
            <a:ext cx="54006" cy="48965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08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/>
          <a:lstStyle/>
          <a:p>
            <a:endParaRPr lang="sk-SK" dirty="0" smtClean="0"/>
          </a:p>
          <a:p>
            <a:r>
              <a:rPr lang="sk-SK" i="1" u="sng" dirty="0" smtClean="0"/>
              <a:t>Riešenie: </a:t>
            </a:r>
          </a:p>
          <a:p>
            <a:pPr marL="109728" indent="0">
              <a:buNone/>
            </a:pPr>
            <a:r>
              <a:rPr lang="sk-SK" dirty="0"/>
              <a:t>	</a:t>
            </a:r>
            <a:r>
              <a:rPr lang="sk-SK" dirty="0" smtClean="0"/>
              <a:t>12 km = 12000 m</a:t>
            </a:r>
          </a:p>
          <a:p>
            <a:pPr marL="109728" indent="0">
              <a:buNone/>
            </a:pPr>
            <a:endParaRPr lang="sk-SK" dirty="0" smtClean="0"/>
          </a:p>
          <a:p>
            <a:pPr marL="109728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stúpanie je 13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smtClean="0">
                <a:solidFill>
                  <a:srgbClr val="FF0000"/>
                </a:solidFill>
              </a:rPr>
              <a:t>‰ z 12 000 m</a:t>
            </a:r>
            <a:r>
              <a:rPr lang="sk-SK" dirty="0" smtClean="0">
                <a:solidFill>
                  <a:srgbClr val="0070C0"/>
                </a:solidFill>
              </a:rPr>
              <a:t>= 12000:1000.13= 						    = </a:t>
            </a:r>
            <a:r>
              <a:rPr lang="sk-SK" b="1" dirty="0" smtClean="0">
                <a:solidFill>
                  <a:srgbClr val="002060"/>
                </a:solidFill>
              </a:rPr>
              <a:t>156m</a:t>
            </a:r>
          </a:p>
          <a:p>
            <a:pPr marL="109728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Výškový rozdiel medzi stanicami je 156m.</a:t>
            </a:r>
            <a:endParaRPr lang="sk-SK" b="1" dirty="0">
              <a:solidFill>
                <a:srgbClr val="00206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sk-SK" sz="2400" dirty="0" smtClean="0">
                <a:solidFill>
                  <a:srgbClr val="0070C0"/>
                </a:solidFill>
              </a:rPr>
              <a:t>5. Vodorovná vzdialenosť medzi železničnými stanicami A </a:t>
            </a:r>
            <a:r>
              <a:rPr lang="sk-SK" sz="2400" dirty="0" err="1" smtClean="0">
                <a:solidFill>
                  <a:srgbClr val="0070C0"/>
                </a:solidFill>
              </a:rPr>
              <a:t>a</a:t>
            </a:r>
            <a:r>
              <a:rPr lang="sk-SK" sz="2400" dirty="0" smtClean="0">
                <a:solidFill>
                  <a:srgbClr val="0070C0"/>
                </a:solidFill>
              </a:rPr>
              <a:t> B je 12km. Na tomto úseku má železničná trať stúpanie 13</a:t>
            </a:r>
            <a:r>
              <a:rPr lang="sk-SK" sz="2400" dirty="0">
                <a:solidFill>
                  <a:srgbClr val="0070C0"/>
                </a:solidFill>
                <a:effectLst/>
              </a:rPr>
              <a:t> ‰. </a:t>
            </a:r>
            <a:r>
              <a:rPr lang="sk-SK" sz="2400" dirty="0" smtClean="0">
                <a:solidFill>
                  <a:srgbClr val="0070C0"/>
                </a:solidFill>
                <a:effectLst/>
              </a:rPr>
              <a:t> Aký je výškový rozdiel medzi týmito stanicami?</a:t>
            </a:r>
            <a:endParaRPr lang="sk-SK" sz="2400" dirty="0">
              <a:solidFill>
                <a:srgbClr val="0070C0"/>
              </a:solidFill>
            </a:endParaRPr>
          </a:p>
        </p:txBody>
      </p:sp>
      <p:cxnSp>
        <p:nvCxnSpPr>
          <p:cNvPr id="4" name="Rovná spojnica 3"/>
          <p:cNvCxnSpPr/>
          <p:nvPr/>
        </p:nvCxnSpPr>
        <p:spPr>
          <a:xfrm>
            <a:off x="467544" y="1772816"/>
            <a:ext cx="75608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84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4186808" cy="4525963"/>
          </a:xfrm>
        </p:spPr>
        <p:txBody>
          <a:bodyPr>
            <a:normAutofit/>
          </a:bodyPr>
          <a:lstStyle/>
          <a:p>
            <a:pPr marL="624078" indent="-514350">
              <a:buAutoNum type="alphaLcParenR"/>
            </a:pPr>
            <a:r>
              <a:rPr lang="sk-SK" b="1" dirty="0" smtClean="0">
                <a:solidFill>
                  <a:srgbClr val="002060"/>
                </a:solidFill>
              </a:rPr>
              <a:t>5 % z 25 % z 200 = </a:t>
            </a:r>
          </a:p>
          <a:p>
            <a:pPr marL="624078" indent="-514350">
              <a:buAutoNum type="alphaLcParenR"/>
            </a:pPr>
            <a:endParaRPr lang="sk-SK" dirty="0"/>
          </a:p>
          <a:p>
            <a:pPr marL="624078" indent="-514350">
              <a:buAutoNum type="alphaLcParenR"/>
            </a:pPr>
            <a:r>
              <a:rPr lang="sk-SK" b="1" dirty="0" smtClean="0">
                <a:solidFill>
                  <a:srgbClr val="FF0000"/>
                </a:solidFill>
              </a:rPr>
              <a:t>10 % z 80 % z 10 =</a:t>
            </a:r>
          </a:p>
          <a:p>
            <a:pPr marL="624078" indent="-514350">
              <a:buAutoNum type="alphaLcParenR"/>
            </a:pPr>
            <a:endParaRPr lang="sk-SK" dirty="0"/>
          </a:p>
          <a:p>
            <a:pPr marL="624078" indent="-514350">
              <a:buAutoNum type="alphaLcParenR"/>
            </a:pPr>
            <a:r>
              <a:rPr lang="sk-SK" b="1" dirty="0" smtClean="0">
                <a:solidFill>
                  <a:srgbClr val="002060"/>
                </a:solidFill>
              </a:rPr>
              <a:t>2 % z 10 % z 200 =</a:t>
            </a:r>
          </a:p>
          <a:p>
            <a:pPr marL="624078" indent="-514350">
              <a:buAutoNum type="alphaLcParenR"/>
            </a:pPr>
            <a:endParaRPr lang="sk-SK" dirty="0"/>
          </a:p>
          <a:p>
            <a:pPr marL="624078" indent="-514350">
              <a:buAutoNum type="alphaLcParenR"/>
            </a:pPr>
            <a:r>
              <a:rPr lang="sk-SK" b="1" dirty="0" smtClean="0">
                <a:solidFill>
                  <a:srgbClr val="FF0000"/>
                </a:solidFill>
              </a:rPr>
              <a:t>40 % z 4 % z 20 =</a:t>
            </a:r>
          </a:p>
          <a:p>
            <a:pPr marL="624078" indent="-514350">
              <a:buAutoNum type="alphaLcParenR"/>
            </a:pPr>
            <a:endParaRPr lang="sk-SK" dirty="0"/>
          </a:p>
          <a:p>
            <a:pPr marL="624078" indent="-514350">
              <a:buAutoNum type="alphaLcParenR"/>
            </a:pPr>
            <a:r>
              <a:rPr lang="sk-SK" b="1" dirty="0" smtClean="0">
                <a:solidFill>
                  <a:srgbClr val="002060"/>
                </a:solidFill>
              </a:rPr>
              <a:t>14 % z 50 % z 400=</a:t>
            </a:r>
            <a:endParaRPr lang="sk-SK" b="1" dirty="0">
              <a:solidFill>
                <a:srgbClr val="00206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6. Vypočítaj: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4499992" y="1556792"/>
            <a:ext cx="4077078" cy="40780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/>
            <a:r>
              <a:rPr lang="sk-SK" sz="2700" b="1" dirty="0" smtClean="0">
                <a:solidFill>
                  <a:srgbClr val="002060"/>
                </a:solidFill>
              </a:rPr>
              <a:t>0,05.0,25.200=0,25</a:t>
            </a:r>
          </a:p>
          <a:p>
            <a:pPr marL="109728"/>
            <a:endParaRPr lang="sk-SK" sz="2700" b="1" dirty="0"/>
          </a:p>
          <a:p>
            <a:pPr marL="109728"/>
            <a:r>
              <a:rPr lang="sk-SK" sz="2700" b="1" dirty="0" smtClean="0">
                <a:solidFill>
                  <a:srgbClr val="FF0000"/>
                </a:solidFill>
              </a:rPr>
              <a:t>0,10.0,80.10=0,8</a:t>
            </a:r>
          </a:p>
          <a:p>
            <a:pPr marL="109728"/>
            <a:endParaRPr lang="sk-SK" sz="800" b="1" dirty="0" smtClean="0">
              <a:solidFill>
                <a:srgbClr val="FF0000"/>
              </a:solidFill>
            </a:endParaRPr>
          </a:p>
          <a:p>
            <a:pPr marL="624078" indent="-514350">
              <a:buAutoNum type="alphaLcParenR"/>
            </a:pPr>
            <a:endParaRPr lang="sk-SK" sz="2700" b="1" dirty="0"/>
          </a:p>
          <a:p>
            <a:pPr marL="109728"/>
            <a:r>
              <a:rPr lang="sk-SK" sz="2700" b="1" dirty="0" smtClean="0">
                <a:solidFill>
                  <a:srgbClr val="002060"/>
                </a:solidFill>
              </a:rPr>
              <a:t>0,02 . 0,1 . 200 = 0,4</a:t>
            </a:r>
          </a:p>
          <a:p>
            <a:pPr marL="109728"/>
            <a:endParaRPr lang="sk-SK" sz="800" b="1" dirty="0" smtClean="0">
              <a:solidFill>
                <a:srgbClr val="002060"/>
              </a:solidFill>
            </a:endParaRPr>
          </a:p>
          <a:p>
            <a:pPr marL="624078" indent="-514350">
              <a:buAutoNum type="alphaLcParenR"/>
            </a:pPr>
            <a:endParaRPr lang="sk-SK" sz="2700" b="1" dirty="0"/>
          </a:p>
          <a:p>
            <a:pPr marL="109728"/>
            <a:r>
              <a:rPr lang="sk-SK" sz="2700" b="1" dirty="0" smtClean="0">
                <a:solidFill>
                  <a:srgbClr val="FF0000"/>
                </a:solidFill>
              </a:rPr>
              <a:t>0,4 . 0,04 . 20 = 0,32</a:t>
            </a:r>
          </a:p>
          <a:p>
            <a:pPr marL="624078" indent="-514350">
              <a:buAutoNum type="alphaLcParenR"/>
            </a:pPr>
            <a:endParaRPr lang="sk-SK" sz="2700" b="1" dirty="0"/>
          </a:p>
          <a:p>
            <a:pPr marL="109728"/>
            <a:r>
              <a:rPr lang="sk-SK" sz="2700" b="1" dirty="0" smtClean="0">
                <a:solidFill>
                  <a:srgbClr val="002060"/>
                </a:solidFill>
              </a:rPr>
              <a:t>0,14 . 0,50 . 400 = 28</a:t>
            </a:r>
            <a:endParaRPr lang="sk-SK" sz="2700" b="1" dirty="0">
              <a:solidFill>
                <a:srgbClr val="002060"/>
              </a:solidFill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467544" y="1368930"/>
            <a:ext cx="75608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87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u="sng" dirty="0" smtClean="0"/>
              <a:t>Riešenie:</a:t>
            </a:r>
          </a:p>
          <a:p>
            <a:r>
              <a:rPr lang="sk-SK" b="1" i="1" u="sng" dirty="0" smtClean="0">
                <a:solidFill>
                  <a:schemeClr val="accent3">
                    <a:lumMod val="75000"/>
                  </a:schemeClr>
                </a:solidFill>
              </a:rPr>
              <a:t>X% je 9 ton zem. múky z 50 ton zemiakov?</a:t>
            </a:r>
          </a:p>
          <a:p>
            <a:endParaRPr lang="sk-SK" i="1" u="sng" dirty="0"/>
          </a:p>
          <a:p>
            <a:pPr marL="109728" indent="0">
              <a:buNone/>
            </a:pPr>
            <a:r>
              <a:rPr lang="sk-SK" dirty="0" smtClean="0"/>
              <a:t>	</a:t>
            </a:r>
            <a:r>
              <a:rPr lang="sk-SK" b="1" dirty="0" smtClean="0">
                <a:solidFill>
                  <a:srgbClr val="0070C0"/>
                </a:solidFill>
              </a:rPr>
              <a:t>100%........50 ton zemiakov</a:t>
            </a:r>
          </a:p>
          <a:p>
            <a:pPr marL="109728" indent="0">
              <a:buNone/>
            </a:pPr>
            <a:r>
              <a:rPr lang="sk-SK" b="1" dirty="0">
                <a:solidFill>
                  <a:srgbClr val="0070C0"/>
                </a:solidFill>
              </a:rPr>
              <a:t>	 </a:t>
            </a:r>
            <a:r>
              <a:rPr lang="sk-SK" b="1" dirty="0" smtClean="0">
                <a:solidFill>
                  <a:srgbClr val="0070C0"/>
                </a:solidFill>
              </a:rPr>
              <a:t>   1%........50 . 100 =0,5</a:t>
            </a:r>
          </a:p>
          <a:p>
            <a:pPr marL="109728" indent="0">
              <a:buNone/>
            </a:pPr>
            <a:r>
              <a:rPr lang="sk-SK" b="1" dirty="0">
                <a:solidFill>
                  <a:srgbClr val="0070C0"/>
                </a:solidFill>
              </a:rPr>
              <a:t> </a:t>
            </a:r>
            <a:r>
              <a:rPr lang="sk-SK" b="1" dirty="0" smtClean="0">
                <a:solidFill>
                  <a:srgbClr val="0070C0"/>
                </a:solidFill>
              </a:rPr>
              <a:t>        x%......9 : 0,5 = 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18 %</a:t>
            </a:r>
          </a:p>
          <a:p>
            <a:pPr marL="109728" indent="0">
              <a:buNone/>
            </a:pP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Zemiaková múka predstavuje 18 % z 50 ton zemiakov.</a:t>
            </a:r>
            <a:endParaRPr lang="sk-SK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400" dirty="0" smtClean="0">
                <a:solidFill>
                  <a:schemeClr val="accent3">
                    <a:lumMod val="75000"/>
                  </a:schemeClr>
                </a:solidFill>
              </a:rPr>
              <a:t>7. Z 50 ton zemiakov sa získa 9 ton zemiakovej múky. Koľko percent zemiakov predstavuje zemiaková múka?</a:t>
            </a:r>
            <a:endParaRPr lang="sk-SK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4" name="Rovná spojnica 3"/>
          <p:cNvCxnSpPr/>
          <p:nvPr/>
        </p:nvCxnSpPr>
        <p:spPr>
          <a:xfrm>
            <a:off x="467544" y="1368930"/>
            <a:ext cx="75608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0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u="sng" dirty="0" smtClean="0"/>
              <a:t>Riešenie</a:t>
            </a:r>
            <a:r>
              <a:rPr lang="sk-SK" dirty="0" smtClean="0"/>
              <a:t>:</a:t>
            </a:r>
          </a:p>
          <a:p>
            <a:r>
              <a:rPr lang="sk-SK" b="1" u="sng" dirty="0" smtClean="0">
                <a:solidFill>
                  <a:srgbClr val="00B0F0"/>
                </a:solidFill>
              </a:rPr>
              <a:t>X% je 39 kg vody z 60 kg hmotnosti človeka?</a:t>
            </a:r>
          </a:p>
          <a:p>
            <a:pPr marL="109728" indent="0">
              <a:buNone/>
            </a:pPr>
            <a:endParaRPr lang="sk-SK" b="1" u="sng" dirty="0">
              <a:solidFill>
                <a:srgbClr val="00B0F0"/>
              </a:solidFill>
            </a:endParaRPr>
          </a:p>
          <a:p>
            <a:pPr marL="109728" indent="0">
              <a:buNone/>
            </a:pPr>
            <a:r>
              <a:rPr lang="sk-SK" b="1" dirty="0" smtClean="0">
                <a:solidFill>
                  <a:srgbClr val="00B0F0"/>
                </a:solidFill>
              </a:rPr>
              <a:t>	</a:t>
            </a:r>
            <a:r>
              <a:rPr lang="sk-SK" b="1" dirty="0" smtClean="0">
                <a:solidFill>
                  <a:srgbClr val="92D050"/>
                </a:solidFill>
              </a:rPr>
              <a:t>100 % .......60 kg</a:t>
            </a:r>
          </a:p>
          <a:p>
            <a:pPr marL="109728" indent="0">
              <a:buNone/>
            </a:pPr>
            <a:r>
              <a:rPr lang="sk-SK" b="1" dirty="0">
                <a:solidFill>
                  <a:srgbClr val="92D050"/>
                </a:solidFill>
              </a:rPr>
              <a:t> </a:t>
            </a:r>
            <a:r>
              <a:rPr lang="sk-SK" b="1" dirty="0" smtClean="0">
                <a:solidFill>
                  <a:srgbClr val="92D050"/>
                </a:solidFill>
              </a:rPr>
              <a:t>           1 %.......60 : 100 = 0,60</a:t>
            </a:r>
          </a:p>
          <a:p>
            <a:pPr marL="109728" indent="0">
              <a:buNone/>
            </a:pPr>
            <a:r>
              <a:rPr lang="sk-SK" b="1" dirty="0">
                <a:solidFill>
                  <a:srgbClr val="00B0F0"/>
                </a:solidFill>
              </a:rPr>
              <a:t> </a:t>
            </a:r>
            <a:r>
              <a:rPr lang="sk-SK" b="1" dirty="0" smtClean="0">
                <a:solidFill>
                  <a:srgbClr val="00B0F0"/>
                </a:solidFill>
              </a:rPr>
              <a:t>         </a:t>
            </a:r>
            <a:r>
              <a:rPr lang="sk-SK" b="1" dirty="0" smtClean="0">
                <a:solidFill>
                  <a:srgbClr val="FF0000"/>
                </a:solidFill>
              </a:rPr>
              <a:t>x % ........39 : 0,60 =65 %</a:t>
            </a:r>
          </a:p>
          <a:p>
            <a:pPr marL="109728" indent="0">
              <a:buNone/>
            </a:pPr>
            <a:r>
              <a:rPr lang="sk-SK" b="1" dirty="0">
                <a:solidFill>
                  <a:srgbClr val="00B0F0"/>
                </a:solidFill>
              </a:rPr>
              <a:t> </a:t>
            </a:r>
            <a:endParaRPr lang="sk-SK" b="1" dirty="0" smtClean="0">
              <a:solidFill>
                <a:srgbClr val="00B0F0"/>
              </a:solidFill>
            </a:endParaRPr>
          </a:p>
          <a:p>
            <a:pPr marL="109728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Voda tvorí 65 % z 60kg hmotnosti človeka.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400" dirty="0" smtClean="0"/>
              <a:t>8. Základnou zložkou ľudského tela je voda. V tele človeka s hmotnosťou 60 kg je asi 39 kg vody. Koľko % hmotnosti tela tvorí voda?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04988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 </a:t>
            </a:r>
            <a:r>
              <a:rPr lang="sk-SK" dirty="0"/>
              <a:t>Označuje sa pomocou značky ‰, ktorá vychádza zo symbolu pre </a:t>
            </a:r>
            <a:r>
              <a:rPr lang="sk-SK" dirty="0">
                <a:hlinkClick r:id="rId2" tooltip="Percento"/>
              </a:rPr>
              <a:t>percento</a:t>
            </a:r>
            <a:r>
              <a:rPr lang="sk-SK" dirty="0"/>
              <a:t> (%) s ďalšou nulou na konci. </a:t>
            </a:r>
            <a:endParaRPr lang="sk-SK" dirty="0" smtClean="0"/>
          </a:p>
          <a:p>
            <a:r>
              <a:rPr lang="sk-SK" dirty="0" smtClean="0">
                <a:solidFill>
                  <a:srgbClr val="FF0000"/>
                </a:solidFill>
              </a:rPr>
              <a:t>Tri </a:t>
            </a:r>
            <a:r>
              <a:rPr lang="sk-SK" dirty="0">
                <a:solidFill>
                  <a:srgbClr val="FF0000"/>
                </a:solidFill>
              </a:rPr>
              <a:t>štylizované nuly v symbole promile označujú tri nuly v čísle 1000</a:t>
            </a:r>
            <a:r>
              <a:rPr lang="sk-SK" dirty="0"/>
              <a:t>. </a:t>
            </a:r>
            <a:endParaRPr lang="sk-SK" dirty="0" smtClean="0"/>
          </a:p>
          <a:p>
            <a:r>
              <a:rPr lang="sk-SK" dirty="0" smtClean="0"/>
              <a:t>Promile </a:t>
            </a:r>
            <a:r>
              <a:rPr lang="sk-SK" dirty="0"/>
              <a:t>sa používajú menej často ako percentá; pravidlá ich používania sú však rovnaké ako pri percentách. </a:t>
            </a:r>
            <a:endParaRPr lang="sk-SK" dirty="0" smtClean="0"/>
          </a:p>
          <a:p>
            <a:r>
              <a:rPr lang="sk-SK" dirty="0" smtClean="0"/>
              <a:t>Názov </a:t>
            </a:r>
            <a:r>
              <a:rPr lang="sk-SK" i="1" dirty="0" smtClean="0"/>
              <a:t>promile</a:t>
            </a:r>
            <a:r>
              <a:rPr lang="sk-SK" dirty="0"/>
              <a:t> pochádza z </a:t>
            </a:r>
            <a:r>
              <a:rPr lang="sk-SK" dirty="0">
                <a:hlinkClick r:id="rId3" tooltip="Latinčina"/>
              </a:rPr>
              <a:t>latinského</a:t>
            </a:r>
            <a:r>
              <a:rPr lang="sk-SK" dirty="0"/>
              <a:t> </a:t>
            </a:r>
            <a:r>
              <a:rPr lang="sk-SK" i="1" dirty="0" err="1"/>
              <a:t>pro</a:t>
            </a:r>
            <a:r>
              <a:rPr lang="sk-SK" i="1" dirty="0"/>
              <a:t> </a:t>
            </a:r>
            <a:r>
              <a:rPr lang="sk-SK" i="1" dirty="0" err="1"/>
              <a:t>mille</a:t>
            </a:r>
            <a:r>
              <a:rPr lang="sk-SK" dirty="0"/>
              <a:t> = </a:t>
            </a:r>
            <a:r>
              <a:rPr lang="sk-SK" i="1" dirty="0"/>
              <a:t>na tisíc</a:t>
            </a:r>
            <a:r>
              <a:rPr lang="sk-SK" dirty="0"/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002060"/>
                </a:solidFill>
              </a:rPr>
              <a:t>‰ - </a:t>
            </a:r>
            <a:r>
              <a:rPr lang="sk-SK" b="1" dirty="0" smtClean="0">
                <a:solidFill>
                  <a:srgbClr val="002060"/>
                </a:solidFill>
              </a:rPr>
              <a:t>Promile</a:t>
            </a:r>
            <a:r>
              <a:rPr lang="sk-SK" dirty="0" smtClean="0">
                <a:solidFill>
                  <a:srgbClr val="0070C0"/>
                </a:solidFill>
              </a:rPr>
              <a:t> je jedna tisícina</a:t>
            </a:r>
            <a:endParaRPr lang="sk-SK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78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sk-SK" sz="4400" b="1" dirty="0" smtClean="0">
                <a:latin typeface="Times New Roman" pitchFamily="18" charset="0"/>
                <a:cs typeface="Times New Roman" pitchFamily="18" charset="0"/>
              </a:rPr>
              <a:t>1% = 1/100 = 10/1000 = 10 </a:t>
            </a:r>
            <a:r>
              <a:rPr lang="sk-SK" sz="4400" b="1" i="1" dirty="0" smtClean="0">
                <a:latin typeface="Times New Roman" pitchFamily="18" charset="0"/>
                <a:cs typeface="Times New Roman" pitchFamily="18" charset="0"/>
              </a:rPr>
              <a:t>‰</a:t>
            </a:r>
          </a:p>
          <a:p>
            <a:pPr marL="109728" indent="0">
              <a:buNone/>
            </a:pPr>
            <a:endParaRPr lang="sk-SK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4400" b="1" i="1" dirty="0">
                <a:latin typeface="Times New Roman" pitchFamily="18" charset="0"/>
                <a:cs typeface="Times New Roman" pitchFamily="18" charset="0"/>
              </a:rPr>
              <a:t>1 ‰</a:t>
            </a:r>
            <a:r>
              <a:rPr lang="sk-SK" sz="4400" b="1" dirty="0"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sk-SK" sz="4400" b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sz="4400" b="1" dirty="0">
                <a:latin typeface="Times New Roman" pitchFamily="18" charset="0"/>
                <a:cs typeface="Times New Roman" pitchFamily="18" charset="0"/>
              </a:rPr>
              <a:t>⁄</a:t>
            </a:r>
            <a:r>
              <a:rPr lang="sk-SK" sz="4400" b="1" baseline="-25000" dirty="0">
                <a:latin typeface="Times New Roman" pitchFamily="18" charset="0"/>
                <a:cs typeface="Times New Roman" pitchFamily="18" charset="0"/>
              </a:rPr>
              <a:t>1000</a:t>
            </a:r>
            <a:r>
              <a:rPr lang="sk-SK" sz="4400" b="1" dirty="0">
                <a:latin typeface="Times New Roman" pitchFamily="18" charset="0"/>
                <a:cs typeface="Times New Roman" pitchFamily="18" charset="0"/>
              </a:rPr>
              <a:t> = 0,1 %</a:t>
            </a:r>
          </a:p>
          <a:p>
            <a:endParaRPr lang="sk-SK" sz="4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10 ‰</a:t>
            </a:r>
            <a:r>
              <a:rPr lang="sk-SK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sk-SK" sz="44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sk-SK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⁄</a:t>
            </a:r>
            <a:r>
              <a:rPr lang="sk-SK" sz="44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r>
              <a:rPr lang="sk-SK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sk-SK" sz="44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⁄</a:t>
            </a:r>
            <a:r>
              <a:rPr lang="sk-SK" sz="44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sk-SK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= 1 %</a:t>
            </a:r>
          </a:p>
          <a:p>
            <a:endParaRPr lang="sk-SK" dirty="0"/>
          </a:p>
          <a:p>
            <a:pPr marL="109728" indent="0">
              <a:buNone/>
            </a:pPr>
            <a:r>
              <a:rPr lang="sk-SK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8120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1328"/>
            <a:ext cx="2890664" cy="4525963"/>
          </a:xfrm>
        </p:spPr>
        <p:txBody>
          <a:bodyPr>
            <a:normAutofit/>
          </a:bodyPr>
          <a:lstStyle/>
          <a:p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k-SK" sz="3200" i="1" dirty="0" smtClean="0">
                <a:latin typeface="Times New Roman" pitchFamily="18" charset="0"/>
                <a:cs typeface="Times New Roman" pitchFamily="18" charset="0"/>
              </a:rPr>
              <a:t>‰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 z 2000 = </a:t>
            </a:r>
          </a:p>
          <a:p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k-SK" sz="3200" i="1" dirty="0">
                <a:latin typeface="Times New Roman" pitchFamily="18" charset="0"/>
                <a:cs typeface="Times New Roman" pitchFamily="18" charset="0"/>
              </a:rPr>
              <a:t>‰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z 3000 = </a:t>
            </a:r>
          </a:p>
          <a:p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k-SK" sz="3200" i="1" dirty="0">
                <a:latin typeface="Times New Roman" pitchFamily="18" charset="0"/>
                <a:cs typeface="Times New Roman" pitchFamily="18" charset="0"/>
              </a:rPr>
              <a:t>‰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z 5500 = </a:t>
            </a:r>
          </a:p>
          <a:p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sz="3200" i="1" dirty="0">
                <a:latin typeface="Times New Roman" pitchFamily="18" charset="0"/>
                <a:cs typeface="Times New Roman" pitchFamily="18" charset="0"/>
              </a:rPr>
              <a:t>‰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z 6250 = </a:t>
            </a:r>
          </a:p>
          <a:p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sz="3200" i="1" dirty="0">
                <a:latin typeface="Times New Roman" pitchFamily="18" charset="0"/>
                <a:cs typeface="Times New Roman" pitchFamily="18" charset="0"/>
              </a:rPr>
              <a:t>‰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z 500 =</a:t>
            </a:r>
          </a:p>
          <a:p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sz="3200" i="1" dirty="0">
                <a:latin typeface="Times New Roman" pitchFamily="18" charset="0"/>
                <a:cs typeface="Times New Roman" pitchFamily="18" charset="0"/>
              </a:rPr>
              <a:t>‰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z 320 =</a:t>
            </a:r>
          </a:p>
          <a:p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k-SK" sz="3200" i="1" dirty="0">
                <a:latin typeface="Times New Roman" pitchFamily="18" charset="0"/>
                <a:cs typeface="Times New Roman" pitchFamily="18" charset="0"/>
              </a:rPr>
              <a:t>‰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z 160 =</a:t>
            </a:r>
          </a:p>
          <a:p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sz="3200" i="1" dirty="0" smtClean="0">
                <a:latin typeface="Times New Roman" pitchFamily="18" charset="0"/>
                <a:cs typeface="Times New Roman" pitchFamily="18" charset="0"/>
              </a:rPr>
              <a:t>‰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z  20 =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Jedno </a:t>
            </a:r>
            <a:r>
              <a:rPr lang="sk-SK" sz="3600" i="1" dirty="0"/>
              <a:t>‰</a:t>
            </a:r>
            <a:r>
              <a:rPr lang="sk-SK" sz="3600" dirty="0" smtClean="0"/>
              <a:t> je tisícina zo základu</a:t>
            </a:r>
            <a:endParaRPr lang="sk-SK" sz="3600" dirty="0"/>
          </a:p>
        </p:txBody>
      </p:sp>
      <p:sp>
        <p:nvSpPr>
          <p:cNvPr id="4" name="Obdĺžnik 3"/>
          <p:cNvSpPr/>
          <p:nvPr/>
        </p:nvSpPr>
        <p:spPr>
          <a:xfrm>
            <a:off x="3347864" y="1484784"/>
            <a:ext cx="54726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sz="3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/1000 </a:t>
            </a:r>
            <a:r>
              <a:rPr lang="sk-SK" sz="3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 2000 = </a:t>
            </a:r>
            <a:r>
              <a:rPr lang="sk-SK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sk-SK" sz="32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1/1000 </a:t>
            </a:r>
            <a:r>
              <a:rPr lang="sk-SK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sk-SK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3000 </a:t>
            </a:r>
            <a:r>
              <a:rPr lang="sk-SK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sk-SK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sk-SK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sz="3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5500 </a:t>
            </a:r>
            <a:r>
              <a:rPr lang="sk-SK" sz="3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1000 = </a:t>
            </a:r>
            <a:r>
              <a:rPr lang="sk-SK" sz="3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5,5</a:t>
            </a:r>
            <a:endParaRPr lang="sk-SK" sz="3200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sz="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6250 </a:t>
            </a:r>
            <a:r>
              <a:rPr lang="sk-SK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1000 = </a:t>
            </a:r>
            <a:r>
              <a:rPr lang="sk-SK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6,25 </a:t>
            </a:r>
            <a:endParaRPr lang="sk-SK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sz="3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500 : </a:t>
            </a:r>
            <a:r>
              <a:rPr lang="sk-SK" sz="3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1000 = </a:t>
            </a:r>
            <a:r>
              <a:rPr lang="sk-SK" sz="3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0,5</a:t>
            </a:r>
            <a:endParaRPr lang="sk-SK" sz="32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sz="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320 </a:t>
            </a:r>
            <a:r>
              <a:rPr lang="sk-SK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1000 = </a:t>
            </a:r>
            <a:r>
              <a:rPr lang="sk-SK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0,32</a:t>
            </a:r>
            <a:endParaRPr lang="sk-SK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sz="3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160 </a:t>
            </a:r>
            <a:r>
              <a:rPr lang="sk-SK" sz="3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1000 = </a:t>
            </a:r>
            <a:r>
              <a:rPr lang="sk-SK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0,16</a:t>
            </a:r>
            <a:endParaRPr lang="sk-SK" sz="32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sz="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sk-SK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1000 = </a:t>
            </a:r>
            <a:r>
              <a:rPr lang="sk-SK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0,020</a:t>
            </a:r>
            <a:r>
              <a:rPr lang="sk-SK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k-SK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1328"/>
            <a:ext cx="2962672" cy="4525963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sz="32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‰</a:t>
            </a:r>
            <a:r>
              <a:rPr lang="sk-SK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z 2000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sk-SK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‰</a:t>
            </a:r>
            <a:r>
              <a:rPr lang="sk-SK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z 6000 =</a:t>
            </a:r>
          </a:p>
          <a:p>
            <a:r>
              <a:rPr lang="sk-SK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sk-SK" sz="32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‰</a:t>
            </a:r>
            <a:r>
              <a:rPr lang="sk-SK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z 9000 =</a:t>
            </a: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k-SK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‰</a:t>
            </a:r>
            <a:r>
              <a:rPr lang="sk-SK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z 500 = </a:t>
            </a:r>
          </a:p>
          <a:p>
            <a:r>
              <a:rPr lang="sk-SK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sk-SK" sz="32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‰</a:t>
            </a:r>
            <a:r>
              <a:rPr lang="sk-SK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z 800 =</a:t>
            </a: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sk-SK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‰</a:t>
            </a:r>
            <a:r>
              <a:rPr lang="sk-SK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z 900 =</a:t>
            </a:r>
          </a:p>
          <a:p>
            <a:r>
              <a:rPr lang="sk-SK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sk-SK" sz="32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‰</a:t>
            </a:r>
            <a:r>
              <a:rPr lang="sk-SK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z 400 =</a:t>
            </a: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sk-SK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‰</a:t>
            </a:r>
            <a:r>
              <a:rPr lang="sk-SK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z 300 =</a:t>
            </a:r>
            <a:endParaRPr lang="sk-SK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Vypočítaj hodnotu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3347864" y="1484784"/>
            <a:ext cx="4774064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sz="3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/1000 z 2000 = </a:t>
            </a:r>
            <a:r>
              <a:rPr lang="sk-SK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sk-SK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5/1000 z 6000 = 30</a:t>
            </a:r>
          </a:p>
          <a:p>
            <a:r>
              <a:rPr lang="sk-SK" sz="3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9000 : 1000 = 9 . 8 = </a:t>
            </a:r>
            <a:r>
              <a:rPr lang="sk-SK" sz="32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endParaRPr lang="sk-SK" sz="8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500 : 1000 = 0,5 . 3 = 1,5</a:t>
            </a:r>
          </a:p>
          <a:p>
            <a:r>
              <a:rPr lang="sk-SK" sz="3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800 . 1000 = 0,8 . 6 = </a:t>
            </a:r>
            <a:r>
              <a:rPr lang="sk-SK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4,8</a:t>
            </a:r>
          </a:p>
          <a:p>
            <a:endParaRPr lang="sk-SK" sz="8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900 : 1000 = 0,9 . 7 = 6,3</a:t>
            </a:r>
          </a:p>
          <a:p>
            <a:r>
              <a:rPr lang="sk-SK" sz="3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400 : 1000 = 0,4 . 9 = </a:t>
            </a:r>
            <a:r>
              <a:rPr lang="sk-SK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3,6</a:t>
            </a:r>
          </a:p>
          <a:p>
            <a:endParaRPr lang="sk-SK" sz="8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300 : 1000 = 0,3 . 15 = 4,5</a:t>
            </a:r>
            <a:r>
              <a:rPr lang="sk-SK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k-SK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40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800" b="1" i="1" dirty="0">
                <a:solidFill>
                  <a:schemeClr val="accent4">
                    <a:lumMod val="75000"/>
                  </a:schemeClr>
                </a:solidFill>
              </a:rPr>
              <a:t>2 ‰ alkoholu v krvi</a:t>
            </a:r>
            <a:r>
              <a:rPr lang="sk-SK" sz="2800" b="1" dirty="0">
                <a:solidFill>
                  <a:schemeClr val="accent4">
                    <a:lumMod val="75000"/>
                  </a:schemeClr>
                </a:solidFill>
              </a:rPr>
              <a:t> – v každom </a:t>
            </a:r>
            <a:r>
              <a:rPr lang="sk-SK" sz="2800" b="1" dirty="0">
                <a:solidFill>
                  <a:schemeClr val="accent4">
                    <a:lumMod val="75000"/>
                  </a:schemeClr>
                </a:solidFill>
                <a:hlinkClick r:id="rId2" tooltip="Liter"/>
              </a:rPr>
              <a:t>litri</a:t>
            </a:r>
            <a:r>
              <a:rPr lang="sk-SK" sz="2800" b="1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sk-SK" sz="2800" b="1" dirty="0">
                <a:solidFill>
                  <a:schemeClr val="accent4">
                    <a:lumMod val="75000"/>
                  </a:schemeClr>
                </a:solidFill>
                <a:hlinkClick r:id="rId3" tooltip="Krv"/>
              </a:rPr>
              <a:t>krvi</a:t>
            </a:r>
            <a:r>
              <a:rPr lang="sk-SK" sz="2800" b="1" dirty="0">
                <a:solidFill>
                  <a:schemeClr val="accent4">
                    <a:lumMod val="75000"/>
                  </a:schemeClr>
                </a:solidFill>
              </a:rPr>
              <a:t> sú </a:t>
            </a:r>
            <a:r>
              <a:rPr lang="sk-SK" sz="2800" b="1" baseline="30000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sk-SK" sz="2800" b="1" dirty="0">
                <a:solidFill>
                  <a:schemeClr val="accent4">
                    <a:lumMod val="75000"/>
                  </a:schemeClr>
                </a:solidFill>
              </a:rPr>
              <a:t>⁄</a:t>
            </a:r>
            <a:r>
              <a:rPr lang="sk-SK" sz="2800" b="1" baseline="-25000" dirty="0">
                <a:solidFill>
                  <a:schemeClr val="accent4">
                    <a:lumMod val="75000"/>
                  </a:schemeClr>
                </a:solidFill>
              </a:rPr>
              <a:t>1000</a:t>
            </a:r>
            <a:r>
              <a:rPr lang="sk-SK" sz="2800" b="1" dirty="0">
                <a:solidFill>
                  <a:schemeClr val="accent4">
                    <a:lumMod val="75000"/>
                  </a:schemeClr>
                </a:solidFill>
              </a:rPr>
              <a:t> litra (tzn. 2 </a:t>
            </a:r>
            <a:r>
              <a:rPr lang="sk-SK" sz="2800" b="1" dirty="0">
                <a:solidFill>
                  <a:schemeClr val="accent4">
                    <a:lumMod val="75000"/>
                  </a:schemeClr>
                </a:solidFill>
                <a:hlinkClick r:id="rId4" tooltip="Mililiter (stránka neexistuje)"/>
              </a:rPr>
              <a:t>ml</a:t>
            </a:r>
            <a:r>
              <a:rPr lang="sk-SK" sz="2800" b="1" dirty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sk-SK" sz="2800" b="1" dirty="0" smtClean="0">
                <a:solidFill>
                  <a:schemeClr val="accent4">
                    <a:lumMod val="75000"/>
                  </a:schemeClr>
                </a:solidFill>
              </a:rPr>
              <a:t>alkoholu</a:t>
            </a:r>
          </a:p>
          <a:p>
            <a:pPr marL="0" indent="0">
              <a:buNone/>
            </a:pPr>
            <a:endParaRPr lang="sk-SK" sz="2800" dirty="0"/>
          </a:p>
          <a:p>
            <a:r>
              <a:rPr lang="sk-SK" sz="2800" b="1" i="1" dirty="0">
                <a:solidFill>
                  <a:srgbClr val="00B0F0"/>
                </a:solidFill>
              </a:rPr>
              <a:t>7 ‰ novorodencov…</a:t>
            </a:r>
            <a:r>
              <a:rPr lang="sk-SK" sz="2800" b="1" dirty="0">
                <a:solidFill>
                  <a:srgbClr val="00B0F0"/>
                </a:solidFill>
              </a:rPr>
              <a:t> – na každých 1000 novorodencov pripadá 7 takých, že</a:t>
            </a:r>
            <a:r>
              <a:rPr lang="sk-SK" sz="2800" b="1" dirty="0" smtClean="0">
                <a:solidFill>
                  <a:srgbClr val="00B0F0"/>
                </a:solidFill>
              </a:rPr>
              <a:t>…</a:t>
            </a:r>
          </a:p>
          <a:p>
            <a:endParaRPr lang="sk-SK" sz="2800" dirty="0"/>
          </a:p>
          <a:p>
            <a:r>
              <a:rPr lang="sk-SK" sz="2800" dirty="0"/>
              <a:t> </a:t>
            </a:r>
            <a:r>
              <a:rPr lang="sk-SK" sz="2800" b="1" dirty="0">
                <a:solidFill>
                  <a:srgbClr val="FF0000"/>
                </a:solidFill>
              </a:rPr>
              <a:t>určovanie natality (</a:t>
            </a:r>
            <a:r>
              <a:rPr lang="sk-SK" sz="2800" b="1" dirty="0" smtClean="0">
                <a:solidFill>
                  <a:srgbClr val="FF0000"/>
                </a:solidFill>
              </a:rPr>
              <a:t>pôrodnosti), </a:t>
            </a:r>
            <a:r>
              <a:rPr lang="sk-SK" sz="2800" b="1" dirty="0">
                <a:solidFill>
                  <a:srgbClr val="FF0000"/>
                </a:solidFill>
              </a:rPr>
              <a:t>mortality (úmrtnosti) v prepočte na 1000 </a:t>
            </a:r>
            <a:r>
              <a:rPr lang="sk-SK" sz="2800" b="1" dirty="0" smtClean="0">
                <a:solidFill>
                  <a:srgbClr val="FF0000"/>
                </a:solidFill>
              </a:rPr>
              <a:t>obyvateľov</a:t>
            </a:r>
          </a:p>
          <a:p>
            <a:pPr marL="109728" indent="0">
              <a:buNone/>
            </a:pPr>
            <a:endParaRPr lang="sk-SK" sz="2800" dirty="0"/>
          </a:p>
          <a:p>
            <a:r>
              <a:rPr lang="sk-SK" sz="2800" dirty="0"/>
              <a:t> </a:t>
            </a:r>
            <a:r>
              <a:rPr lang="sk-SK" sz="2800" b="1" dirty="0"/>
              <a:t>stúpanie/klesanie železničných </a:t>
            </a:r>
            <a:r>
              <a:rPr lang="sk-SK" sz="2800" b="1" dirty="0" smtClean="0"/>
              <a:t>tratí</a:t>
            </a:r>
            <a:endParaRPr lang="sk-SK" sz="2800" dirty="0"/>
          </a:p>
          <a:p>
            <a:pPr marL="109728" indent="0">
              <a:buNone/>
            </a:pPr>
            <a:endParaRPr lang="sk-SK" sz="2800" b="1" dirty="0">
              <a:solidFill>
                <a:srgbClr val="FF0000"/>
              </a:solidFill>
            </a:endParaRP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Príklady použitia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9916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5376672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sk-SK" b="1" dirty="0" smtClean="0"/>
              <a:t>Riešenie:</a:t>
            </a:r>
          </a:p>
          <a:p>
            <a:pPr marL="109728" indent="0">
              <a:buNone/>
            </a:pPr>
            <a:endParaRPr lang="sk-SK" dirty="0"/>
          </a:p>
          <a:p>
            <a:pPr marL="109728" indent="0">
              <a:buNone/>
            </a:pPr>
            <a:r>
              <a:rPr lang="sk-SK" sz="2800" dirty="0" smtClean="0"/>
              <a:t>a)</a:t>
            </a:r>
            <a:r>
              <a:rPr lang="sk-SK" sz="2800" dirty="0"/>
              <a:t> </a:t>
            </a:r>
            <a:r>
              <a:rPr lang="sk-SK" sz="2800" dirty="0" smtClean="0"/>
              <a:t>Trojčlenkou</a:t>
            </a:r>
          </a:p>
          <a:p>
            <a:pPr marL="109728" indent="0">
              <a:buNone/>
            </a:pPr>
            <a:r>
              <a:rPr lang="sk-SK" sz="2800" dirty="0" smtClean="0">
                <a:solidFill>
                  <a:srgbClr val="002060"/>
                </a:solidFill>
              </a:rPr>
              <a:t>   1000 </a:t>
            </a:r>
            <a:r>
              <a:rPr lang="sk-SK" sz="2800" dirty="0">
                <a:solidFill>
                  <a:srgbClr val="002060"/>
                </a:solidFill>
              </a:rPr>
              <a:t>‰ ...... 387 </a:t>
            </a:r>
            <a:r>
              <a:rPr lang="sk-SK" sz="2800" dirty="0" smtClean="0">
                <a:solidFill>
                  <a:srgbClr val="002060"/>
                </a:solidFill>
              </a:rPr>
              <a:t>g</a:t>
            </a:r>
          </a:p>
          <a:p>
            <a:pPr marL="109728" indent="0">
              <a:buNone/>
            </a:pPr>
            <a:r>
              <a:rPr lang="sk-SK" sz="2800" dirty="0" smtClean="0">
                <a:solidFill>
                  <a:srgbClr val="002060"/>
                </a:solidFill>
              </a:rPr>
              <a:t>    </a:t>
            </a:r>
            <a:r>
              <a:rPr lang="sk-SK" sz="2800" u="sng" dirty="0" smtClean="0">
                <a:solidFill>
                  <a:srgbClr val="002060"/>
                </a:solidFill>
              </a:rPr>
              <a:t> 853 </a:t>
            </a:r>
            <a:r>
              <a:rPr lang="sk-SK" sz="2800" u="sng" dirty="0">
                <a:solidFill>
                  <a:srgbClr val="002060"/>
                </a:solidFill>
              </a:rPr>
              <a:t>‰ </a:t>
            </a:r>
            <a:r>
              <a:rPr lang="sk-SK" sz="2800" u="sng" dirty="0" smtClean="0">
                <a:solidFill>
                  <a:srgbClr val="002060"/>
                </a:solidFill>
              </a:rPr>
              <a:t>........x g</a:t>
            </a:r>
          </a:p>
          <a:p>
            <a:pPr marL="109728" indent="0">
              <a:buNone/>
            </a:pPr>
            <a:r>
              <a:rPr lang="sk-SK" sz="2800" dirty="0" smtClean="0">
                <a:solidFill>
                  <a:srgbClr val="002060"/>
                </a:solidFill>
              </a:rPr>
              <a:t>   X = </a:t>
            </a:r>
            <a:r>
              <a:rPr lang="sk-SK" sz="2800" u="sng" dirty="0" smtClean="0">
                <a:solidFill>
                  <a:srgbClr val="002060"/>
                </a:solidFill>
              </a:rPr>
              <a:t>853 . 387</a:t>
            </a:r>
          </a:p>
          <a:p>
            <a:pPr marL="109728" indent="0">
              <a:buNone/>
            </a:pPr>
            <a:r>
              <a:rPr lang="sk-SK" sz="2800" dirty="0">
                <a:solidFill>
                  <a:srgbClr val="002060"/>
                </a:solidFill>
              </a:rPr>
              <a:t> </a:t>
            </a:r>
            <a:r>
              <a:rPr lang="sk-SK" sz="2800" dirty="0" smtClean="0">
                <a:solidFill>
                  <a:srgbClr val="002060"/>
                </a:solidFill>
              </a:rPr>
              <a:t>        1000</a:t>
            </a:r>
          </a:p>
          <a:p>
            <a:pPr marL="109728" indent="0">
              <a:buNone/>
            </a:pPr>
            <a:r>
              <a:rPr lang="sk-SK" sz="2800" dirty="0" smtClean="0">
                <a:solidFill>
                  <a:srgbClr val="002060"/>
                </a:solidFill>
              </a:rPr>
              <a:t>   X = </a:t>
            </a:r>
            <a:r>
              <a:rPr lang="sk-SK" sz="2800" b="1" dirty="0" smtClean="0">
                <a:solidFill>
                  <a:srgbClr val="002060"/>
                </a:solidFill>
              </a:rPr>
              <a:t>323,145g</a:t>
            </a:r>
            <a:endParaRPr lang="sk-SK" sz="2800" b="1" dirty="0">
              <a:solidFill>
                <a:srgbClr val="002060"/>
              </a:solidFill>
            </a:endParaRPr>
          </a:p>
          <a:p>
            <a:pPr marL="109728" indent="0">
              <a:buNone/>
            </a:pPr>
            <a:endParaRPr lang="sk-SK" sz="2800" dirty="0">
              <a:solidFill>
                <a:srgbClr val="002060"/>
              </a:solidFill>
            </a:endParaRPr>
          </a:p>
          <a:p>
            <a:pPr marL="109728" indent="0">
              <a:buNone/>
            </a:pPr>
            <a:r>
              <a:rPr lang="sk-SK" sz="2800" b="1" dirty="0" smtClean="0">
                <a:solidFill>
                  <a:srgbClr val="FF0000"/>
                </a:solidFill>
              </a:rPr>
              <a:t>b) Čisté striebro....835 </a:t>
            </a:r>
            <a:r>
              <a:rPr lang="sk-SK" sz="2800" b="1" dirty="0">
                <a:solidFill>
                  <a:srgbClr val="FF0000"/>
                </a:solidFill>
              </a:rPr>
              <a:t>‰ </a:t>
            </a:r>
            <a:r>
              <a:rPr lang="sk-SK" sz="2800" b="1" dirty="0" smtClean="0">
                <a:solidFill>
                  <a:srgbClr val="FF0000"/>
                </a:solidFill>
              </a:rPr>
              <a:t>z 387g=387 : 1000 . 835 =    								   								=323,145</a:t>
            </a:r>
            <a:r>
              <a:rPr lang="sk-SK" sz="2800" b="1" u="sng" dirty="0" smtClean="0">
                <a:solidFill>
                  <a:srgbClr val="FF0000"/>
                </a:solidFill>
              </a:rPr>
              <a:t>g</a:t>
            </a:r>
            <a:endParaRPr lang="sk-SK" sz="2800" b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sk-SK" sz="2800" dirty="0">
                <a:solidFill>
                  <a:srgbClr val="002060"/>
                </a:solidFill>
              </a:rPr>
              <a:t> </a:t>
            </a:r>
            <a:r>
              <a:rPr lang="sk-SK" sz="2800" b="1" dirty="0" smtClean="0">
                <a:solidFill>
                  <a:srgbClr val="002060"/>
                </a:solidFill>
              </a:rPr>
              <a:t>V</a:t>
            </a:r>
            <a:r>
              <a:rPr lang="sk-SK" sz="2800" b="1" dirty="0">
                <a:solidFill>
                  <a:srgbClr val="002060"/>
                </a:solidFill>
              </a:rPr>
              <a:t> podnose je 323,145 g čistého striebra.</a:t>
            </a:r>
          </a:p>
          <a:p>
            <a:pPr marL="109728" indent="0">
              <a:buNone/>
            </a:pPr>
            <a:r>
              <a:rPr lang="sk-SK" sz="2800" dirty="0"/>
              <a:t/>
            </a:r>
            <a:br>
              <a:rPr lang="sk-SK" sz="2800" dirty="0"/>
            </a:br>
            <a:endParaRPr lang="sk-SK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sk-SK" sz="2700" dirty="0" smtClean="0">
                <a:solidFill>
                  <a:srgbClr val="002060"/>
                </a:solidFill>
              </a:rPr>
              <a:t>1. Koľko </a:t>
            </a:r>
            <a:r>
              <a:rPr lang="sk-SK" sz="2700" dirty="0">
                <a:solidFill>
                  <a:srgbClr val="002060"/>
                </a:solidFill>
              </a:rPr>
              <a:t>gramov čistého striebra obsahuje podnos, ktorý má hmotnosť 387 g a je v ňom 835 ‰ čistého striebra?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cxnSp>
        <p:nvCxnSpPr>
          <p:cNvPr id="4" name="Rovná spojnica 3"/>
          <p:cNvCxnSpPr/>
          <p:nvPr/>
        </p:nvCxnSpPr>
        <p:spPr>
          <a:xfrm>
            <a:off x="467544" y="1368930"/>
            <a:ext cx="75608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5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>
                <a:solidFill>
                  <a:srgbClr val="00B050"/>
                </a:solidFill>
              </a:rPr>
              <a:t>Stúpanie 4 ‰ znamená, že na 1000 m železničná trať stúpne o 4 m. Teda vytvoríme trojčlenku.</a:t>
            </a:r>
          </a:p>
          <a:p>
            <a:pPr marL="109728" indent="0">
              <a:buNone/>
            </a:pPr>
            <a:r>
              <a:rPr lang="sk-SK" b="1" dirty="0">
                <a:solidFill>
                  <a:srgbClr val="00B050"/>
                </a:solidFill>
              </a:rPr>
              <a:t> </a:t>
            </a:r>
          </a:p>
          <a:p>
            <a:pPr marL="109728" indent="0">
              <a:buNone/>
            </a:pPr>
            <a:r>
              <a:rPr lang="sk-SK" b="1" dirty="0" smtClean="0"/>
              <a:t>a) na1000 </a:t>
            </a:r>
            <a:r>
              <a:rPr lang="sk-SK" b="1" dirty="0"/>
              <a:t>m</a:t>
            </a:r>
            <a:r>
              <a:rPr lang="sk-SK" b="1" dirty="0" smtClean="0"/>
              <a:t>................o 4 </a:t>
            </a:r>
            <a:r>
              <a:rPr lang="sk-SK" b="1" dirty="0"/>
              <a:t>m</a:t>
            </a:r>
            <a:endParaRPr lang="sk-SK" dirty="0"/>
          </a:p>
          <a:p>
            <a:pPr marL="109728" indent="0">
              <a:buNone/>
            </a:pPr>
            <a:r>
              <a:rPr lang="sk-SK" b="1" u="sng" dirty="0" smtClean="0"/>
              <a:t>   na 1500 </a:t>
            </a:r>
            <a:r>
              <a:rPr lang="sk-SK" b="1" u="sng" dirty="0"/>
              <a:t>m</a:t>
            </a:r>
            <a:r>
              <a:rPr lang="sk-SK" b="1" u="sng" dirty="0" smtClean="0"/>
              <a:t>.................o x </a:t>
            </a:r>
            <a:r>
              <a:rPr lang="sk-SK" b="1" u="sng" dirty="0"/>
              <a:t>m</a:t>
            </a:r>
            <a:r>
              <a:rPr lang="sk-SK" dirty="0"/>
              <a:t> (1,5 km = 1500m)</a:t>
            </a:r>
          </a:p>
          <a:p>
            <a:pPr marL="109728" indent="0">
              <a:buNone/>
            </a:pPr>
            <a:r>
              <a:rPr lang="sk-SK" dirty="0"/>
              <a:t> </a:t>
            </a:r>
            <a:r>
              <a:rPr lang="sk-SK" dirty="0" smtClean="0"/>
              <a:t>      </a:t>
            </a:r>
            <a:r>
              <a:rPr lang="sk-SK" dirty="0"/>
              <a:t>x = </a:t>
            </a:r>
            <a:r>
              <a:rPr lang="sk-SK" u="sng" dirty="0"/>
              <a:t>4 . </a:t>
            </a:r>
            <a:r>
              <a:rPr lang="sk-SK" u="sng" dirty="0" smtClean="0"/>
              <a:t>1500</a:t>
            </a:r>
          </a:p>
          <a:p>
            <a:pPr marL="109728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1000</a:t>
            </a:r>
            <a:endParaRPr lang="sk-SK" dirty="0"/>
          </a:p>
          <a:p>
            <a:pPr marL="109728" indent="0">
              <a:buNone/>
            </a:pPr>
            <a:r>
              <a:rPr lang="sk-SK" b="1" dirty="0" smtClean="0"/>
              <a:t>  </a:t>
            </a:r>
            <a:r>
              <a:rPr lang="sk-SK" b="1" dirty="0"/>
              <a:t>          </a:t>
            </a:r>
            <a:r>
              <a:rPr lang="sk-SK" b="1" u="sng" dirty="0"/>
              <a:t>x = 6 </a:t>
            </a:r>
            <a:r>
              <a:rPr lang="sk-SK" b="1" u="sng" dirty="0" smtClean="0"/>
              <a:t>m</a:t>
            </a:r>
          </a:p>
          <a:p>
            <a:pPr marL="109728" indent="0">
              <a:buNone/>
            </a:pPr>
            <a:endParaRPr lang="sk-SK" dirty="0"/>
          </a:p>
          <a:p>
            <a:pPr marL="109728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b)</a:t>
            </a:r>
            <a:r>
              <a:rPr lang="sk-SK" sz="2800" b="1" dirty="0">
                <a:solidFill>
                  <a:srgbClr val="FF0000"/>
                </a:solidFill>
              </a:rPr>
              <a:t> 4 </a:t>
            </a:r>
            <a:r>
              <a:rPr lang="sk-SK" sz="2800" b="1" dirty="0" smtClean="0">
                <a:solidFill>
                  <a:srgbClr val="FF0000"/>
                </a:solidFill>
              </a:rPr>
              <a:t>‰ z 1500m = 1500:1000.4 = 6m</a:t>
            </a:r>
            <a:r>
              <a:rPr lang="sk-SK" b="1" dirty="0">
                <a:solidFill>
                  <a:srgbClr val="FF0000"/>
                </a:solidFill>
              </a:rPr>
              <a:t/>
            </a:r>
            <a:br>
              <a:rPr lang="sk-SK" b="1" dirty="0">
                <a:solidFill>
                  <a:srgbClr val="FF0000"/>
                </a:solidFill>
              </a:rPr>
            </a:br>
            <a:endParaRPr lang="sk-SK" b="1" dirty="0">
              <a:solidFill>
                <a:srgbClr val="FF0000"/>
              </a:solidFill>
            </a:endParaRPr>
          </a:p>
          <a:p>
            <a:r>
              <a:rPr lang="sk-SK" b="1" dirty="0" smtClean="0">
                <a:solidFill>
                  <a:srgbClr val="00B050"/>
                </a:solidFill>
              </a:rPr>
              <a:t>Medzi obcami trať stúpne o 6 m.</a:t>
            </a:r>
          </a:p>
          <a:p>
            <a:pPr marL="109728" indent="0">
              <a:buNone/>
            </a:pPr>
            <a:endParaRPr lang="sk-SK" b="1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400" dirty="0" smtClean="0">
                <a:solidFill>
                  <a:srgbClr val="002060"/>
                </a:solidFill>
                <a:effectLst/>
              </a:rPr>
              <a:t>2. Vzdialenosť </a:t>
            </a:r>
            <a:r>
              <a:rPr lang="sk-SK" sz="2400" dirty="0">
                <a:solidFill>
                  <a:srgbClr val="002060"/>
                </a:solidFill>
                <a:effectLst/>
              </a:rPr>
              <a:t>medzi dvoma obcami je 1,5 km. Železničná trať má stúpanie </a:t>
            </a:r>
            <a:r>
              <a:rPr lang="sk-SK" sz="2400" dirty="0" smtClean="0">
                <a:solidFill>
                  <a:srgbClr val="002060"/>
                </a:solidFill>
                <a:effectLst/>
              </a:rPr>
              <a:t>4</a:t>
            </a:r>
            <a:r>
              <a:rPr lang="sk-SK" sz="2400" dirty="0">
                <a:solidFill>
                  <a:srgbClr val="00B050"/>
                </a:solidFill>
              </a:rPr>
              <a:t> </a:t>
            </a:r>
            <a:r>
              <a:rPr lang="sk-SK" sz="2400" dirty="0">
                <a:solidFill>
                  <a:srgbClr val="002060"/>
                </a:solidFill>
              </a:rPr>
              <a:t>‰</a:t>
            </a:r>
            <a:r>
              <a:rPr lang="sk-SK" sz="2400" dirty="0" smtClean="0">
                <a:solidFill>
                  <a:srgbClr val="002060"/>
                </a:solidFill>
                <a:effectLst/>
              </a:rPr>
              <a:t> . </a:t>
            </a:r>
            <a:r>
              <a:rPr lang="sk-SK" sz="2400" dirty="0">
                <a:solidFill>
                  <a:srgbClr val="002060"/>
                </a:solidFill>
                <a:effectLst/>
              </a:rPr>
              <a:t>O koľko metrov stúpne železničná trať medzi obcami?</a:t>
            </a:r>
            <a:endParaRPr lang="sk-SK" sz="2400" dirty="0">
              <a:solidFill>
                <a:srgbClr val="002060"/>
              </a:solidFill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467544" y="1340768"/>
            <a:ext cx="75608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97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u="sng" dirty="0" smtClean="0"/>
              <a:t>Riešenie:</a:t>
            </a:r>
          </a:p>
          <a:p>
            <a:pPr marL="109728" indent="0">
              <a:buNone/>
            </a:pPr>
            <a:r>
              <a:rPr lang="sk-SK" dirty="0" smtClean="0"/>
              <a:t>Rýdzeho zlata je 6 </a:t>
            </a:r>
            <a:r>
              <a:rPr lang="sk-SK" dirty="0"/>
              <a:t>‰</a:t>
            </a:r>
            <a:r>
              <a:rPr lang="sk-SK" dirty="0" smtClean="0"/>
              <a:t>  z 58 g = 58:1000.6=</a:t>
            </a:r>
          </a:p>
          <a:p>
            <a:pPr marL="109728" indent="0">
              <a:buNone/>
            </a:pPr>
            <a:r>
              <a:rPr lang="sk-SK" dirty="0"/>
              <a:t>	</a:t>
            </a:r>
            <a:r>
              <a:rPr lang="sk-SK" dirty="0" smtClean="0"/>
              <a:t>				0,058.6 = </a:t>
            </a:r>
            <a:r>
              <a:rPr lang="sk-SK" b="1" dirty="0" smtClean="0">
                <a:solidFill>
                  <a:srgbClr val="7030A0"/>
                </a:solidFill>
              </a:rPr>
              <a:t>0,348g</a:t>
            </a:r>
          </a:p>
          <a:p>
            <a:pPr marL="109728" indent="0">
              <a:buNone/>
            </a:pPr>
            <a:endParaRPr lang="sk-SK" b="1" dirty="0"/>
          </a:p>
          <a:p>
            <a:pPr marL="109728" indent="0">
              <a:buNone/>
            </a:pPr>
            <a:r>
              <a:rPr lang="sk-SK" b="1" dirty="0" smtClean="0">
                <a:solidFill>
                  <a:srgbClr val="7030A0"/>
                </a:solidFill>
              </a:rPr>
              <a:t>V prsteni je 0,348 g čistého zlata.</a:t>
            </a:r>
            <a:endParaRPr lang="sk-SK" b="1" dirty="0">
              <a:solidFill>
                <a:srgbClr val="7030A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700" dirty="0" smtClean="0">
                <a:solidFill>
                  <a:srgbClr val="7030A0"/>
                </a:solidFill>
                <a:effectLst/>
              </a:rPr>
              <a:t>3. Prsteň má </a:t>
            </a:r>
            <a:r>
              <a:rPr lang="sk-SK" sz="2700" dirty="0">
                <a:solidFill>
                  <a:srgbClr val="7030A0"/>
                </a:solidFill>
                <a:effectLst/>
              </a:rPr>
              <a:t>hmotnosť </a:t>
            </a:r>
            <a:r>
              <a:rPr lang="sk-SK" sz="2700" dirty="0" smtClean="0">
                <a:solidFill>
                  <a:srgbClr val="7030A0"/>
                </a:solidFill>
                <a:effectLst/>
              </a:rPr>
              <a:t>58 </a:t>
            </a:r>
            <a:r>
              <a:rPr lang="sk-SK" sz="2700" dirty="0">
                <a:solidFill>
                  <a:srgbClr val="7030A0"/>
                </a:solidFill>
                <a:effectLst/>
              </a:rPr>
              <a:t>g a obsahuje </a:t>
            </a:r>
            <a:r>
              <a:rPr lang="sk-SK" sz="2700" dirty="0" smtClean="0">
                <a:solidFill>
                  <a:srgbClr val="7030A0"/>
                </a:solidFill>
                <a:effectLst/>
              </a:rPr>
              <a:t>6 ‰ </a:t>
            </a:r>
            <a:r>
              <a:rPr lang="sk-SK" sz="2700" dirty="0">
                <a:solidFill>
                  <a:srgbClr val="7030A0"/>
                </a:solidFill>
                <a:effectLst/>
              </a:rPr>
              <a:t>rýdzeho zlata. Koľko gramov čistého zlata je v </a:t>
            </a:r>
            <a:r>
              <a:rPr lang="sk-SK" sz="2700" dirty="0" smtClean="0">
                <a:solidFill>
                  <a:srgbClr val="7030A0"/>
                </a:solidFill>
                <a:effectLst/>
              </a:rPr>
              <a:t>prsteni? </a:t>
            </a:r>
            <a:endParaRPr lang="sk-SK" sz="3200" dirty="0">
              <a:solidFill>
                <a:srgbClr val="7030A0"/>
              </a:solidFill>
            </a:endParaRPr>
          </a:p>
        </p:txBody>
      </p:sp>
      <p:cxnSp>
        <p:nvCxnSpPr>
          <p:cNvPr id="4" name="Rovná spojnica 3"/>
          <p:cNvCxnSpPr/>
          <p:nvPr/>
        </p:nvCxnSpPr>
        <p:spPr>
          <a:xfrm>
            <a:off x="467544" y="1368930"/>
            <a:ext cx="75608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46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227</TotalTime>
  <Words>549</Words>
  <Application>Microsoft Office PowerPoint</Application>
  <PresentationFormat>Prezentácia na obrazovke (4:3)</PresentationFormat>
  <Paragraphs>144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Hala</vt:lpstr>
      <vt:lpstr>PROMILE  - ‰</vt:lpstr>
      <vt:lpstr>‰ - Promile je jedna tisícina</vt:lpstr>
      <vt:lpstr>Prezentácia programu PowerPoint</vt:lpstr>
      <vt:lpstr>Jedno ‰ je tisícina zo základu</vt:lpstr>
      <vt:lpstr>Vypočítaj hodnotu</vt:lpstr>
      <vt:lpstr>Príklady použitia</vt:lpstr>
      <vt:lpstr>1. Koľko gramov čistého striebra obsahuje podnos, ktorý má hmotnosť 387 g a je v ňom 835 ‰ čistého striebra? </vt:lpstr>
      <vt:lpstr>2. Vzdialenosť medzi dvoma obcami je 1,5 km. Železničná trať má stúpanie 4 ‰ . O koľko metrov stúpne železničná trať medzi obcami?</vt:lpstr>
      <vt:lpstr>3. Prsteň má hmotnosť 58 g a obsahuje 6 ‰ rýdzeho zlata. Koľko gramov čistého zlata je v prsteni? </vt:lpstr>
      <vt:lpstr>4. Železničná trať má stúpanie 5 ‰. Stúpanie medzi stanicami na tejto trati je 6,3 m. Aké vzdialenosť je medzi nimi?   </vt:lpstr>
      <vt:lpstr>5. Vodorovná vzdialenosť medzi železničnými stanicami A a B je 12km. Na tomto úseku má železničná trať stúpanie 13 ‰.  Aký je výškový rozdiel medzi týmito stanicami?</vt:lpstr>
      <vt:lpstr>6. Vypočítaj:</vt:lpstr>
      <vt:lpstr>7. Z 50 ton zemiakov sa získa 9 ton zemiakovej múky. Koľko percent zemiakov predstavuje zemiaková múka?</vt:lpstr>
      <vt:lpstr>8. Základnou zložkou ľudského tela je voda. V tele človeka s hmotnosťou 60 kg je asi 39 kg vody. Koľko % hmotnosti tela tvorí voda?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PROMILE</dc:title>
  <dc:creator>VI.C</dc:creator>
  <cp:lastModifiedBy>VI.C</cp:lastModifiedBy>
  <cp:revision>21</cp:revision>
  <dcterms:created xsi:type="dcterms:W3CDTF">2013-01-16T07:17:28Z</dcterms:created>
  <dcterms:modified xsi:type="dcterms:W3CDTF">2013-02-04T16:44:32Z</dcterms:modified>
</cp:coreProperties>
</file>