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8" r:id="rId4"/>
    <p:sldId id="261" r:id="rId5"/>
    <p:sldId id="259" r:id="rId6"/>
    <p:sldId id="263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5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1DF3D53-21FF-4C80-9369-80F70A71D5DA}" type="datetimeFigureOut">
              <a:rPr lang="sk-SK" smtClean="0"/>
              <a:t>2. 4. 2013</a:t>
            </a:fld>
            <a:endParaRPr lang="sk-SK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34DED81-570B-4647-83DC-74C3120D5489}" type="slidenum">
              <a:rPr lang="sk-SK" smtClean="0"/>
              <a:t>‹#›</a:t>
            </a:fld>
            <a:endParaRPr lang="sk-SK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3D53-21FF-4C80-9369-80F70A71D5DA}" type="datetimeFigureOut">
              <a:rPr lang="sk-SK" smtClean="0"/>
              <a:t>2. 4. 2013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ED81-570B-4647-83DC-74C3120D548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3D53-21FF-4C80-9369-80F70A71D5DA}" type="datetimeFigureOut">
              <a:rPr lang="sk-SK" smtClean="0"/>
              <a:t>2. 4. 2013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ED81-570B-4647-83DC-74C3120D548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3D53-21FF-4C80-9369-80F70A71D5DA}" type="datetimeFigureOut">
              <a:rPr lang="sk-SK" smtClean="0"/>
              <a:t>2. 4. 2013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ED81-570B-4647-83DC-74C3120D548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3D53-21FF-4C80-9369-80F70A71D5DA}" type="datetimeFigureOut">
              <a:rPr lang="sk-SK" smtClean="0"/>
              <a:t>2. 4. 2013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ED81-570B-4647-83DC-74C3120D548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3D53-21FF-4C80-9369-80F70A71D5DA}" type="datetimeFigureOut">
              <a:rPr lang="sk-SK" smtClean="0"/>
              <a:t>2. 4. 2013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ED81-570B-4647-83DC-74C3120D5489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3D53-21FF-4C80-9369-80F70A71D5DA}" type="datetimeFigureOut">
              <a:rPr lang="sk-SK" smtClean="0"/>
              <a:t>2. 4. 2013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ED81-570B-4647-83DC-74C3120D548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3D53-21FF-4C80-9369-80F70A71D5DA}" type="datetimeFigureOut">
              <a:rPr lang="sk-SK" smtClean="0"/>
              <a:t>2. 4. 2013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ED81-570B-4647-83DC-74C3120D548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3D53-21FF-4C80-9369-80F70A71D5DA}" type="datetimeFigureOut">
              <a:rPr lang="sk-SK" smtClean="0"/>
              <a:t>2. 4. 2013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ED81-570B-4647-83DC-74C3120D548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3D53-21FF-4C80-9369-80F70A71D5DA}" type="datetimeFigureOut">
              <a:rPr lang="sk-SK" smtClean="0"/>
              <a:t>2. 4. 2013</a:t>
            </a:fld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ED81-570B-4647-83DC-74C3120D5489}" type="slidenum">
              <a:rPr lang="sk-SK" smtClean="0"/>
              <a:t>‹#›</a:t>
            </a:fld>
            <a:endParaRPr lang="sk-SK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3D53-21FF-4C80-9369-80F70A71D5DA}" type="datetimeFigureOut">
              <a:rPr lang="sk-SK" smtClean="0"/>
              <a:t>2. 4. 2013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DED81-570B-4647-83DC-74C3120D548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1DF3D53-21FF-4C80-9369-80F70A71D5DA}" type="datetimeFigureOut">
              <a:rPr lang="sk-SK" smtClean="0"/>
              <a:t>2. 4. 2013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34DED81-570B-4647-83DC-74C3120D5489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4008" y="2492896"/>
            <a:ext cx="3546729" cy="170216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7030A0"/>
                </a:solidFill>
              </a:rPr>
              <a:t>Rysujeme Valentínske prekvapenie </a:t>
            </a:r>
            <a:endParaRPr lang="sk-SK" b="1" dirty="0">
              <a:solidFill>
                <a:srgbClr val="7030A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44008" y="5229200"/>
            <a:ext cx="3309803" cy="1260629"/>
          </a:xfrm>
        </p:spPr>
        <p:txBody>
          <a:bodyPr>
            <a:normAutofit/>
          </a:bodyPr>
          <a:lstStyle/>
          <a:p>
            <a:r>
              <a:rPr lang="sk-SK" sz="2000" dirty="0" smtClean="0">
                <a:solidFill>
                  <a:srgbClr val="7030A0"/>
                </a:solidFill>
              </a:rPr>
              <a:t>Mgr. Z.Burzová</a:t>
            </a:r>
          </a:p>
          <a:p>
            <a:r>
              <a:rPr lang="sk-SK" sz="2000" dirty="0" smtClean="0">
                <a:solidFill>
                  <a:srgbClr val="7030A0"/>
                </a:solidFill>
              </a:rPr>
              <a:t>14. 2. 2013</a:t>
            </a:r>
            <a:endParaRPr lang="sk-SK" sz="20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VI.C\Desktop\PLOCHA PROGRAMY\Torta\Janka-50r. + starká-72r\180220132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4637"/>
            <a:ext cx="4088492" cy="306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3672408" cy="275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52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54111"/>
            <a:ext cx="7890080" cy="1143000"/>
          </a:xfrm>
        </p:spPr>
        <p:txBody>
          <a:bodyPr>
            <a:normAutofit/>
          </a:bodyPr>
          <a:lstStyle/>
          <a:p>
            <a:r>
              <a:rPr lang="sk-SK" sz="3200" b="1" dirty="0" smtClean="0"/>
              <a:t>1. Doplň správne, aby platila rovnosť</a:t>
            </a: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141440"/>
          </a:xfrm>
        </p:spPr>
        <p:txBody>
          <a:bodyPr numCol="2">
            <a:normAutofit/>
          </a:bodyPr>
          <a:lstStyle/>
          <a:p>
            <a:pPr marL="82296" indent="0" algn="ctr">
              <a:buNone/>
            </a:pPr>
            <a:r>
              <a:rPr lang="sk-SK" sz="2800" dirty="0" smtClean="0">
                <a:solidFill>
                  <a:srgbClr val="7030A0"/>
                </a:solidFill>
              </a:rPr>
              <a:t>7,1 </a:t>
            </a:r>
            <a:r>
              <a:rPr lang="sk-SK" sz="2800" dirty="0">
                <a:solidFill>
                  <a:srgbClr val="7030A0"/>
                </a:solidFill>
              </a:rPr>
              <a:t>m</a:t>
            </a:r>
            <a:r>
              <a:rPr lang="sk-SK" sz="2800" baseline="30000" dirty="0">
                <a:solidFill>
                  <a:srgbClr val="7030A0"/>
                </a:solidFill>
              </a:rPr>
              <a:t>2</a:t>
            </a:r>
            <a:r>
              <a:rPr lang="sk-SK" sz="2800" dirty="0">
                <a:solidFill>
                  <a:srgbClr val="7030A0"/>
                </a:solidFill>
              </a:rPr>
              <a:t> =  </a:t>
            </a:r>
            <a:r>
              <a:rPr lang="sk-SK" sz="2800" b="1" dirty="0" smtClean="0">
                <a:solidFill>
                  <a:srgbClr val="7030A0"/>
                </a:solidFill>
              </a:rPr>
              <a:t>710</a:t>
            </a:r>
            <a:r>
              <a:rPr lang="sk-SK" sz="2800" dirty="0" smtClean="0">
                <a:solidFill>
                  <a:srgbClr val="7030A0"/>
                </a:solidFill>
              </a:rPr>
              <a:t>  dm</a:t>
            </a:r>
            <a:r>
              <a:rPr lang="sk-SK" sz="2800" b="1" baseline="30000" dirty="0" smtClean="0">
                <a:solidFill>
                  <a:srgbClr val="7030A0"/>
                </a:solidFill>
              </a:rPr>
              <a:t>2</a:t>
            </a:r>
            <a:endParaRPr lang="sk-SK" sz="2800" dirty="0">
              <a:solidFill>
                <a:srgbClr val="7030A0"/>
              </a:solidFill>
            </a:endParaRPr>
          </a:p>
          <a:p>
            <a:pPr marL="82296" indent="0" algn="ctr">
              <a:buNone/>
            </a:pPr>
            <a:r>
              <a:rPr lang="sk-SK" sz="2800" dirty="0" smtClean="0">
                <a:solidFill>
                  <a:srgbClr val="7030A0"/>
                </a:solidFill>
              </a:rPr>
              <a:t>65 mm</a:t>
            </a:r>
            <a:r>
              <a:rPr lang="sk-SK" sz="2800" baseline="30000" dirty="0" smtClean="0">
                <a:solidFill>
                  <a:srgbClr val="7030A0"/>
                </a:solidFill>
              </a:rPr>
              <a:t>2</a:t>
            </a:r>
            <a:r>
              <a:rPr lang="sk-SK" sz="2800" dirty="0" smtClean="0">
                <a:solidFill>
                  <a:srgbClr val="7030A0"/>
                </a:solidFill>
              </a:rPr>
              <a:t> </a:t>
            </a:r>
            <a:r>
              <a:rPr lang="sk-SK" sz="2800" dirty="0">
                <a:solidFill>
                  <a:srgbClr val="7030A0"/>
                </a:solidFill>
              </a:rPr>
              <a:t>=  </a:t>
            </a:r>
            <a:r>
              <a:rPr lang="sk-SK" sz="2800" b="1" dirty="0" smtClean="0">
                <a:solidFill>
                  <a:srgbClr val="7030A0"/>
                </a:solidFill>
              </a:rPr>
              <a:t>0,65</a:t>
            </a:r>
            <a:r>
              <a:rPr lang="sk-SK" sz="2800" dirty="0" smtClean="0">
                <a:solidFill>
                  <a:srgbClr val="7030A0"/>
                </a:solidFill>
              </a:rPr>
              <a:t> cm</a:t>
            </a:r>
            <a:r>
              <a:rPr lang="sk-SK" sz="2800" baseline="30000" dirty="0" smtClean="0">
                <a:solidFill>
                  <a:srgbClr val="7030A0"/>
                </a:solidFill>
              </a:rPr>
              <a:t>2</a:t>
            </a:r>
            <a:endParaRPr lang="sk-SK" sz="2800" dirty="0" smtClean="0">
              <a:solidFill>
                <a:srgbClr val="7030A0"/>
              </a:solidFill>
            </a:endParaRPr>
          </a:p>
          <a:p>
            <a:pPr marL="82296" indent="0" algn="ctr">
              <a:buNone/>
            </a:pPr>
            <a:r>
              <a:rPr lang="sk-SK" sz="2800" dirty="0" smtClean="0">
                <a:solidFill>
                  <a:srgbClr val="7030A0"/>
                </a:solidFill>
              </a:rPr>
              <a:t>3350 mm</a:t>
            </a:r>
            <a:r>
              <a:rPr lang="sk-SK" sz="2800" baseline="30000" dirty="0" smtClean="0">
                <a:solidFill>
                  <a:srgbClr val="7030A0"/>
                </a:solidFill>
              </a:rPr>
              <a:t>2</a:t>
            </a:r>
            <a:r>
              <a:rPr lang="sk-SK" sz="2800" dirty="0" smtClean="0">
                <a:solidFill>
                  <a:srgbClr val="7030A0"/>
                </a:solidFill>
              </a:rPr>
              <a:t> =  </a:t>
            </a:r>
            <a:r>
              <a:rPr lang="sk-SK" sz="2800" b="1" dirty="0" smtClean="0">
                <a:solidFill>
                  <a:srgbClr val="7030A0"/>
                </a:solidFill>
              </a:rPr>
              <a:t>0,335</a:t>
            </a:r>
            <a:r>
              <a:rPr lang="sk-SK" sz="2800" dirty="0" smtClean="0">
                <a:solidFill>
                  <a:srgbClr val="7030A0"/>
                </a:solidFill>
              </a:rPr>
              <a:t>dm</a:t>
            </a:r>
            <a:r>
              <a:rPr lang="sk-SK" sz="2800" baseline="30000" dirty="0" smtClean="0">
                <a:solidFill>
                  <a:srgbClr val="7030A0"/>
                </a:solidFill>
              </a:rPr>
              <a:t>2</a:t>
            </a:r>
            <a:endParaRPr lang="sk-SK" sz="2800" dirty="0" smtClean="0">
              <a:solidFill>
                <a:srgbClr val="7030A0"/>
              </a:solidFill>
            </a:endParaRPr>
          </a:p>
          <a:p>
            <a:pPr marL="82296" indent="0" algn="ctr">
              <a:buNone/>
            </a:pPr>
            <a:r>
              <a:rPr lang="sk-SK" sz="2800" dirty="0" smtClean="0">
                <a:solidFill>
                  <a:srgbClr val="7030A0"/>
                </a:solidFill>
              </a:rPr>
              <a:t>0,6 m</a:t>
            </a:r>
            <a:r>
              <a:rPr lang="sk-SK" sz="2800" baseline="30000" dirty="0" smtClean="0">
                <a:solidFill>
                  <a:srgbClr val="7030A0"/>
                </a:solidFill>
              </a:rPr>
              <a:t>2</a:t>
            </a:r>
            <a:r>
              <a:rPr lang="sk-SK" sz="2800" dirty="0" smtClean="0">
                <a:solidFill>
                  <a:srgbClr val="7030A0"/>
                </a:solidFill>
              </a:rPr>
              <a:t> = </a:t>
            </a:r>
            <a:r>
              <a:rPr lang="sk-SK" sz="2800" b="1" dirty="0" smtClean="0">
                <a:solidFill>
                  <a:srgbClr val="7030A0"/>
                </a:solidFill>
              </a:rPr>
              <a:t>60 </a:t>
            </a:r>
            <a:r>
              <a:rPr lang="sk-SK" sz="2800" dirty="0" smtClean="0">
                <a:solidFill>
                  <a:srgbClr val="7030A0"/>
                </a:solidFill>
              </a:rPr>
              <a:t> dm</a:t>
            </a:r>
            <a:r>
              <a:rPr lang="sk-SK" sz="2800" baseline="30000" dirty="0" smtClean="0">
                <a:solidFill>
                  <a:srgbClr val="7030A0"/>
                </a:solidFill>
              </a:rPr>
              <a:t>2</a:t>
            </a:r>
            <a:endParaRPr lang="sk-SK" sz="2800" dirty="0" smtClean="0">
              <a:solidFill>
                <a:srgbClr val="7030A0"/>
              </a:solidFill>
            </a:endParaRPr>
          </a:p>
          <a:p>
            <a:pPr marL="82296" indent="0" algn="ctr">
              <a:buNone/>
            </a:pPr>
            <a:r>
              <a:rPr lang="sk-SK" sz="2800" i="1" dirty="0">
                <a:solidFill>
                  <a:srgbClr val="7030A0"/>
                </a:solidFill>
              </a:rPr>
              <a:t>2</a:t>
            </a:r>
            <a:r>
              <a:rPr lang="sk-SK" sz="2800" dirty="0" smtClean="0">
                <a:solidFill>
                  <a:srgbClr val="7030A0"/>
                </a:solidFill>
              </a:rPr>
              <a:t>0 cm</a:t>
            </a:r>
            <a:r>
              <a:rPr lang="sk-SK" sz="2800" baseline="30000" dirty="0" smtClean="0">
                <a:solidFill>
                  <a:srgbClr val="7030A0"/>
                </a:solidFill>
              </a:rPr>
              <a:t>2</a:t>
            </a:r>
            <a:r>
              <a:rPr lang="sk-SK" sz="2800" dirty="0" smtClean="0">
                <a:solidFill>
                  <a:srgbClr val="7030A0"/>
                </a:solidFill>
              </a:rPr>
              <a:t> = </a:t>
            </a:r>
            <a:r>
              <a:rPr lang="sk-SK" sz="2800" b="1" dirty="0" smtClean="0">
                <a:solidFill>
                  <a:srgbClr val="7030A0"/>
                </a:solidFill>
              </a:rPr>
              <a:t>2000</a:t>
            </a:r>
            <a:r>
              <a:rPr lang="sk-SK" sz="2800" dirty="0" smtClean="0">
                <a:solidFill>
                  <a:srgbClr val="7030A0"/>
                </a:solidFill>
              </a:rPr>
              <a:t> mm</a:t>
            </a:r>
            <a:r>
              <a:rPr lang="sk-SK" sz="2800" b="1" baseline="30000" dirty="0">
                <a:solidFill>
                  <a:srgbClr val="7030A0"/>
                </a:solidFill>
              </a:rPr>
              <a:t>2</a:t>
            </a:r>
          </a:p>
          <a:p>
            <a:pPr marL="82296" indent="0" algn="ctr">
              <a:buNone/>
            </a:pPr>
            <a:r>
              <a:rPr lang="sk-SK" sz="2800" dirty="0" smtClean="0">
                <a:solidFill>
                  <a:srgbClr val="7030A0"/>
                </a:solidFill>
              </a:rPr>
              <a:t>9,6 ha =  </a:t>
            </a:r>
            <a:r>
              <a:rPr lang="sk-SK" sz="2800" b="1" dirty="0" smtClean="0">
                <a:solidFill>
                  <a:srgbClr val="7030A0"/>
                </a:solidFill>
              </a:rPr>
              <a:t>96000</a:t>
            </a:r>
            <a:r>
              <a:rPr lang="sk-SK" sz="2800" dirty="0" smtClean="0">
                <a:solidFill>
                  <a:srgbClr val="7030A0"/>
                </a:solidFill>
              </a:rPr>
              <a:t>  m</a:t>
            </a:r>
            <a:r>
              <a:rPr lang="sk-SK" sz="2800" baseline="30000" dirty="0">
                <a:solidFill>
                  <a:srgbClr val="7030A0"/>
                </a:solidFill>
              </a:rPr>
              <a:t>2</a:t>
            </a:r>
            <a:endParaRPr lang="sk-SK" sz="2800" dirty="0">
              <a:solidFill>
                <a:srgbClr val="7030A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683568" y="4437112"/>
            <a:ext cx="82809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00B050"/>
                </a:solidFill>
              </a:rPr>
              <a:t>2. Vypočítaj </a:t>
            </a:r>
            <a:r>
              <a:rPr lang="sk-SK" sz="2400" b="1" dirty="0" smtClean="0">
                <a:solidFill>
                  <a:srgbClr val="002060"/>
                </a:solidFill>
              </a:rPr>
              <a:t>objem kocky s</a:t>
            </a:r>
            <a:r>
              <a:rPr lang="sk-SK" sz="2400" dirty="0" smtClean="0">
                <a:solidFill>
                  <a:srgbClr val="00B050"/>
                </a:solidFill>
              </a:rPr>
              <a:t> hranou dlhou </a:t>
            </a:r>
            <a:r>
              <a:rPr lang="sk-SK" sz="2400" b="1" dirty="0">
                <a:solidFill>
                  <a:srgbClr val="00B050"/>
                </a:solidFill>
              </a:rPr>
              <a:t>1</a:t>
            </a:r>
            <a:r>
              <a:rPr lang="sk-SK" sz="2400" b="1" dirty="0" smtClean="0">
                <a:solidFill>
                  <a:srgbClr val="00B050"/>
                </a:solidFill>
              </a:rPr>
              <a:t>,2 cm</a:t>
            </a:r>
            <a:r>
              <a:rPr lang="sk-SK" sz="2400" dirty="0" smtClean="0">
                <a:solidFill>
                  <a:srgbClr val="00B050"/>
                </a:solidFill>
              </a:rPr>
              <a:t>.</a:t>
            </a:r>
          </a:p>
          <a:p>
            <a:r>
              <a:rPr lang="sk-SK" sz="2400" b="1" dirty="0">
                <a:solidFill>
                  <a:srgbClr val="00B050"/>
                </a:solidFill>
              </a:rPr>
              <a:t>	</a:t>
            </a:r>
            <a:r>
              <a:rPr lang="sk-SK" sz="2400" b="1" dirty="0" smtClean="0">
                <a:solidFill>
                  <a:srgbClr val="002060"/>
                </a:solidFill>
              </a:rPr>
              <a:t>V = 1,728 cm</a:t>
            </a:r>
            <a:r>
              <a:rPr lang="sk-SK" sz="2400" b="1" baseline="30000" dirty="0">
                <a:solidFill>
                  <a:srgbClr val="002060"/>
                </a:solidFill>
              </a:rPr>
              <a:t>3</a:t>
            </a:r>
            <a:endParaRPr lang="sk-SK" sz="2400" b="1" baseline="30000" dirty="0" smtClean="0">
              <a:solidFill>
                <a:srgbClr val="002060"/>
              </a:solidFill>
            </a:endParaRPr>
          </a:p>
          <a:p>
            <a:r>
              <a:rPr lang="sk-SK" sz="2400" dirty="0" smtClean="0">
                <a:solidFill>
                  <a:srgbClr val="00B050"/>
                </a:solidFill>
              </a:rPr>
              <a:t>3. Vypočítaj </a:t>
            </a:r>
            <a:r>
              <a:rPr lang="sk-SK" sz="2400" b="1" dirty="0" smtClean="0">
                <a:solidFill>
                  <a:srgbClr val="FF0000"/>
                </a:solidFill>
              </a:rPr>
              <a:t>povrch kocky </a:t>
            </a:r>
            <a:r>
              <a:rPr lang="sk-SK" sz="2400" b="1" dirty="0" smtClean="0">
                <a:solidFill>
                  <a:srgbClr val="00B050"/>
                </a:solidFill>
              </a:rPr>
              <a:t>s</a:t>
            </a:r>
            <a:r>
              <a:rPr lang="sk-SK" sz="2400" dirty="0" smtClean="0">
                <a:solidFill>
                  <a:srgbClr val="00B050"/>
                </a:solidFill>
              </a:rPr>
              <a:t> hranou dlhou </a:t>
            </a:r>
            <a:r>
              <a:rPr lang="sk-SK" sz="2400" b="1" dirty="0" smtClean="0">
                <a:solidFill>
                  <a:srgbClr val="00B050"/>
                </a:solidFill>
              </a:rPr>
              <a:t>0,34 dm</a:t>
            </a:r>
            <a:r>
              <a:rPr lang="sk-SK" sz="2400" dirty="0" smtClean="0">
                <a:solidFill>
                  <a:srgbClr val="00B050"/>
                </a:solidFill>
              </a:rPr>
              <a:t>.</a:t>
            </a:r>
          </a:p>
          <a:p>
            <a:r>
              <a:rPr lang="sk-SK" sz="2400" dirty="0">
                <a:solidFill>
                  <a:srgbClr val="00B050"/>
                </a:solidFill>
              </a:rPr>
              <a:t>	</a:t>
            </a:r>
            <a:r>
              <a:rPr lang="sk-SK" sz="2400" b="1" dirty="0" smtClean="0">
                <a:solidFill>
                  <a:srgbClr val="FF0000"/>
                </a:solidFill>
              </a:rPr>
              <a:t>S = 0,6936 dm</a:t>
            </a:r>
            <a:r>
              <a:rPr lang="sk-SK" sz="2400" b="1" baseline="30000" dirty="0" smtClean="0">
                <a:solidFill>
                  <a:srgbClr val="FF0000"/>
                </a:solidFill>
              </a:rPr>
              <a:t>2</a:t>
            </a:r>
          </a:p>
          <a:p>
            <a:endParaRPr lang="sk-SK" sz="2400" b="1" dirty="0" smtClean="0">
              <a:solidFill>
                <a:srgbClr val="FF0000"/>
              </a:solidFill>
            </a:endParaRPr>
          </a:p>
          <a:p>
            <a:endParaRPr lang="sk-SK" sz="2800" dirty="0">
              <a:solidFill>
                <a:srgbClr val="00B05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187624" y="26064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chemeClr val="accent4">
                    <a:lumMod val="75000"/>
                  </a:schemeClr>
                </a:solidFill>
              </a:rPr>
              <a:t>Kontrola DÚ</a:t>
            </a:r>
            <a:endParaRPr lang="sk-SK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-171400"/>
            <a:ext cx="7024744" cy="1143000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solidFill>
                  <a:srgbClr val="A45283"/>
                </a:solidFill>
              </a:rPr>
              <a:t>Opakovanie:</a:t>
            </a:r>
            <a:endParaRPr lang="sk-SK" sz="3200" b="1" dirty="0">
              <a:solidFill>
                <a:srgbClr val="A45283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052736"/>
            <a:ext cx="8433501" cy="540060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sk-SK" sz="3200" dirty="0" smtClean="0"/>
              <a:t>1.</a:t>
            </a:r>
            <a:r>
              <a:rPr lang="sk-SK" sz="3200" baseline="30000" dirty="0" smtClean="0"/>
              <a:t>Z </a:t>
            </a:r>
            <a:r>
              <a:rPr lang="sk-SK" sz="3200" baseline="30000" dirty="0"/>
              <a:t>5 kg čierneho chleba je 3,8 kg  múky. Koľko percent  </a:t>
            </a:r>
            <a:r>
              <a:rPr lang="sk-SK" sz="3200" dirty="0" smtClean="0"/>
              <a:t>      </a:t>
            </a:r>
            <a:r>
              <a:rPr lang="sk-SK" sz="3200" baseline="30000" dirty="0" smtClean="0"/>
              <a:t>hmotnosti </a:t>
            </a:r>
            <a:r>
              <a:rPr lang="sk-SK" sz="3200" baseline="30000" dirty="0"/>
              <a:t>chleba predstavuje múka</a:t>
            </a:r>
            <a:r>
              <a:rPr lang="sk-SK" sz="3200" baseline="30000" dirty="0" smtClean="0"/>
              <a:t>?   </a:t>
            </a:r>
            <a:endParaRPr lang="sk-SK" sz="3200" dirty="0"/>
          </a:p>
          <a:p>
            <a:pPr marL="82296" indent="0">
              <a:buNone/>
            </a:pPr>
            <a:r>
              <a:rPr lang="sk-SK" sz="3200" baseline="30000" dirty="0" smtClean="0"/>
              <a:t>2.</a:t>
            </a:r>
            <a:r>
              <a:rPr lang="sk-SK" sz="3200" dirty="0">
                <a:solidFill>
                  <a:srgbClr val="0070C0"/>
                </a:solidFill>
              </a:rPr>
              <a:t> </a:t>
            </a:r>
            <a:r>
              <a:rPr lang="sk-SK" b="1" dirty="0">
                <a:solidFill>
                  <a:srgbClr val="0070C0"/>
                </a:solidFill>
              </a:rPr>
              <a:t>Vypočítaj: </a:t>
            </a:r>
            <a:r>
              <a:rPr lang="sk-SK" b="1" dirty="0" smtClean="0">
                <a:solidFill>
                  <a:srgbClr val="0070C0"/>
                </a:solidFill>
              </a:rPr>
              <a:t>a)15% </a:t>
            </a:r>
            <a:r>
              <a:rPr lang="sk-SK" b="1" dirty="0">
                <a:solidFill>
                  <a:srgbClr val="0070C0"/>
                </a:solidFill>
              </a:rPr>
              <a:t>z </a:t>
            </a:r>
            <a:r>
              <a:rPr lang="sk-SK" b="1" dirty="0" smtClean="0">
                <a:solidFill>
                  <a:srgbClr val="0070C0"/>
                </a:solidFill>
              </a:rPr>
              <a:t>30</a:t>
            </a:r>
            <a:r>
              <a:rPr lang="sk-SK" b="1" dirty="0">
                <a:solidFill>
                  <a:srgbClr val="0070C0"/>
                </a:solidFill>
              </a:rPr>
              <a:t>% z 2</a:t>
            </a:r>
            <a:r>
              <a:rPr lang="sk-SK" b="1" dirty="0" smtClean="0">
                <a:solidFill>
                  <a:srgbClr val="0070C0"/>
                </a:solidFill>
              </a:rPr>
              <a:t>00</a:t>
            </a:r>
            <a:r>
              <a:rPr lang="sk-SK" b="1" dirty="0">
                <a:solidFill>
                  <a:srgbClr val="0070C0"/>
                </a:solidFill>
              </a:rPr>
              <a:t>€</a:t>
            </a:r>
          </a:p>
          <a:p>
            <a:pPr marL="82296" indent="0">
              <a:buNone/>
            </a:pPr>
            <a:r>
              <a:rPr lang="sk-SK" b="1" dirty="0">
                <a:solidFill>
                  <a:srgbClr val="0070C0"/>
                </a:solidFill>
              </a:rPr>
              <a:t>		b) </a:t>
            </a:r>
            <a:r>
              <a:rPr lang="sk-SK" b="1" dirty="0" smtClean="0">
                <a:solidFill>
                  <a:srgbClr val="0070C0"/>
                </a:solidFill>
              </a:rPr>
              <a:t>6 </a:t>
            </a:r>
            <a:r>
              <a:rPr lang="sk-SK" b="1" dirty="0">
                <a:solidFill>
                  <a:srgbClr val="0070C0"/>
                </a:solidFill>
              </a:rPr>
              <a:t>‰ z </a:t>
            </a:r>
            <a:r>
              <a:rPr lang="sk-SK" b="1" dirty="0" smtClean="0">
                <a:solidFill>
                  <a:srgbClr val="0070C0"/>
                </a:solidFill>
              </a:rPr>
              <a:t>5 200 </a:t>
            </a:r>
            <a:r>
              <a:rPr lang="sk-SK" b="1" dirty="0">
                <a:solidFill>
                  <a:srgbClr val="0070C0"/>
                </a:solidFill>
              </a:rPr>
              <a:t>ml</a:t>
            </a:r>
          </a:p>
          <a:p>
            <a:pPr marL="82296" indent="0">
              <a:buNone/>
            </a:pPr>
            <a:r>
              <a:rPr lang="sk-SK" b="1" dirty="0">
                <a:solidFill>
                  <a:srgbClr val="0070C0"/>
                </a:solidFill>
              </a:rPr>
              <a:t>	c) Koľko % je </a:t>
            </a:r>
            <a:r>
              <a:rPr lang="sk-SK" b="1" dirty="0" smtClean="0">
                <a:solidFill>
                  <a:srgbClr val="0070C0"/>
                </a:solidFill>
              </a:rPr>
              <a:t>68 </a:t>
            </a:r>
            <a:r>
              <a:rPr lang="sk-SK" b="1" dirty="0">
                <a:solidFill>
                  <a:srgbClr val="0070C0"/>
                </a:solidFill>
              </a:rPr>
              <a:t>€ z </a:t>
            </a:r>
            <a:r>
              <a:rPr lang="sk-SK" b="1" dirty="0" smtClean="0">
                <a:solidFill>
                  <a:srgbClr val="0070C0"/>
                </a:solidFill>
              </a:rPr>
              <a:t>400 </a:t>
            </a:r>
            <a:r>
              <a:rPr lang="sk-SK" b="1" dirty="0">
                <a:solidFill>
                  <a:srgbClr val="0070C0"/>
                </a:solidFill>
              </a:rPr>
              <a:t>€ </a:t>
            </a:r>
            <a:r>
              <a:rPr lang="sk-SK" b="1" dirty="0" smtClean="0">
                <a:solidFill>
                  <a:srgbClr val="0070C0"/>
                </a:solidFill>
              </a:rPr>
              <a:t>?</a:t>
            </a:r>
          </a:p>
          <a:p>
            <a:pPr marL="82296" indent="0">
              <a:buNone/>
            </a:pPr>
            <a:r>
              <a:rPr lang="sk-SK" dirty="0" smtClean="0">
                <a:solidFill>
                  <a:srgbClr val="7030A0"/>
                </a:solidFill>
              </a:rPr>
              <a:t>3. Vypočítaj </a:t>
            </a:r>
            <a:r>
              <a:rPr lang="sk-SK" b="1" dirty="0" smtClean="0">
                <a:solidFill>
                  <a:srgbClr val="7030A0"/>
                </a:solidFill>
              </a:rPr>
              <a:t>povrch</a:t>
            </a:r>
            <a:r>
              <a:rPr lang="sk-SK" dirty="0" smtClean="0">
                <a:solidFill>
                  <a:srgbClr val="7030A0"/>
                </a:solidFill>
              </a:rPr>
              <a:t>  kocky s hranou dlhou 0,7cm.</a:t>
            </a:r>
          </a:p>
          <a:p>
            <a:pPr marL="82296" indent="0">
              <a:buNone/>
            </a:pPr>
            <a:r>
              <a:rPr lang="sk-SK" dirty="0" smtClean="0">
                <a:solidFill>
                  <a:srgbClr val="FF0000"/>
                </a:solidFill>
              </a:rPr>
              <a:t>4. Vypočítaj </a:t>
            </a:r>
            <a:r>
              <a:rPr lang="sk-SK" b="1" dirty="0" smtClean="0">
                <a:solidFill>
                  <a:srgbClr val="FF0000"/>
                </a:solidFill>
              </a:rPr>
              <a:t>objem</a:t>
            </a:r>
            <a:r>
              <a:rPr lang="sk-SK" dirty="0" smtClean="0">
                <a:solidFill>
                  <a:srgbClr val="FF0000"/>
                </a:solidFill>
              </a:rPr>
              <a:t> kocky s hranou dlhou 4 dm.</a:t>
            </a:r>
          </a:p>
          <a:p>
            <a:pPr marL="82296" indent="0">
              <a:buNone/>
            </a:pPr>
            <a:r>
              <a:rPr lang="sk-SK" dirty="0" smtClean="0">
                <a:solidFill>
                  <a:schemeClr val="tx1"/>
                </a:solidFill>
              </a:rPr>
              <a:t>5. </a:t>
            </a:r>
            <a:r>
              <a:rPr lang="sk-SK" b="1" dirty="0" smtClean="0">
                <a:solidFill>
                  <a:schemeClr val="tx1"/>
                </a:solidFill>
              </a:rPr>
              <a:t>Narysuj kváder </a:t>
            </a:r>
            <a:r>
              <a:rPr lang="sk-SK" dirty="0" smtClean="0">
                <a:solidFill>
                  <a:schemeClr val="tx1"/>
                </a:solidFill>
              </a:rPr>
              <a:t>s rozmermi </a:t>
            </a:r>
            <a:r>
              <a:rPr lang="sk-SK" b="1" dirty="0" smtClean="0">
                <a:solidFill>
                  <a:schemeClr val="tx1"/>
                </a:solidFill>
              </a:rPr>
              <a:t>5 cm, 4 cm, 65mm.</a:t>
            </a:r>
          </a:p>
          <a:p>
            <a:pPr marL="82296" indent="0">
              <a:buNone/>
            </a:pPr>
            <a:r>
              <a:rPr lang="sk-SK" dirty="0" smtClean="0">
                <a:solidFill>
                  <a:srgbClr val="0070C0"/>
                </a:solidFill>
              </a:rPr>
              <a:t>6. Premeň: </a:t>
            </a:r>
            <a:r>
              <a:rPr lang="sk-SK" b="1" dirty="0" smtClean="0">
                <a:solidFill>
                  <a:srgbClr val="00B050"/>
                </a:solidFill>
              </a:rPr>
              <a:t>5,8 </a:t>
            </a:r>
            <a:r>
              <a:rPr lang="sk-SK" b="1" dirty="0">
                <a:solidFill>
                  <a:srgbClr val="00B050"/>
                </a:solidFill>
              </a:rPr>
              <a:t>dm</a:t>
            </a:r>
            <a:r>
              <a:rPr lang="sk-SK" b="1" baseline="30000" dirty="0">
                <a:solidFill>
                  <a:srgbClr val="00B050"/>
                </a:solidFill>
              </a:rPr>
              <a:t>2</a:t>
            </a:r>
            <a:r>
              <a:rPr lang="sk-SK" b="1" dirty="0">
                <a:solidFill>
                  <a:srgbClr val="00B050"/>
                </a:solidFill>
              </a:rPr>
              <a:t> =  </a:t>
            </a:r>
            <a:r>
              <a:rPr lang="sk-SK" b="1" dirty="0" smtClean="0">
                <a:solidFill>
                  <a:srgbClr val="00B050"/>
                </a:solidFill>
              </a:rPr>
              <a:t>          cm</a:t>
            </a:r>
            <a:r>
              <a:rPr lang="sk-SK" b="1" baseline="30000" dirty="0" smtClean="0">
                <a:solidFill>
                  <a:srgbClr val="00B050"/>
                </a:solidFill>
              </a:rPr>
              <a:t>2</a:t>
            </a:r>
            <a:endParaRPr lang="sk-SK" b="1" dirty="0">
              <a:solidFill>
                <a:srgbClr val="00B050"/>
              </a:solidFill>
            </a:endParaRPr>
          </a:p>
          <a:p>
            <a:pPr marL="82296" indent="0">
              <a:buNone/>
            </a:pPr>
            <a:r>
              <a:rPr lang="sk-SK" b="1" dirty="0" smtClean="0">
                <a:solidFill>
                  <a:srgbClr val="00B050"/>
                </a:solidFill>
              </a:rPr>
              <a:t>		20 </a:t>
            </a:r>
            <a:r>
              <a:rPr lang="sk-SK" b="1" dirty="0">
                <a:solidFill>
                  <a:srgbClr val="00B050"/>
                </a:solidFill>
              </a:rPr>
              <a:t>mm</a:t>
            </a:r>
            <a:r>
              <a:rPr lang="sk-SK" b="1" baseline="30000" dirty="0">
                <a:solidFill>
                  <a:srgbClr val="00B050"/>
                </a:solidFill>
              </a:rPr>
              <a:t>2</a:t>
            </a:r>
            <a:r>
              <a:rPr lang="sk-SK" b="1" dirty="0">
                <a:solidFill>
                  <a:srgbClr val="00B050"/>
                </a:solidFill>
              </a:rPr>
              <a:t> =   </a:t>
            </a:r>
            <a:r>
              <a:rPr lang="sk-SK" b="1" dirty="0" smtClean="0">
                <a:solidFill>
                  <a:srgbClr val="00B050"/>
                </a:solidFill>
              </a:rPr>
              <a:t>        </a:t>
            </a:r>
            <a:r>
              <a:rPr lang="sk-SK" b="1" dirty="0">
                <a:solidFill>
                  <a:srgbClr val="00B050"/>
                </a:solidFill>
              </a:rPr>
              <a:t>cm</a:t>
            </a:r>
            <a:r>
              <a:rPr lang="sk-SK" b="1" baseline="30000" dirty="0">
                <a:solidFill>
                  <a:srgbClr val="00B050"/>
                </a:solidFill>
              </a:rPr>
              <a:t>2</a:t>
            </a:r>
            <a:endParaRPr lang="sk-SK" b="1" dirty="0">
              <a:solidFill>
                <a:srgbClr val="00B050"/>
              </a:solidFill>
            </a:endParaRPr>
          </a:p>
          <a:p>
            <a:pPr marL="82296" indent="0">
              <a:buNone/>
            </a:pPr>
            <a:r>
              <a:rPr lang="sk-SK" b="1" dirty="0" smtClean="0">
                <a:solidFill>
                  <a:srgbClr val="00B050"/>
                </a:solidFill>
              </a:rPr>
              <a:t>		34 </a:t>
            </a:r>
            <a:r>
              <a:rPr lang="sk-SK" b="1" dirty="0">
                <a:solidFill>
                  <a:srgbClr val="00B050"/>
                </a:solidFill>
              </a:rPr>
              <a:t>ha =     </a:t>
            </a:r>
            <a:r>
              <a:rPr lang="sk-SK" b="1" dirty="0" smtClean="0">
                <a:solidFill>
                  <a:srgbClr val="00B050"/>
                </a:solidFill>
              </a:rPr>
              <a:t>          </a:t>
            </a:r>
            <a:r>
              <a:rPr lang="sk-SK" b="1" dirty="0">
                <a:solidFill>
                  <a:srgbClr val="00B050"/>
                </a:solidFill>
              </a:rPr>
              <a:t>km</a:t>
            </a:r>
            <a:r>
              <a:rPr lang="sk-SK" b="1" baseline="30000" dirty="0">
                <a:solidFill>
                  <a:srgbClr val="00B050"/>
                </a:solidFill>
              </a:rPr>
              <a:t>2</a:t>
            </a:r>
            <a:endParaRPr lang="sk-SK" b="1" dirty="0">
              <a:solidFill>
                <a:srgbClr val="00B050"/>
              </a:solidFill>
            </a:endParaRPr>
          </a:p>
          <a:p>
            <a:pPr marL="82296" indent="0">
              <a:buNone/>
            </a:pPr>
            <a:r>
              <a:rPr lang="sk-SK" b="1" dirty="0" smtClean="0">
                <a:solidFill>
                  <a:srgbClr val="00B050"/>
                </a:solidFill>
              </a:rPr>
              <a:t>		800 </a:t>
            </a:r>
            <a:r>
              <a:rPr lang="sk-SK" b="1" dirty="0">
                <a:solidFill>
                  <a:srgbClr val="00B050"/>
                </a:solidFill>
              </a:rPr>
              <a:t>m</a:t>
            </a:r>
            <a:r>
              <a:rPr lang="sk-SK" b="1" baseline="30000" dirty="0">
                <a:solidFill>
                  <a:srgbClr val="00B050"/>
                </a:solidFill>
              </a:rPr>
              <a:t>2</a:t>
            </a:r>
            <a:r>
              <a:rPr lang="sk-SK" b="1" dirty="0">
                <a:solidFill>
                  <a:srgbClr val="00B050"/>
                </a:solidFill>
              </a:rPr>
              <a:t> =   </a:t>
            </a:r>
            <a:r>
              <a:rPr lang="sk-SK" b="1" dirty="0" smtClean="0">
                <a:solidFill>
                  <a:srgbClr val="00B050"/>
                </a:solidFill>
              </a:rPr>
              <a:t>          </a:t>
            </a:r>
            <a:r>
              <a:rPr lang="sk-SK" b="1" dirty="0">
                <a:solidFill>
                  <a:srgbClr val="00B050"/>
                </a:solidFill>
              </a:rPr>
              <a:t>ha</a:t>
            </a:r>
          </a:p>
          <a:p>
            <a:pPr marL="82296" indent="0">
              <a:buNone/>
            </a:pPr>
            <a:endParaRPr lang="sk-SK" dirty="0" smtClean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sk-SK" dirty="0">
              <a:solidFill>
                <a:srgbClr val="0070C0"/>
              </a:solidFill>
            </a:endParaRPr>
          </a:p>
          <a:p>
            <a:pPr marL="68580" indent="0">
              <a:buNone/>
            </a:pPr>
            <a:endParaRPr lang="sk-SK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5796136" y="2171161"/>
            <a:ext cx="2088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002060"/>
                </a:solidFill>
              </a:rPr>
              <a:t>9 €</a:t>
            </a:r>
          </a:p>
          <a:p>
            <a:r>
              <a:rPr lang="sk-SK" sz="2400" b="1" dirty="0" smtClean="0">
                <a:solidFill>
                  <a:srgbClr val="002060"/>
                </a:solidFill>
              </a:rPr>
              <a:t>31,2 ml</a:t>
            </a:r>
          </a:p>
          <a:p>
            <a:r>
              <a:rPr lang="sk-SK" sz="2400" b="1" dirty="0" smtClean="0">
                <a:solidFill>
                  <a:srgbClr val="002060"/>
                </a:solidFill>
              </a:rPr>
              <a:t>25 %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5719394" y="142445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7030A0"/>
                </a:solidFill>
              </a:rPr>
              <a:t>76 %</a:t>
            </a:r>
            <a:endParaRPr lang="sk-SK" sz="2400" b="1" dirty="0">
              <a:solidFill>
                <a:srgbClr val="7030A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7884368" y="3325323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7030A0"/>
                </a:solidFill>
              </a:rPr>
              <a:t>S=2,94cm</a:t>
            </a:r>
            <a:r>
              <a:rPr lang="sk-SK" sz="2400" b="1" baseline="30000" dirty="0" smtClean="0">
                <a:solidFill>
                  <a:srgbClr val="7030A0"/>
                </a:solidFill>
              </a:rPr>
              <a:t>2</a:t>
            </a:r>
            <a:endParaRPr lang="sk-SK" sz="2400" b="1" dirty="0" smtClean="0">
              <a:solidFill>
                <a:srgbClr val="7030A0"/>
              </a:solidFill>
            </a:endParaRPr>
          </a:p>
          <a:p>
            <a:r>
              <a:rPr lang="sk-SK" sz="2400" b="1" dirty="0" smtClean="0">
                <a:solidFill>
                  <a:srgbClr val="FF0000"/>
                </a:solidFill>
              </a:rPr>
              <a:t>V=64dm</a:t>
            </a:r>
            <a:r>
              <a:rPr lang="sk-SK" sz="2400" b="1" baseline="30000" dirty="0">
                <a:solidFill>
                  <a:srgbClr val="FF0000"/>
                </a:solidFill>
              </a:rPr>
              <a:t>3</a:t>
            </a:r>
            <a:endParaRPr lang="sk-SK" sz="2400" b="1" dirty="0" smtClean="0">
              <a:solidFill>
                <a:srgbClr val="FF0000"/>
              </a:solidFill>
            </a:endParaRPr>
          </a:p>
          <a:p>
            <a:endParaRPr lang="sk-SK" sz="24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3834191" y="4523549"/>
            <a:ext cx="22327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00B050"/>
                </a:solidFill>
              </a:rPr>
              <a:t>580 </a:t>
            </a:r>
          </a:p>
          <a:p>
            <a:r>
              <a:rPr lang="sk-SK" sz="2800" b="1" dirty="0" smtClean="0">
                <a:solidFill>
                  <a:srgbClr val="00B050"/>
                </a:solidFill>
              </a:rPr>
              <a:t>0,2   </a:t>
            </a:r>
          </a:p>
          <a:p>
            <a:r>
              <a:rPr lang="sk-SK" sz="2800" b="1" dirty="0" smtClean="0">
                <a:solidFill>
                  <a:srgbClr val="00B050"/>
                </a:solidFill>
              </a:rPr>
              <a:t>0,34 </a:t>
            </a:r>
          </a:p>
          <a:p>
            <a:r>
              <a:rPr lang="sk-SK" sz="2800" b="1" dirty="0" smtClean="0">
                <a:solidFill>
                  <a:srgbClr val="00B050"/>
                </a:solidFill>
              </a:rPr>
              <a:t>0,08  </a:t>
            </a:r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426321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.C\Desktop\PLOCHA PROGRAMY\Torta\Janka-50r. + starká-72r\180220132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1047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0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548680"/>
            <a:ext cx="8064896" cy="5976664"/>
          </a:xfrm>
        </p:spPr>
        <p:txBody>
          <a:bodyPr/>
          <a:lstStyle/>
          <a:p>
            <a:pPr marL="68580" indent="0">
              <a:buNone/>
            </a:pPr>
            <a:r>
              <a:rPr lang="sk-SK" dirty="0" smtClean="0">
                <a:solidFill>
                  <a:srgbClr val="7030A0"/>
                </a:solidFill>
              </a:rPr>
              <a:t>Narysuj </a:t>
            </a:r>
            <a:r>
              <a:rPr lang="sk-SK" dirty="0" smtClean="0"/>
              <a:t>si z farebného papiera </a:t>
            </a:r>
            <a:r>
              <a:rPr lang="sk-SK" b="1" dirty="0" smtClean="0"/>
              <a:t>Valentínske prekvapenie</a:t>
            </a:r>
            <a:r>
              <a:rPr lang="sk-SK" dirty="0" smtClean="0"/>
              <a:t>, vystrihni,  poskladaj a daruj.</a:t>
            </a:r>
          </a:p>
          <a:p>
            <a:pPr marL="68580" indent="0">
              <a:buNone/>
            </a:pPr>
            <a:endParaRPr lang="sk-SK" dirty="0" smtClean="0"/>
          </a:p>
          <a:p>
            <a:pPr marL="525780" indent="-457200">
              <a:buAutoNum type="arabicPeriod"/>
            </a:pPr>
            <a:endParaRPr lang="sk-SK" dirty="0"/>
          </a:p>
          <a:p>
            <a:pPr marL="525780" indent="-457200">
              <a:buAutoNum type="arabicPeriod"/>
            </a:pPr>
            <a:endParaRPr lang="sk-SK" dirty="0" smtClean="0"/>
          </a:p>
          <a:p>
            <a:pPr marL="525780" indent="-457200">
              <a:buAutoNum type="arabicPeriod"/>
            </a:pPr>
            <a:endParaRPr lang="sk-SK" dirty="0"/>
          </a:p>
          <a:p>
            <a:pPr marL="68580" indent="0">
              <a:buNone/>
            </a:pPr>
            <a:r>
              <a:rPr lang="sk-SK" dirty="0" smtClean="0"/>
              <a:t>4cm</a:t>
            </a:r>
          </a:p>
          <a:p>
            <a:pPr marL="68580" indent="0">
              <a:buNone/>
            </a:pPr>
            <a:r>
              <a:rPr lang="sk-SK" dirty="0" smtClean="0"/>
              <a:t>  </a:t>
            </a:r>
          </a:p>
          <a:p>
            <a:pPr marL="68580" indent="0">
              <a:buNone/>
            </a:pPr>
            <a:r>
              <a:rPr lang="sk-SK" dirty="0" smtClean="0"/>
              <a:t>     </a:t>
            </a:r>
            <a:r>
              <a:rPr lang="sk-SK" sz="2000" b="1" dirty="0" smtClean="0"/>
              <a:t>2		5		4		5	    2</a:t>
            </a:r>
            <a:endParaRPr lang="sk-SK" sz="20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899592" y="3717032"/>
            <a:ext cx="72728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>
            <a:off x="1835696" y="3573016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3635896" y="3581400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>
            <a:off x="5076056" y="3581400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>
            <a:off x="7020272" y="3581400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7956376" y="3581400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nica 11"/>
          <p:cNvCxnSpPr/>
          <p:nvPr/>
        </p:nvCxnSpPr>
        <p:spPr>
          <a:xfrm>
            <a:off x="899592" y="2708920"/>
            <a:ext cx="72728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nica 13"/>
          <p:cNvCxnSpPr/>
          <p:nvPr/>
        </p:nvCxnSpPr>
        <p:spPr>
          <a:xfrm>
            <a:off x="1835696" y="2708920"/>
            <a:ext cx="0" cy="1008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>
            <a:off x="3635896" y="2708920"/>
            <a:ext cx="0" cy="1008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>
            <a:off x="5076056" y="2708920"/>
            <a:ext cx="0" cy="1008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7020272" y="2708920"/>
            <a:ext cx="0" cy="1008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/>
          <p:cNvCxnSpPr/>
          <p:nvPr/>
        </p:nvCxnSpPr>
        <p:spPr>
          <a:xfrm flipH="1">
            <a:off x="3635896" y="1412776"/>
            <a:ext cx="792088" cy="1296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nica 21"/>
          <p:cNvCxnSpPr/>
          <p:nvPr/>
        </p:nvCxnSpPr>
        <p:spPr>
          <a:xfrm>
            <a:off x="4427984" y="1412776"/>
            <a:ext cx="648072" cy="1296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nica 30"/>
          <p:cNvCxnSpPr/>
          <p:nvPr/>
        </p:nvCxnSpPr>
        <p:spPr>
          <a:xfrm flipH="1" flipV="1">
            <a:off x="3635897" y="3741154"/>
            <a:ext cx="648071" cy="14160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ovná spojnica 32"/>
          <p:cNvCxnSpPr/>
          <p:nvPr/>
        </p:nvCxnSpPr>
        <p:spPr>
          <a:xfrm flipH="1">
            <a:off x="4286579" y="3725416"/>
            <a:ext cx="789477" cy="14718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ovná spojnica 38"/>
          <p:cNvCxnSpPr/>
          <p:nvPr/>
        </p:nvCxnSpPr>
        <p:spPr>
          <a:xfrm>
            <a:off x="2843808" y="1412776"/>
            <a:ext cx="31683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ovná spojnica 39"/>
          <p:cNvCxnSpPr/>
          <p:nvPr/>
        </p:nvCxnSpPr>
        <p:spPr>
          <a:xfrm>
            <a:off x="2702403" y="5144292"/>
            <a:ext cx="31683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ovná spojnica 40"/>
          <p:cNvCxnSpPr/>
          <p:nvPr/>
        </p:nvCxnSpPr>
        <p:spPr>
          <a:xfrm>
            <a:off x="5215890" y="1399018"/>
            <a:ext cx="436230" cy="9498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ovná spojnica 43"/>
          <p:cNvCxnSpPr/>
          <p:nvPr/>
        </p:nvCxnSpPr>
        <p:spPr>
          <a:xfrm flipH="1">
            <a:off x="3131840" y="1399018"/>
            <a:ext cx="463870" cy="8058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ovná spojnica 45"/>
          <p:cNvCxnSpPr/>
          <p:nvPr/>
        </p:nvCxnSpPr>
        <p:spPr>
          <a:xfrm flipH="1">
            <a:off x="5076056" y="4149080"/>
            <a:ext cx="576064" cy="9952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ovná spojnica 48"/>
          <p:cNvCxnSpPr/>
          <p:nvPr/>
        </p:nvCxnSpPr>
        <p:spPr>
          <a:xfrm>
            <a:off x="3035914" y="4149080"/>
            <a:ext cx="506147" cy="9725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ovná spojnica 49"/>
          <p:cNvCxnSpPr/>
          <p:nvPr/>
        </p:nvCxnSpPr>
        <p:spPr>
          <a:xfrm flipH="1">
            <a:off x="5076056" y="2305997"/>
            <a:ext cx="576064" cy="4029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ovná spojnica 51"/>
          <p:cNvCxnSpPr/>
          <p:nvPr/>
        </p:nvCxnSpPr>
        <p:spPr>
          <a:xfrm flipH="1">
            <a:off x="3035914" y="3746157"/>
            <a:ext cx="576064" cy="4029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ovná spojnica 52"/>
          <p:cNvCxnSpPr/>
          <p:nvPr/>
        </p:nvCxnSpPr>
        <p:spPr>
          <a:xfrm>
            <a:off x="3131840" y="2204864"/>
            <a:ext cx="504056" cy="4979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ovná spojnica 54"/>
          <p:cNvCxnSpPr/>
          <p:nvPr/>
        </p:nvCxnSpPr>
        <p:spPr>
          <a:xfrm flipH="1" flipV="1">
            <a:off x="5076056" y="3782861"/>
            <a:ext cx="576064" cy="3662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21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I.C\Desktop\PLOCHA PROGRAMY\Torta\Janka-50r. + starká-72r\18022013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3838"/>
            <a:ext cx="7944883" cy="539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618496" y="522173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7030A0"/>
                </a:solidFill>
              </a:rPr>
              <a:t>Vystrihni podľa predlohy</a:t>
            </a:r>
            <a:endParaRPr lang="sk-SK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VI.C\Desktop\PLOCHA PROGRAMY\Torta\Janka-50r. + starká-72r\18022013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46004"/>
            <a:ext cx="7416824" cy="53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899592" y="476672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rgbClr val="7030A0"/>
                </a:solidFill>
              </a:rPr>
              <a:t>Poskladaj si krabičku </a:t>
            </a:r>
            <a:endParaRPr lang="sk-SK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75</TotalTime>
  <Words>130</Words>
  <Application>Microsoft Office PowerPoint</Application>
  <PresentationFormat>Prezentácia na obrazovke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Austin</vt:lpstr>
      <vt:lpstr>Rysujeme Valentínske prekvapenie </vt:lpstr>
      <vt:lpstr>1. Doplň správne, aby platila rovnosť</vt:lpstr>
      <vt:lpstr>Opakovanie: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VI.C</dc:creator>
  <cp:lastModifiedBy>VI.C</cp:lastModifiedBy>
  <cp:revision>10</cp:revision>
  <dcterms:created xsi:type="dcterms:W3CDTF">2013-02-13T20:25:34Z</dcterms:created>
  <dcterms:modified xsi:type="dcterms:W3CDTF">2013-04-02T13:55:43Z</dcterms:modified>
</cp:coreProperties>
</file>