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9" autoAdjust="0"/>
    <p:restoredTop sz="94660"/>
  </p:normalViewPr>
  <p:slideViewPr>
    <p:cSldViewPr>
      <p:cViewPr varScale="1">
        <p:scale>
          <a:sx n="65" d="100"/>
          <a:sy n="65" d="100"/>
        </p:scale>
        <p:origin x="-157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12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459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118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706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53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151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811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652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106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0594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18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2000" r="-5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A0DC8-9CA0-4353-BBDA-BC6F3A08C77D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57BDB-B980-40A0-A012-50FADB1705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405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ÚMERA</a:t>
            </a:r>
            <a:r>
              <a:rPr lang="sk-SK" dirty="0" smtClean="0">
                <a:solidFill>
                  <a:srgbClr val="FF0000"/>
                </a:solidFill>
              </a:rPr>
              <a:t> –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>
                <a:solidFill>
                  <a:srgbClr val="FF0000"/>
                </a:solidFill>
              </a:rPr>
              <a:t> rovnosť dvoch pomerov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63888" y="558924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sk-SK" sz="2000" dirty="0" smtClean="0"/>
              <a:t>Mgr. Z. Burzová</a:t>
            </a:r>
            <a:endParaRPr lang="sk-SK" sz="2000" dirty="0"/>
          </a:p>
        </p:txBody>
      </p:sp>
      <p:sp>
        <p:nvSpPr>
          <p:cNvPr id="4" name="BlokTextu 3"/>
          <p:cNvSpPr txBox="1"/>
          <p:nvPr/>
        </p:nvSpPr>
        <p:spPr>
          <a:xfrm>
            <a:off x="1043608" y="14127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 rot="19559040">
            <a:off x="371564" y="900532"/>
            <a:ext cx="3436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 smtClean="0">
                <a:solidFill>
                  <a:srgbClr val="FF0000"/>
                </a:solidFill>
              </a:rPr>
              <a:t>12 : 6 = 2 : 1</a:t>
            </a:r>
            <a:endParaRPr lang="sk-SK" sz="4000" dirty="0"/>
          </a:p>
        </p:txBody>
      </p:sp>
      <p:sp>
        <p:nvSpPr>
          <p:cNvPr id="6" name="Obdĺžnik 5"/>
          <p:cNvSpPr/>
          <p:nvPr/>
        </p:nvSpPr>
        <p:spPr>
          <a:xfrm rot="1862870">
            <a:off x="6368740" y="512967"/>
            <a:ext cx="2270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rgbClr val="00B050"/>
                </a:solidFill>
              </a:rPr>
              <a:t> </a:t>
            </a:r>
            <a:r>
              <a:rPr lang="sk-SK" sz="3200" b="1" dirty="0" smtClean="0">
                <a:solidFill>
                  <a:srgbClr val="00B050"/>
                </a:solidFill>
              </a:rPr>
              <a:t>5 : 15 = 1 : 3</a:t>
            </a:r>
            <a:endParaRPr lang="sk-SK" sz="3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6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ÚMEROU nazývame rovnosť dvoch pomerov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sk-SK" dirty="0" smtClean="0">
                <a:solidFill>
                  <a:srgbClr val="FF0000"/>
                </a:solidFill>
              </a:rPr>
              <a:t>12 : 6 = 2 : 1    </a:t>
            </a:r>
            <a:r>
              <a:rPr lang="sk-SK" b="1" dirty="0" smtClean="0">
                <a:solidFill>
                  <a:srgbClr val="00B050"/>
                </a:solidFill>
              </a:rPr>
              <a:t>b) 5 : 15 = 1 : 3</a:t>
            </a:r>
          </a:p>
          <a:p>
            <a:pPr marL="0" indent="0">
              <a:buNone/>
            </a:pPr>
            <a:endParaRPr lang="sk-SK" sz="1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Kedy je úmera správna ?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Úmera je správna, ak súčin vonkajších členov úmery sa rovná súčinu vnútorných členov úmery.	</a:t>
            </a:r>
            <a:r>
              <a:rPr lang="sk-SK" dirty="0" smtClean="0">
                <a:solidFill>
                  <a:srgbClr val="FF0000"/>
                </a:solidFill>
              </a:rPr>
              <a:t> </a:t>
            </a:r>
            <a:r>
              <a:rPr lang="sk-SK" b="1" dirty="0" smtClean="0">
                <a:solidFill>
                  <a:srgbClr val="7030A0"/>
                </a:solidFill>
              </a:rPr>
              <a:t>12</a:t>
            </a:r>
            <a:r>
              <a:rPr lang="sk-SK" b="1" dirty="0" smtClean="0">
                <a:solidFill>
                  <a:srgbClr val="FF0000"/>
                </a:solidFill>
              </a:rPr>
              <a:t> : 6 = 2 : </a:t>
            </a:r>
            <a:r>
              <a:rPr lang="sk-SK" b="1" dirty="0" smtClean="0">
                <a:solidFill>
                  <a:srgbClr val="7030A0"/>
                </a:solidFill>
              </a:rPr>
              <a:t>1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7030A0"/>
                </a:solidFill>
              </a:rPr>
              <a:t> 12 . 1 </a:t>
            </a:r>
            <a:r>
              <a:rPr lang="sk-SK" b="1" dirty="0" smtClean="0">
                <a:solidFill>
                  <a:srgbClr val="FF0000"/>
                </a:solidFill>
              </a:rPr>
              <a:t>= 6 . 2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	       </a:t>
            </a:r>
            <a:r>
              <a:rPr lang="sk-SK" b="1" dirty="0" smtClean="0">
                <a:solidFill>
                  <a:srgbClr val="7030A0"/>
                </a:solidFill>
              </a:rPr>
              <a:t>12</a:t>
            </a:r>
            <a:r>
              <a:rPr lang="sk-SK" b="1" dirty="0" smtClean="0">
                <a:solidFill>
                  <a:srgbClr val="FF0000"/>
                </a:solidFill>
              </a:rPr>
              <a:t> = 12</a:t>
            </a: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 flipH="1">
            <a:off x="1659747" y="764704"/>
            <a:ext cx="90010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1902157" y="917104"/>
            <a:ext cx="2453819" cy="9277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82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Zisti, či zápisy sú úmerou:</a:t>
            </a:r>
          </a:p>
          <a:p>
            <a:pPr marL="514350" indent="-514350">
              <a:buAutoNum type="alphaLcParenR"/>
            </a:pPr>
            <a:r>
              <a:rPr lang="sk-SK" dirty="0" smtClean="0"/>
              <a:t>28 : 49 = 4 : 7			b) 3,6 : 4,8 = 0,6 : 0,8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c) 2 : 11 = 3 : 22			d) 12 :0,2 =  5 : 1/2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21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e)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105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2. Vypočítaj číslo x v úmerách:</a:t>
            </a:r>
          </a:p>
          <a:p>
            <a:pPr marL="514350" indent="-514350">
              <a:buAutoNum type="alphaLcParenR"/>
            </a:pPr>
            <a:r>
              <a:rPr lang="sk-SK" dirty="0" smtClean="0"/>
              <a:t>7 : 12 = 21 : x		b) x : 3 = 10 : 5</a:t>
            </a:r>
          </a:p>
          <a:p>
            <a:pPr marL="514350" indent="-514350">
              <a:buAutoNum type="alphaLcParenR"/>
            </a:pPr>
            <a:endParaRPr lang="sk-SK" dirty="0"/>
          </a:p>
          <a:p>
            <a:pPr marL="514350" indent="-514350">
              <a:buAutoNum type="alphaLcParenR"/>
            </a:pPr>
            <a:endParaRPr lang="sk-SK" dirty="0" smtClean="0"/>
          </a:p>
          <a:p>
            <a:pPr marL="514350" indent="-514350">
              <a:buAutoNum type="alphaLcParenR"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C) 2 : x = 8 : 20		d) x : 5 = 10 : 1/5</a:t>
            </a:r>
          </a:p>
        </p:txBody>
      </p:sp>
    </p:spTree>
    <p:extLst>
      <p:ext uri="{BB962C8B-B14F-4D97-AF65-F5344CB8AC3E}">
        <p14:creationId xmlns:p14="http://schemas.microsoft.com/office/powerpoint/2010/main" val="12629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3</a:t>
            </a:r>
            <a:r>
              <a:rPr lang="sk-SK" sz="2800" b="1" dirty="0" smtClean="0">
                <a:solidFill>
                  <a:srgbClr val="0070C0"/>
                </a:solidFill>
              </a:rPr>
              <a:t>. </a:t>
            </a:r>
            <a:r>
              <a:rPr lang="sk-SK" sz="2800" b="1" dirty="0" smtClean="0">
                <a:solidFill>
                  <a:srgbClr val="002060"/>
                </a:solidFill>
              </a:rPr>
              <a:t>Štyria kamaráti</a:t>
            </a:r>
            <a:r>
              <a:rPr lang="sk-SK" sz="2800" b="1" dirty="0" smtClean="0">
                <a:solidFill>
                  <a:srgbClr val="0070C0"/>
                </a:solidFill>
              </a:rPr>
              <a:t>, ktorí pracovali rovnakým tempom, obrali v sade </a:t>
            </a:r>
            <a:r>
              <a:rPr lang="sk-SK" sz="2800" b="1" dirty="0" smtClean="0">
                <a:solidFill>
                  <a:srgbClr val="002060"/>
                </a:solidFill>
              </a:rPr>
              <a:t>68 debničiek jabĺk</a:t>
            </a:r>
            <a:r>
              <a:rPr lang="sk-SK" sz="2800" b="1" dirty="0" smtClean="0">
                <a:solidFill>
                  <a:srgbClr val="0070C0"/>
                </a:solidFill>
              </a:rPr>
              <a:t>. </a:t>
            </a:r>
            <a:r>
              <a:rPr lang="sk-SK" sz="2800" b="1" dirty="0" smtClean="0">
                <a:solidFill>
                  <a:srgbClr val="002060"/>
                </a:solidFill>
              </a:rPr>
              <a:t>Koľko kamarátov </a:t>
            </a:r>
            <a:r>
              <a:rPr lang="sk-SK" sz="2800" b="1" dirty="0" smtClean="0">
                <a:solidFill>
                  <a:srgbClr val="0070C0"/>
                </a:solidFill>
              </a:rPr>
              <a:t>museli zavolať na pomoc, aby za tú istú dobu obrali </a:t>
            </a:r>
            <a:r>
              <a:rPr lang="sk-SK" sz="2800" b="1" dirty="0" smtClean="0">
                <a:solidFill>
                  <a:srgbClr val="002060"/>
                </a:solidFill>
              </a:rPr>
              <a:t>187 debničiek </a:t>
            </a:r>
            <a:r>
              <a:rPr lang="sk-SK" sz="2800" b="1" dirty="0" smtClean="0">
                <a:solidFill>
                  <a:srgbClr val="0070C0"/>
                </a:solidFill>
              </a:rPr>
              <a:t>?</a:t>
            </a:r>
            <a:endParaRPr lang="sk-SK" sz="2800" b="1" dirty="0">
              <a:solidFill>
                <a:srgbClr val="0070C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403648" y="4797152"/>
            <a:ext cx="73486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002060"/>
                </a:solidFill>
              </a:rPr>
              <a:t>Štyria kamaráti musia zavolať na pomoc </a:t>
            </a:r>
          </a:p>
          <a:p>
            <a:r>
              <a:rPr lang="sk-SK" sz="3200" dirty="0" smtClean="0">
                <a:solidFill>
                  <a:srgbClr val="002060"/>
                </a:solidFill>
              </a:rPr>
              <a:t>ešte </a:t>
            </a:r>
            <a:r>
              <a:rPr lang="sk-SK" sz="3200" b="1" dirty="0" smtClean="0">
                <a:solidFill>
                  <a:srgbClr val="002060"/>
                </a:solidFill>
              </a:rPr>
              <a:t>7 kamarátov</a:t>
            </a:r>
            <a:r>
              <a:rPr lang="sk-SK" sz="3200" dirty="0" smtClean="0">
                <a:solidFill>
                  <a:srgbClr val="002060"/>
                </a:solidFill>
              </a:rPr>
              <a:t>, aby ich bolo </a:t>
            </a:r>
            <a:r>
              <a:rPr lang="sk-SK" sz="3200" b="1" dirty="0" smtClean="0">
                <a:solidFill>
                  <a:srgbClr val="002060"/>
                </a:solidFill>
              </a:rPr>
              <a:t>11</a:t>
            </a:r>
            <a:r>
              <a:rPr lang="sk-SK" sz="3200" dirty="0" smtClean="0">
                <a:solidFill>
                  <a:srgbClr val="002060"/>
                </a:solidFill>
              </a:rPr>
              <a:t>.               </a:t>
            </a:r>
            <a:endParaRPr lang="sk-SK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9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4. </a:t>
            </a:r>
            <a:r>
              <a:rPr lang="sk-SK" sz="2800" b="1" dirty="0" smtClean="0">
                <a:solidFill>
                  <a:srgbClr val="FF0000"/>
                </a:solidFill>
              </a:rPr>
              <a:t>Zuzka, ktorej </a:t>
            </a:r>
            <a:r>
              <a:rPr lang="sk-SK" sz="2800" b="1" dirty="0" smtClean="0">
                <a:solidFill>
                  <a:srgbClr val="00B050"/>
                </a:solidFill>
              </a:rPr>
              <a:t>krok meria 50 cm</a:t>
            </a:r>
            <a:r>
              <a:rPr lang="sk-SK" sz="2800" b="1" dirty="0" smtClean="0">
                <a:solidFill>
                  <a:srgbClr val="FF0000"/>
                </a:solidFill>
              </a:rPr>
              <a:t>, napočítala z domu  k tete </a:t>
            </a:r>
            <a:r>
              <a:rPr lang="sk-SK" sz="2800" b="1" dirty="0" smtClean="0">
                <a:solidFill>
                  <a:srgbClr val="00B050"/>
                </a:solidFill>
              </a:rPr>
              <a:t>294</a:t>
            </a:r>
            <a:r>
              <a:rPr lang="sk-SK" sz="2800" b="1" dirty="0" smtClean="0">
                <a:solidFill>
                  <a:srgbClr val="FF0000"/>
                </a:solidFill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</a:rPr>
              <a:t>krokov</a:t>
            </a:r>
            <a:r>
              <a:rPr lang="sk-SK" sz="2800" b="1" dirty="0" smtClean="0">
                <a:solidFill>
                  <a:srgbClr val="FF0000"/>
                </a:solidFill>
              </a:rPr>
              <a:t>. Koľko krokov napočítal na ceste  k tete Zuzkin otec, ak jeho </a:t>
            </a:r>
            <a:r>
              <a:rPr lang="sk-SK" sz="2800" b="1" dirty="0" smtClean="0">
                <a:solidFill>
                  <a:srgbClr val="00B050"/>
                </a:solidFill>
              </a:rPr>
              <a:t>krok meria 70 cm</a:t>
            </a:r>
            <a:r>
              <a:rPr lang="sk-SK" sz="2800" b="1" dirty="0" smtClean="0">
                <a:solidFill>
                  <a:srgbClr val="FF0000"/>
                </a:solidFill>
              </a:rPr>
              <a:t>?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43608" y="4933802"/>
            <a:ext cx="7807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200" dirty="0" smtClean="0">
                <a:solidFill>
                  <a:srgbClr val="00B050"/>
                </a:solidFill>
              </a:rPr>
              <a:t>Zuzkin otec  na ceste k tete urobí </a:t>
            </a:r>
            <a:r>
              <a:rPr lang="sk-SK" sz="3200" b="1" dirty="0" smtClean="0">
                <a:solidFill>
                  <a:srgbClr val="00B050"/>
                </a:solidFill>
              </a:rPr>
              <a:t>210 krokov.</a:t>
            </a:r>
            <a:endParaRPr lang="sk-SK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6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5. </a:t>
            </a:r>
            <a:r>
              <a:rPr lang="sk-SK" dirty="0" smtClean="0">
                <a:solidFill>
                  <a:srgbClr val="7030A0"/>
                </a:solidFill>
              </a:rPr>
              <a:t>V pekárni napiekli </a:t>
            </a:r>
            <a:r>
              <a:rPr lang="sk-SK" b="1" dirty="0" smtClean="0">
                <a:solidFill>
                  <a:srgbClr val="7030A0"/>
                </a:solidFill>
              </a:rPr>
              <a:t>z 25 kg </a:t>
            </a:r>
            <a:r>
              <a:rPr lang="sk-SK" dirty="0" smtClean="0">
                <a:solidFill>
                  <a:srgbClr val="7030A0"/>
                </a:solidFill>
              </a:rPr>
              <a:t>múky </a:t>
            </a:r>
            <a:r>
              <a:rPr lang="sk-SK" b="1" dirty="0" smtClean="0">
                <a:solidFill>
                  <a:srgbClr val="7030A0"/>
                </a:solidFill>
              </a:rPr>
              <a:t>325 kusov </a:t>
            </a:r>
            <a:r>
              <a:rPr lang="sk-SK" dirty="0" smtClean="0">
                <a:solidFill>
                  <a:srgbClr val="7030A0"/>
                </a:solidFill>
              </a:rPr>
              <a:t>koláčov. </a:t>
            </a:r>
            <a:r>
              <a:rPr lang="sk-SK" b="1" dirty="0" smtClean="0">
                <a:solidFill>
                  <a:srgbClr val="7030A0"/>
                </a:solidFill>
              </a:rPr>
              <a:t>Koľko kg múky </a:t>
            </a:r>
            <a:r>
              <a:rPr lang="sk-SK" dirty="0" smtClean="0">
                <a:solidFill>
                  <a:srgbClr val="7030A0"/>
                </a:solidFill>
              </a:rPr>
              <a:t>potrebujú na napečenie </a:t>
            </a:r>
            <a:r>
              <a:rPr lang="sk-SK" b="1" dirty="0" smtClean="0">
                <a:solidFill>
                  <a:srgbClr val="7030A0"/>
                </a:solidFill>
              </a:rPr>
              <a:t>195 kusov </a:t>
            </a:r>
            <a:r>
              <a:rPr lang="sk-SK" dirty="0" smtClean="0">
                <a:solidFill>
                  <a:srgbClr val="7030A0"/>
                </a:solidFill>
              </a:rPr>
              <a:t>takýchto koláčov?</a:t>
            </a:r>
            <a:endParaRPr lang="sk-SK" dirty="0">
              <a:solidFill>
                <a:srgbClr val="7030A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979712" y="4941168"/>
            <a:ext cx="63822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3600" dirty="0" smtClean="0">
                <a:solidFill>
                  <a:srgbClr val="7030A0"/>
                </a:solidFill>
              </a:rPr>
              <a:t>Na napečenie 195 kusov koláčov</a:t>
            </a:r>
          </a:p>
          <a:p>
            <a:r>
              <a:rPr lang="sk-SK" sz="3600" dirty="0" smtClean="0">
                <a:solidFill>
                  <a:srgbClr val="7030A0"/>
                </a:solidFill>
              </a:rPr>
              <a:t> potrebuje </a:t>
            </a:r>
            <a:r>
              <a:rPr lang="sk-SK" sz="3600" b="1" dirty="0" smtClean="0">
                <a:solidFill>
                  <a:srgbClr val="7030A0"/>
                </a:solidFill>
              </a:rPr>
              <a:t>15 kg múky.</a:t>
            </a:r>
            <a:endParaRPr lang="sk-SK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53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6.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Zásoba materiálu </a:t>
            </a:r>
            <a:r>
              <a:rPr lang="sk-SK" dirty="0" smtClean="0">
                <a:solidFill>
                  <a:srgbClr val="0070C0"/>
                </a:solidFill>
              </a:rPr>
              <a:t>pre 6 pracovníkov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vystačí na </a:t>
            </a:r>
            <a:r>
              <a:rPr lang="sk-SK" dirty="0" smtClean="0">
                <a:solidFill>
                  <a:srgbClr val="0070C0"/>
                </a:solidFill>
              </a:rPr>
              <a:t>30 dní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sk-SK" dirty="0" smtClean="0">
                <a:solidFill>
                  <a:srgbClr val="0070C0"/>
                </a:solidFill>
              </a:rPr>
              <a:t>Na koľko dní 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vystačí tá istá zásoba materiálu </a:t>
            </a:r>
            <a:r>
              <a:rPr lang="sk-SK" dirty="0" smtClean="0">
                <a:solidFill>
                  <a:srgbClr val="0070C0"/>
                </a:solidFill>
              </a:rPr>
              <a:t>pre 9 pracovníkov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sk-SK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979712" y="508518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solidFill>
                  <a:srgbClr val="0070C0"/>
                </a:solidFill>
              </a:rPr>
              <a:t>Zásoba vystačí na 20 dní.</a:t>
            </a:r>
            <a:endParaRPr lang="sk-SK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9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232</Words>
  <Application>Microsoft Office PowerPoint</Application>
  <PresentationFormat>Prezentácia na obrazovke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ÚMERA –  rovnosť dvoch pomerov</vt:lpstr>
      <vt:lpstr>ÚMEROU nazývame rovnosť dvoch pomerov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ÚMERA</dc:title>
  <dc:creator>VI.C</dc:creator>
  <cp:lastModifiedBy>VI.C</cp:lastModifiedBy>
  <cp:revision>8</cp:revision>
  <dcterms:created xsi:type="dcterms:W3CDTF">2013-04-16T18:02:55Z</dcterms:created>
  <dcterms:modified xsi:type="dcterms:W3CDTF">2013-04-16T20:56:33Z</dcterms:modified>
</cp:coreProperties>
</file>