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7" r:id="rId10"/>
    <p:sldId id="268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89" autoAdjust="0"/>
    <p:restoredTop sz="94660"/>
  </p:normalViewPr>
  <p:slideViewPr>
    <p:cSldViewPr>
      <p:cViewPr varScale="1">
        <p:scale>
          <a:sx n="65" d="100"/>
          <a:sy n="65" d="100"/>
        </p:scale>
        <p:origin x="-15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0DC8-9CA0-4353-BBDA-BC6F3A08C77D}" type="datetimeFigureOut">
              <a:rPr lang="sk-SK" smtClean="0"/>
              <a:t>17. 4. 2013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7BDB-B980-40A0-A012-50FADB1705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124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0DC8-9CA0-4353-BBDA-BC6F3A08C77D}" type="datetimeFigureOut">
              <a:rPr lang="sk-SK" smtClean="0"/>
              <a:t>17. 4. 2013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7BDB-B980-40A0-A012-50FADB1705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34598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0DC8-9CA0-4353-BBDA-BC6F3A08C77D}" type="datetimeFigureOut">
              <a:rPr lang="sk-SK" smtClean="0"/>
              <a:t>17. 4. 2013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7BDB-B980-40A0-A012-50FADB1705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183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0DC8-9CA0-4353-BBDA-BC6F3A08C77D}" type="datetimeFigureOut">
              <a:rPr lang="sk-SK" smtClean="0"/>
              <a:t>17. 4. 2013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7BDB-B980-40A0-A012-50FADB1705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706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0DC8-9CA0-4353-BBDA-BC6F3A08C77D}" type="datetimeFigureOut">
              <a:rPr lang="sk-SK" smtClean="0"/>
              <a:t>17. 4. 2013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7BDB-B980-40A0-A012-50FADB1705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7535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0DC8-9CA0-4353-BBDA-BC6F3A08C77D}" type="datetimeFigureOut">
              <a:rPr lang="sk-SK" smtClean="0"/>
              <a:t>17. 4. 2013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7BDB-B980-40A0-A012-50FADB1705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3151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0DC8-9CA0-4353-BBDA-BC6F3A08C77D}" type="datetimeFigureOut">
              <a:rPr lang="sk-SK" smtClean="0"/>
              <a:t>17. 4. 2013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7BDB-B980-40A0-A012-50FADB1705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8110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0DC8-9CA0-4353-BBDA-BC6F3A08C77D}" type="datetimeFigureOut">
              <a:rPr lang="sk-SK" smtClean="0"/>
              <a:t>17. 4. 2013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7BDB-B980-40A0-A012-50FADB1705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652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0DC8-9CA0-4353-BBDA-BC6F3A08C77D}" type="datetimeFigureOut">
              <a:rPr lang="sk-SK" smtClean="0"/>
              <a:t>17. 4. 2013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7BDB-B980-40A0-A012-50FADB1705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106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0DC8-9CA0-4353-BBDA-BC6F3A08C77D}" type="datetimeFigureOut">
              <a:rPr lang="sk-SK" smtClean="0"/>
              <a:t>17. 4. 2013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7BDB-B980-40A0-A012-50FADB1705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0594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0DC8-9CA0-4353-BBDA-BC6F3A08C77D}" type="datetimeFigureOut">
              <a:rPr lang="sk-SK" smtClean="0"/>
              <a:t>17. 4. 2013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7BDB-B980-40A0-A012-50FADB1705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18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A0DC8-9CA0-4353-BBDA-BC6F3A08C77D}" type="datetimeFigureOut">
              <a:rPr lang="sk-SK" smtClean="0"/>
              <a:t>17. 4. 2013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57BDB-B980-40A0-A012-50FADB1705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405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3242791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002060"/>
                </a:solidFill>
              </a:rPr>
              <a:t>ÚMERA</a:t>
            </a:r>
            <a:r>
              <a:rPr lang="sk-SK" dirty="0" smtClean="0">
                <a:solidFill>
                  <a:srgbClr val="002060"/>
                </a:solidFill>
              </a:rPr>
              <a:t> –</a:t>
            </a:r>
            <a:br>
              <a:rPr lang="sk-SK" dirty="0" smtClean="0">
                <a:solidFill>
                  <a:srgbClr val="002060"/>
                </a:solidFill>
              </a:rPr>
            </a:br>
            <a:r>
              <a:rPr lang="sk-SK" dirty="0" smtClean="0">
                <a:solidFill>
                  <a:srgbClr val="002060"/>
                </a:solidFill>
              </a:rPr>
              <a:t> rovnosť dvoch pomerov</a:t>
            </a:r>
            <a:br>
              <a:rPr lang="sk-SK" dirty="0" smtClean="0">
                <a:solidFill>
                  <a:srgbClr val="002060"/>
                </a:solidFill>
              </a:rPr>
            </a:br>
            <a:r>
              <a:rPr lang="sk-SK" b="1" dirty="0" smtClean="0">
                <a:solidFill>
                  <a:srgbClr val="FF0000"/>
                </a:solidFill>
              </a:rPr>
              <a:t>PRIAMA ÚMERA</a:t>
            </a:r>
            <a:br>
              <a:rPr lang="sk-SK" b="1" dirty="0" smtClean="0">
                <a:solidFill>
                  <a:srgbClr val="FF0000"/>
                </a:solidFill>
              </a:rPr>
            </a:br>
            <a:r>
              <a:rPr lang="sk-SK" b="1" dirty="0" smtClean="0">
                <a:solidFill>
                  <a:srgbClr val="00B050"/>
                </a:solidFill>
              </a:rPr>
              <a:t>NEPRIAMA ÚMERA</a:t>
            </a:r>
            <a:br>
              <a:rPr lang="sk-SK" b="1" dirty="0" smtClean="0">
                <a:solidFill>
                  <a:srgbClr val="00B050"/>
                </a:solidFill>
              </a:rPr>
            </a:br>
            <a:r>
              <a:rPr lang="sk-SK" dirty="0" smtClean="0">
                <a:solidFill>
                  <a:srgbClr val="00B050"/>
                </a:solidFill>
              </a:rPr>
              <a:t>v slovných úlohách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63888" y="558924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sk-SK" sz="2000" dirty="0" smtClean="0"/>
              <a:t>Mgr. Z. Burzová</a:t>
            </a:r>
            <a:endParaRPr lang="sk-SK" sz="2000" dirty="0"/>
          </a:p>
        </p:txBody>
      </p:sp>
      <p:sp>
        <p:nvSpPr>
          <p:cNvPr id="4" name="BlokTextu 3"/>
          <p:cNvSpPr txBox="1"/>
          <p:nvPr/>
        </p:nvSpPr>
        <p:spPr>
          <a:xfrm>
            <a:off x="1043608" y="14127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 rot="19559040">
            <a:off x="371564" y="900532"/>
            <a:ext cx="3436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 smtClean="0">
                <a:solidFill>
                  <a:srgbClr val="FF0000"/>
                </a:solidFill>
              </a:rPr>
              <a:t>12 : 6 = 2 : 1</a:t>
            </a:r>
            <a:endParaRPr lang="sk-SK" sz="4000" dirty="0"/>
          </a:p>
        </p:txBody>
      </p:sp>
      <p:sp>
        <p:nvSpPr>
          <p:cNvPr id="6" name="Obdĺžnik 5"/>
          <p:cNvSpPr/>
          <p:nvPr/>
        </p:nvSpPr>
        <p:spPr>
          <a:xfrm rot="1862870">
            <a:off x="6368740" y="512967"/>
            <a:ext cx="22701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1" dirty="0" smtClean="0">
                <a:solidFill>
                  <a:srgbClr val="00B050"/>
                </a:solidFill>
              </a:rPr>
              <a:t> </a:t>
            </a:r>
            <a:r>
              <a:rPr lang="sk-SK" sz="3200" b="1" dirty="0" smtClean="0">
                <a:solidFill>
                  <a:srgbClr val="00B050"/>
                </a:solidFill>
              </a:rPr>
              <a:t>5 : 15 = 1 : 3</a:t>
            </a:r>
          </a:p>
        </p:txBody>
      </p:sp>
    </p:spTree>
    <p:extLst>
      <p:ext uri="{BB962C8B-B14F-4D97-AF65-F5344CB8AC3E}">
        <p14:creationId xmlns:p14="http://schemas.microsoft.com/office/powerpoint/2010/main" val="112565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Samostatná práca</a:t>
            </a:r>
          </a:p>
          <a:p>
            <a:pPr marL="0" indent="0">
              <a:buNone/>
            </a:pPr>
            <a:r>
              <a:rPr lang="sk-SK" dirty="0" smtClean="0">
                <a:solidFill>
                  <a:srgbClr val="FF0000"/>
                </a:solidFill>
              </a:rPr>
              <a:t>1. </a:t>
            </a:r>
            <a:r>
              <a:rPr lang="sk-SK" dirty="0" smtClean="0"/>
              <a:t>Za 3 CD – hry zaplatíme 27 €. Koľko zaplatíme za 7 tých istých CD – hier ?</a:t>
            </a:r>
            <a:endParaRPr lang="sk-SK" dirty="0"/>
          </a:p>
          <a:p>
            <a:pPr marL="0" indent="0">
              <a:buNone/>
            </a:pPr>
            <a:r>
              <a:rPr lang="sk-SK" dirty="0" smtClean="0">
                <a:solidFill>
                  <a:srgbClr val="FF0000"/>
                </a:solidFill>
              </a:rPr>
              <a:t>2.</a:t>
            </a:r>
            <a:r>
              <a:rPr lang="sk-SK" dirty="0" smtClean="0">
                <a:solidFill>
                  <a:srgbClr val="00B050"/>
                </a:solidFill>
              </a:rPr>
              <a:t> Štyria maliari vymaľujú triedu za 9 hodín. Za koľko hodín vymaľujú tú istú triedu, ak im prídu pomôcť ešte dvaja maliari ?</a:t>
            </a:r>
          </a:p>
          <a:p>
            <a:pPr marL="0" indent="0">
              <a:buNone/>
            </a:pPr>
            <a:r>
              <a:rPr lang="sk-SK" dirty="0" smtClean="0">
                <a:solidFill>
                  <a:srgbClr val="FF0000"/>
                </a:solidFill>
              </a:rPr>
              <a:t>3. </a:t>
            </a:r>
            <a:r>
              <a:rPr lang="sk-SK" dirty="0" smtClean="0">
                <a:solidFill>
                  <a:srgbClr val="0070C0"/>
                </a:solidFill>
              </a:rPr>
              <a:t>8 žiakov natrelo plot okolo školy za 2 hodiny.  Koľko žiakov treba, aby plot natreli za 1 hodinu ?</a:t>
            </a:r>
            <a:endParaRPr lang="sk-SK" dirty="0">
              <a:solidFill>
                <a:srgbClr val="0070C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635896" y="4846240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23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002060"/>
                </a:solidFill>
              </a:rPr>
              <a:t>ÚMEROU nazývame rovnosť dvoch pomerov</a:t>
            </a:r>
            <a:endParaRPr lang="sk-SK" b="1" dirty="0">
              <a:solidFill>
                <a:srgbClr val="00206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sk-SK" dirty="0" smtClean="0">
                <a:solidFill>
                  <a:srgbClr val="002060"/>
                </a:solidFill>
              </a:rPr>
              <a:t>12 : 6 = 2 : 1    </a:t>
            </a:r>
            <a:r>
              <a:rPr lang="sk-SK" b="1" dirty="0" smtClean="0">
                <a:solidFill>
                  <a:srgbClr val="00B050"/>
                </a:solidFill>
              </a:rPr>
              <a:t>b) 5 : 15 = 1 : 3</a:t>
            </a:r>
          </a:p>
          <a:p>
            <a:pPr marL="0" indent="0">
              <a:buNone/>
            </a:pPr>
            <a:endParaRPr lang="sk-SK" sz="16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	</a:t>
            </a:r>
            <a:r>
              <a:rPr lang="sk-SK" b="1" dirty="0" smtClean="0">
                <a:solidFill>
                  <a:srgbClr val="FF0000"/>
                </a:solidFill>
              </a:rPr>
              <a:t>Kedy je úmera správna ?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7030A0"/>
                </a:solidFill>
              </a:rPr>
              <a:t>Úmera je správna, ak súčin vonkajších členov úmery sa rovná súčinu vnútorných členov úmery.	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b="1" dirty="0" smtClean="0">
                <a:solidFill>
                  <a:srgbClr val="7030A0"/>
                </a:solidFill>
              </a:rPr>
              <a:t>12</a:t>
            </a:r>
            <a:r>
              <a:rPr lang="sk-SK" b="1" dirty="0" smtClean="0">
                <a:solidFill>
                  <a:srgbClr val="FF0000"/>
                </a:solidFill>
              </a:rPr>
              <a:t> : 6 = 2 : </a:t>
            </a:r>
            <a:r>
              <a:rPr lang="sk-SK" b="1" dirty="0" smtClean="0">
                <a:solidFill>
                  <a:srgbClr val="7030A0"/>
                </a:solidFill>
              </a:rPr>
              <a:t>1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</a:rPr>
              <a:t>	</a:t>
            </a:r>
            <a:r>
              <a:rPr lang="sk-SK" b="1" dirty="0" smtClean="0">
                <a:solidFill>
                  <a:srgbClr val="FF0000"/>
                </a:solidFill>
              </a:rPr>
              <a:t>	</a:t>
            </a:r>
            <a:r>
              <a:rPr lang="sk-SK" b="1" dirty="0" smtClean="0">
                <a:solidFill>
                  <a:srgbClr val="7030A0"/>
                </a:solidFill>
              </a:rPr>
              <a:t> 12 . 1 </a:t>
            </a:r>
            <a:r>
              <a:rPr lang="sk-SK" b="1" dirty="0" smtClean="0">
                <a:solidFill>
                  <a:srgbClr val="FF0000"/>
                </a:solidFill>
              </a:rPr>
              <a:t>= 6 . 2</a:t>
            </a:r>
          </a:p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</a:rPr>
              <a:t>	</a:t>
            </a:r>
            <a:r>
              <a:rPr lang="sk-SK" b="1" dirty="0" smtClean="0">
                <a:solidFill>
                  <a:srgbClr val="FF0000"/>
                </a:solidFill>
              </a:rPr>
              <a:t>	       </a:t>
            </a:r>
            <a:r>
              <a:rPr lang="sk-SK" b="1" dirty="0" smtClean="0">
                <a:solidFill>
                  <a:srgbClr val="7030A0"/>
                </a:solidFill>
              </a:rPr>
              <a:t>12</a:t>
            </a:r>
            <a:r>
              <a:rPr lang="sk-SK" b="1" dirty="0" smtClean="0">
                <a:solidFill>
                  <a:srgbClr val="FF0000"/>
                </a:solidFill>
              </a:rPr>
              <a:t> = 12</a:t>
            </a:r>
          </a:p>
          <a:p>
            <a:pPr marL="0" indent="0">
              <a:buNone/>
            </a:pPr>
            <a:endParaRPr lang="sk-SK" b="1" dirty="0">
              <a:solidFill>
                <a:srgbClr val="7030A0"/>
              </a:solidFill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 flipH="1">
            <a:off x="1659747" y="764704"/>
            <a:ext cx="90010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>
            <a:off x="1902157" y="917104"/>
            <a:ext cx="2453819" cy="9277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82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sk-SK" b="1" dirty="0" smtClean="0">
                <a:solidFill>
                  <a:srgbClr val="00B050"/>
                </a:solidFill>
              </a:rPr>
              <a:t>Zisti, či zápisy sú úmerou:</a:t>
            </a:r>
          </a:p>
          <a:p>
            <a:pPr marL="514350" indent="-514350">
              <a:buAutoNum type="alphaLcParenR"/>
            </a:pPr>
            <a:r>
              <a:rPr lang="sk-SK" dirty="0"/>
              <a:t>5</a:t>
            </a:r>
            <a:r>
              <a:rPr lang="sk-SK" dirty="0" smtClean="0"/>
              <a:t> : 75 = 1 : 15			b) 4,2 : </a:t>
            </a:r>
            <a:r>
              <a:rPr lang="sk-SK" dirty="0"/>
              <a:t>3</a:t>
            </a:r>
            <a:r>
              <a:rPr lang="sk-SK" dirty="0" smtClean="0"/>
              <a:t> = 0,7 : 0,5</a:t>
            </a:r>
          </a:p>
          <a:p>
            <a:pPr marL="514350" indent="-514350">
              <a:buAutoNum type="alphaLcParenR"/>
            </a:pPr>
            <a:endParaRPr lang="sk-SK" dirty="0"/>
          </a:p>
          <a:p>
            <a:pPr marL="514350" indent="-514350">
              <a:buAutoNum type="alphaLcParenR"/>
            </a:pPr>
            <a:endParaRPr lang="sk-SK" dirty="0" smtClean="0"/>
          </a:p>
          <a:p>
            <a:pPr marL="514350" indent="-514350">
              <a:buAutoNum type="alphaLcParenR"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c) 4 : 12 = 8 : 24			d) 20 :0,2 =  5 : 0,6</a:t>
            </a:r>
          </a:p>
          <a:p>
            <a:pPr marL="514350" indent="-514350">
              <a:buAutoNum type="alphaLcParenR"/>
            </a:pPr>
            <a:endParaRPr lang="sk-SK" dirty="0"/>
          </a:p>
          <a:p>
            <a:pPr marL="514350" indent="-514350">
              <a:buAutoNum type="alphaLcParenR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1219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2. Vypočítaj číslo x v úmerách:</a:t>
            </a:r>
          </a:p>
          <a:p>
            <a:pPr marL="514350" indent="-514350">
              <a:buAutoNum type="alphaLcParenR"/>
            </a:pPr>
            <a:r>
              <a:rPr lang="sk-SK" dirty="0" smtClean="0"/>
              <a:t>35 : 40 = 5 : x		b) x : 6 = 12: 24</a:t>
            </a:r>
          </a:p>
          <a:p>
            <a:pPr marL="514350" indent="-514350">
              <a:buAutoNum type="alphaLcParenR"/>
            </a:pPr>
            <a:endParaRPr lang="sk-SK" dirty="0"/>
          </a:p>
          <a:p>
            <a:pPr marL="514350" indent="-514350">
              <a:buAutoNum type="alphaLcParenR"/>
            </a:pPr>
            <a:endParaRPr lang="sk-SK" dirty="0" smtClean="0"/>
          </a:p>
          <a:p>
            <a:pPr marL="514350" indent="-514350">
              <a:buAutoNum type="alphaLcParenR"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C) 3/4 : 2 = 4 : </a:t>
            </a:r>
            <a:r>
              <a:rPr lang="sk-SK" dirty="0"/>
              <a:t>x</a:t>
            </a:r>
            <a:r>
              <a:rPr lang="sk-SK" dirty="0" smtClean="0"/>
              <a:t>		d) x : </a:t>
            </a:r>
            <a:r>
              <a:rPr lang="sk-SK" dirty="0" smtClean="0"/>
              <a:t>1 </a:t>
            </a:r>
            <a:r>
              <a:rPr lang="sk-SK" dirty="0" smtClean="0"/>
              <a:t>= </a:t>
            </a:r>
            <a:r>
              <a:rPr lang="sk-SK" dirty="0"/>
              <a:t>3</a:t>
            </a:r>
            <a:r>
              <a:rPr lang="sk-SK" dirty="0" smtClean="0"/>
              <a:t> </a:t>
            </a:r>
            <a:r>
              <a:rPr lang="sk-SK" dirty="0" smtClean="0"/>
              <a:t>: </a:t>
            </a:r>
            <a:r>
              <a:rPr lang="sk-SK" dirty="0" smtClean="0"/>
              <a:t>1/4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26295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  <a:tabLst>
                <a:tab pos="354013" algn="l"/>
              </a:tabLst>
            </a:pPr>
            <a:r>
              <a:rPr lang="sk-SK" dirty="0" smtClean="0"/>
              <a:t>3</a:t>
            </a:r>
            <a:r>
              <a:rPr lang="sk-SK" sz="2800" b="1" dirty="0" smtClean="0">
                <a:solidFill>
                  <a:srgbClr val="0070C0"/>
                </a:solidFill>
              </a:rPr>
              <a:t>. Mamička kúpila 5 rovnakých čokolád za 11 €. Koľko platila v obchode, ak kúpila 12 tých istých čokolád ?</a:t>
            </a:r>
            <a:endParaRPr lang="sk-SK" sz="2800" b="1" dirty="0">
              <a:solidFill>
                <a:srgbClr val="0070C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1403648" y="4797152"/>
            <a:ext cx="80378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200" dirty="0" smtClean="0">
                <a:solidFill>
                  <a:srgbClr val="0070C0"/>
                </a:solidFill>
              </a:rPr>
              <a:t>Mamička za 12 čokolád zaplatila </a:t>
            </a:r>
            <a:r>
              <a:rPr lang="sk-SK" sz="3200" b="1" dirty="0" smtClean="0">
                <a:solidFill>
                  <a:srgbClr val="0070C0"/>
                </a:solidFill>
              </a:rPr>
              <a:t>26,4 €.              </a:t>
            </a:r>
            <a:endParaRPr lang="sk-SK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49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4. </a:t>
            </a:r>
            <a:r>
              <a:rPr lang="sk-SK" sz="2800" b="1" dirty="0" smtClean="0">
                <a:solidFill>
                  <a:srgbClr val="FF0000"/>
                </a:solidFill>
              </a:rPr>
              <a:t>Mirka, ktorej </a:t>
            </a:r>
            <a:r>
              <a:rPr lang="sk-SK" sz="2800" b="1" dirty="0" smtClean="0">
                <a:solidFill>
                  <a:srgbClr val="00B050"/>
                </a:solidFill>
              </a:rPr>
              <a:t>krok meria 25 cm</a:t>
            </a:r>
            <a:r>
              <a:rPr lang="sk-SK" sz="2800" b="1" dirty="0" smtClean="0">
                <a:solidFill>
                  <a:srgbClr val="FF0000"/>
                </a:solidFill>
              </a:rPr>
              <a:t>, napočítala z domu  do školy </a:t>
            </a:r>
            <a:r>
              <a:rPr lang="sk-SK" sz="2800" b="1" dirty="0" smtClean="0">
                <a:solidFill>
                  <a:srgbClr val="00B050"/>
                </a:solidFill>
              </a:rPr>
              <a:t>120</a:t>
            </a:r>
            <a:r>
              <a:rPr lang="sk-SK" sz="2800" b="1" dirty="0" smtClean="0">
                <a:solidFill>
                  <a:srgbClr val="FF0000"/>
                </a:solidFill>
              </a:rPr>
              <a:t> </a:t>
            </a:r>
            <a:r>
              <a:rPr lang="sk-SK" sz="2800" b="1" dirty="0" smtClean="0">
                <a:solidFill>
                  <a:srgbClr val="00B050"/>
                </a:solidFill>
              </a:rPr>
              <a:t>krokov</a:t>
            </a:r>
            <a:r>
              <a:rPr lang="sk-SK" sz="2800" b="1" dirty="0" smtClean="0">
                <a:solidFill>
                  <a:srgbClr val="FF0000"/>
                </a:solidFill>
              </a:rPr>
              <a:t>. Koľko krokov napočítal na ceste  do školy jej brat Miško, ak jeho </a:t>
            </a:r>
            <a:r>
              <a:rPr lang="sk-SK" sz="2800" b="1" dirty="0" smtClean="0">
                <a:solidFill>
                  <a:srgbClr val="00B050"/>
                </a:solidFill>
              </a:rPr>
              <a:t>krok meria 75 cm</a:t>
            </a:r>
            <a:r>
              <a:rPr lang="sk-SK" sz="2800" b="1" dirty="0" smtClean="0">
                <a:solidFill>
                  <a:srgbClr val="FF0000"/>
                </a:solidFill>
              </a:rPr>
              <a:t>?</a:t>
            </a:r>
            <a:endParaRPr lang="sk-SK" sz="2800" b="1" dirty="0">
              <a:solidFill>
                <a:srgbClr val="FF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3507521" y="4898331"/>
            <a:ext cx="56364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200" dirty="0" smtClean="0">
                <a:solidFill>
                  <a:srgbClr val="00B050"/>
                </a:solidFill>
              </a:rPr>
              <a:t>Miško spraví do školy  </a:t>
            </a:r>
            <a:r>
              <a:rPr lang="sk-SK" sz="3200" b="1" dirty="0" smtClean="0">
                <a:solidFill>
                  <a:srgbClr val="00B050"/>
                </a:solidFill>
              </a:rPr>
              <a:t>40 krokov.</a:t>
            </a:r>
            <a:endParaRPr lang="sk-SK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96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640"/>
            <a:ext cx="8579296" cy="5937523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5. </a:t>
            </a:r>
            <a:r>
              <a:rPr lang="sk-SK" sz="2800" dirty="0" smtClean="0">
                <a:solidFill>
                  <a:srgbClr val="7030A0"/>
                </a:solidFill>
              </a:rPr>
              <a:t>Šofér vozí piesok na stavbu ihriska. Keby išiel na stavbu </a:t>
            </a:r>
            <a:r>
              <a:rPr lang="sk-SK" sz="2800" b="1" dirty="0" smtClean="0">
                <a:solidFill>
                  <a:srgbClr val="FF0000"/>
                </a:solidFill>
              </a:rPr>
              <a:t>trikrát</a:t>
            </a:r>
            <a:r>
              <a:rPr lang="sk-SK" sz="2800" dirty="0" smtClean="0">
                <a:solidFill>
                  <a:srgbClr val="7030A0"/>
                </a:solidFill>
              </a:rPr>
              <a:t>, navozil by ten piesok </a:t>
            </a:r>
            <a:r>
              <a:rPr lang="sk-SK" sz="2800" b="1" dirty="0" smtClean="0">
                <a:solidFill>
                  <a:srgbClr val="FF0000"/>
                </a:solidFill>
              </a:rPr>
              <a:t>za 8 dní</a:t>
            </a:r>
            <a:r>
              <a:rPr lang="sk-SK" sz="2800" dirty="0" smtClean="0">
                <a:solidFill>
                  <a:srgbClr val="7030A0"/>
                </a:solidFill>
              </a:rPr>
              <a:t>. </a:t>
            </a:r>
            <a:r>
              <a:rPr lang="sk-SK" sz="2800" b="1" dirty="0" smtClean="0">
                <a:solidFill>
                  <a:srgbClr val="FF0000"/>
                </a:solidFill>
              </a:rPr>
              <a:t>Koľkokrát</a:t>
            </a:r>
            <a:r>
              <a:rPr lang="sk-SK" sz="2800" dirty="0" smtClean="0">
                <a:solidFill>
                  <a:srgbClr val="7030A0"/>
                </a:solidFill>
              </a:rPr>
              <a:t> sa musí za deň otočiť, aby navozil piesok </a:t>
            </a:r>
            <a:r>
              <a:rPr lang="sk-SK" sz="2800" b="1" dirty="0" smtClean="0">
                <a:solidFill>
                  <a:srgbClr val="FF0000"/>
                </a:solidFill>
              </a:rPr>
              <a:t>o dva dni skôr ?</a:t>
            </a:r>
            <a:endParaRPr lang="sk-SK" sz="2800" b="1" dirty="0">
              <a:solidFill>
                <a:srgbClr val="FF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2699792" y="4653136"/>
            <a:ext cx="671485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200" dirty="0" smtClean="0">
                <a:solidFill>
                  <a:srgbClr val="7030A0"/>
                </a:solidFill>
              </a:rPr>
              <a:t>Šofér sa musí </a:t>
            </a:r>
            <a:r>
              <a:rPr lang="sk-SK" sz="3200" b="1" dirty="0" smtClean="0">
                <a:solidFill>
                  <a:srgbClr val="FF0000"/>
                </a:solidFill>
              </a:rPr>
              <a:t>4-krát</a:t>
            </a:r>
            <a:r>
              <a:rPr lang="sk-SK" sz="3200" b="1" dirty="0" smtClean="0">
                <a:solidFill>
                  <a:srgbClr val="7030A0"/>
                </a:solidFill>
              </a:rPr>
              <a:t> </a:t>
            </a:r>
            <a:r>
              <a:rPr lang="sk-SK" sz="3200" dirty="0" smtClean="0">
                <a:solidFill>
                  <a:srgbClr val="7030A0"/>
                </a:solidFill>
              </a:rPr>
              <a:t>za deň otočiť,</a:t>
            </a:r>
          </a:p>
          <a:p>
            <a:r>
              <a:rPr lang="sk-SK" sz="3200" dirty="0" smtClean="0">
                <a:solidFill>
                  <a:srgbClr val="7030A0"/>
                </a:solidFill>
              </a:rPr>
              <a:t> aby navozil piesok na stavbu za 6 dní.</a:t>
            </a:r>
            <a:endParaRPr lang="sk-SK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53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6. 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Zásoba materiálu </a:t>
            </a:r>
            <a:r>
              <a:rPr lang="sk-SK" dirty="0" smtClean="0">
                <a:solidFill>
                  <a:srgbClr val="0070C0"/>
                </a:solidFill>
              </a:rPr>
              <a:t>pre 6 pracovníkov 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vystačí na </a:t>
            </a:r>
            <a:r>
              <a:rPr lang="sk-SK" dirty="0" smtClean="0">
                <a:solidFill>
                  <a:srgbClr val="0070C0"/>
                </a:solidFill>
              </a:rPr>
              <a:t>30 dní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sk-SK" dirty="0" smtClean="0">
                <a:solidFill>
                  <a:srgbClr val="0070C0"/>
                </a:solidFill>
              </a:rPr>
              <a:t>Na koľko dní 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vystačí tá istá zásoba materiálu </a:t>
            </a:r>
            <a:r>
              <a:rPr lang="sk-SK" dirty="0" smtClean="0">
                <a:solidFill>
                  <a:srgbClr val="0070C0"/>
                </a:solidFill>
              </a:rPr>
              <a:t>pre 9 pracovníkov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sk-SK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979712" y="5085184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solidFill>
                  <a:srgbClr val="0070C0"/>
                </a:solidFill>
              </a:rPr>
              <a:t>Zásoba vystačí na 20 dní.</a:t>
            </a:r>
            <a:endParaRPr lang="sk-SK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49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sk-SK" dirty="0"/>
              <a:t>7</a:t>
            </a:r>
            <a:r>
              <a:rPr lang="sk-SK" dirty="0" smtClean="0"/>
              <a:t>. Úprava okolia školy trvá </a:t>
            </a:r>
            <a:r>
              <a:rPr lang="sk-SK" b="1" dirty="0" smtClean="0">
                <a:solidFill>
                  <a:srgbClr val="00B050"/>
                </a:solidFill>
              </a:rPr>
              <a:t>trom brigádnikom 12 dní.</a:t>
            </a:r>
            <a:r>
              <a:rPr lang="sk-SK" dirty="0" smtClean="0"/>
              <a:t> </a:t>
            </a:r>
            <a:r>
              <a:rPr lang="sk-SK" b="1" dirty="0" smtClean="0">
                <a:solidFill>
                  <a:srgbClr val="00B050"/>
                </a:solidFill>
              </a:rPr>
              <a:t>Koľko brigádnikov </a:t>
            </a:r>
            <a:r>
              <a:rPr lang="sk-SK" dirty="0" smtClean="0"/>
              <a:t>bude treba, aby prácu ukončili </a:t>
            </a:r>
            <a:r>
              <a:rPr lang="sk-SK" b="1" dirty="0" smtClean="0">
                <a:solidFill>
                  <a:srgbClr val="00B050"/>
                </a:solidFill>
              </a:rPr>
              <a:t>za 4 dni </a:t>
            </a:r>
            <a:r>
              <a:rPr lang="sk-SK" dirty="0" smtClean="0"/>
              <a:t>?</a:t>
            </a:r>
            <a:endParaRPr lang="sk-SK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635896" y="4846240"/>
            <a:ext cx="6264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rgbClr val="0070C0"/>
                </a:solidFill>
              </a:rPr>
              <a:t>Na úpravu okolia školy </a:t>
            </a:r>
            <a:r>
              <a:rPr lang="sk-SK" sz="3200" b="1" dirty="0" smtClean="0">
                <a:solidFill>
                  <a:srgbClr val="00B050"/>
                </a:solidFill>
              </a:rPr>
              <a:t>treba 9</a:t>
            </a:r>
            <a:r>
              <a:rPr lang="sk-SK" sz="3200" dirty="0" smtClean="0">
                <a:solidFill>
                  <a:srgbClr val="0070C0"/>
                </a:solidFill>
              </a:rPr>
              <a:t> brigádnikov.</a:t>
            </a:r>
            <a:endParaRPr lang="sk-SK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63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335</Words>
  <Application>Microsoft Office PowerPoint</Application>
  <PresentationFormat>Prezentácia na obrazovke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ÚMERA –  rovnosť dvoch pomerov PRIAMA ÚMERA NEPRIAMA ÚMERA v slovných úlohách</vt:lpstr>
      <vt:lpstr>ÚMEROU nazývame rovnosť dvoch pomerov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ÚMERA</dc:title>
  <dc:creator>VI.C</dc:creator>
  <cp:lastModifiedBy>VI.C</cp:lastModifiedBy>
  <cp:revision>16</cp:revision>
  <dcterms:created xsi:type="dcterms:W3CDTF">2013-04-16T18:02:55Z</dcterms:created>
  <dcterms:modified xsi:type="dcterms:W3CDTF">2013-04-17T21:08:43Z</dcterms:modified>
</cp:coreProperties>
</file>