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78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4.wmf"/><Relationship Id="rId5" Type="http://schemas.openxmlformats.org/officeDocument/2006/relationships/image" Target="../media/image59.wmf"/><Relationship Id="rId10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54DD7-882F-4DBE-BED4-5E634D4E44A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1701F-BB0C-4308-933A-3E9B158444E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46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5AE526-DBB1-4C60-BFF7-26310F9A4C81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2CF97-AF01-49BB-BF83-F9BEFC0E182A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1024D-F7F9-445A-AF7A-55BAE1E05C9A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AE710-1590-4CDA-BC85-5A6D54C7594A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0C34A-9B6F-435D-960F-76312F4EE840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6F06D-3709-4CDF-A789-0BE4AD263C0E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3E94A-AC82-4BE5-BFDF-5F19BCA0D5FF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9AD05-9E02-4EA8-A75B-5D7358488EC9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0E11D-9F69-49A3-89DC-EDDE0CF4F872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80C4B0-3FF7-4696-98EA-E8E17C5CC5F7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06723B-BA86-461F-B4B4-3CA56B03664F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4B798E-A702-4ED0-B144-8286E0DE10EF}" type="datetime1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74B197-A1F9-41A5-85F6-F1119ECFF1C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jpeg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slide" Target="slide2.xml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62.wmf"/><Relationship Id="rId26" Type="http://schemas.openxmlformats.org/officeDocument/2006/relationships/oleObject" Target="../embeddings/oleObject59.bin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65.jpeg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60.wmf"/><Relationship Id="rId22" Type="http://schemas.openxmlformats.org/officeDocument/2006/relationships/image" Target="../media/image63.wmf"/><Relationship Id="rId27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jpe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slide" Target="slide2.xml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7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79.jpeg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6.wmf"/><Relationship Id="rId17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11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6.jpeg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slide" Target="slide2.xml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jpeg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slide" Target="slide2.xml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9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tags" Target="../tags/tag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4.bin"/><Relationship Id="rId21" Type="http://schemas.openxmlformats.org/officeDocument/2006/relationships/slide" Target="slide2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1.bin"/><Relationship Id="rId22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slide" Target="slide2.xml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1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gif"/><Relationship Id="rId4" Type="http://schemas.openxmlformats.org/officeDocument/2006/relationships/image" Target="../media/image23.wmf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gi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slide" Target="slide2.xml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0.gi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wmf"/><Relationship Id="rId17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11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slide" Target="slide2.xml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Zlomky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756592" y="5733256"/>
            <a:ext cx="5904656" cy="651656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Roman </a:t>
            </a:r>
            <a:r>
              <a:rPr lang="sk-SK" sz="2400" dirty="0" err="1" smtClean="0">
                <a:solidFill>
                  <a:schemeClr val="bg1"/>
                </a:solidFill>
              </a:rPr>
              <a:t>Gális</a:t>
            </a:r>
            <a:r>
              <a:rPr lang="sk-SK" sz="2400" dirty="0" smtClean="0">
                <a:solidFill>
                  <a:schemeClr val="bg1"/>
                </a:solidFill>
              </a:rPr>
              <a:t>  7.A</a:t>
            </a:r>
            <a:endParaRPr lang="sk-SK" sz="24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pohodovamatematika.sk/images/tor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2638425" cy="1657351"/>
          </a:xfrm>
          <a:prstGeom prst="rect">
            <a:avLst/>
          </a:prstGeom>
          <a:noFill/>
        </p:spPr>
      </p:pic>
      <p:pic>
        <p:nvPicPr>
          <p:cNvPr id="5124" name="Picture 4" descr="http://ermatematika.weblahko.sk/test-zlomky/full_fractions-1w945k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924944"/>
            <a:ext cx="2604864" cy="197949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684213" y="1628775"/>
          <a:ext cx="201612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Rovnica" r:id="rId3" imgW="711000" imgH="393480" progId="Equation.3">
                  <p:embed/>
                </p:oleObj>
              </mc:Choice>
              <mc:Fallback>
                <p:oleObj name="Rovnica" r:id="rId3" imgW="71100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28775"/>
                        <a:ext cx="2016125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8. Sčítaj a daj do zmiešaného čísla</a:t>
            </a:r>
            <a:endParaRPr lang="sk-SK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827584" y="3140968"/>
          <a:ext cx="1788586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Rovnica" r:id="rId5" imgW="698400" imgH="393480" progId="Equation.3">
                  <p:embed/>
                </p:oleObj>
              </mc:Choice>
              <mc:Fallback>
                <p:oleObj name="Rovnica" r:id="rId5" imgW="698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140968"/>
                        <a:ext cx="1788586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827584" y="4653136"/>
          <a:ext cx="1798637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Rovnica" r:id="rId7" imgW="698400" imgH="393480" progId="Equation.3">
                  <p:embed/>
                </p:oleObj>
              </mc:Choice>
              <mc:Fallback>
                <p:oleObj name="Rovnica" r:id="rId7" imgW="698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6"/>
                        <a:ext cx="1798637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Zástupný symbol obsahu 4"/>
          <p:cNvGraphicFramePr>
            <a:graphicFrameLocks noChangeAspect="1"/>
          </p:cNvGraphicFramePr>
          <p:nvPr/>
        </p:nvGraphicFramePr>
        <p:xfrm>
          <a:off x="2771800" y="1700808"/>
          <a:ext cx="360045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Rovnica" r:id="rId9" imgW="1269720" imgH="393480" progId="Equation.3">
                  <p:embed/>
                </p:oleObj>
              </mc:Choice>
              <mc:Fallback>
                <p:oleObj name="Rovnica" r:id="rId9" imgW="12697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700808"/>
                        <a:ext cx="3600450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Zástupný symbol obsahu 4"/>
          <p:cNvGraphicFramePr>
            <a:graphicFrameLocks noChangeAspect="1"/>
          </p:cNvGraphicFramePr>
          <p:nvPr/>
        </p:nvGraphicFramePr>
        <p:xfrm>
          <a:off x="2736850" y="3141663"/>
          <a:ext cx="3671888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Rovnica" r:id="rId11" imgW="1295280" imgH="393480" progId="Equation.3">
                  <p:embed/>
                </p:oleObj>
              </mc:Choice>
              <mc:Fallback>
                <p:oleObj name="Rovnica" r:id="rId11" imgW="1295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141663"/>
                        <a:ext cx="3671888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Zástupný symbol obsahu 4"/>
          <p:cNvGraphicFramePr>
            <a:graphicFrameLocks noChangeAspect="1"/>
          </p:cNvGraphicFramePr>
          <p:nvPr/>
        </p:nvGraphicFramePr>
        <p:xfrm>
          <a:off x="2843808" y="4653136"/>
          <a:ext cx="309562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Rovnica" r:id="rId13" imgW="1091880" imgH="393480" progId="Equation.3">
                  <p:embed/>
                </p:oleObj>
              </mc:Choice>
              <mc:Fallback>
                <p:oleObj name="Rovnica" r:id="rId13" imgW="10918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653136"/>
                        <a:ext cx="3095625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lačidlo akcie: Domov 8">
            <a:hlinkClick r:id="rId15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1756" name="Picture 12" descr="http://www.londynska.cz/plany/201511300828024_maths_4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44208" y="3645024"/>
            <a:ext cx="2529945" cy="15891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395288" y="1341438"/>
          <a:ext cx="1079500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Rovnica" r:id="rId3" imgW="355320" imgH="393480" progId="Equation.3">
                  <p:embed/>
                </p:oleObj>
              </mc:Choice>
              <mc:Fallback>
                <p:oleObj name="Rovnica" r:id="rId3" imgW="35532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341438"/>
                        <a:ext cx="1079500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9.Porovnaj zlomky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835696" y="1340768"/>
          <a:ext cx="67130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Rovnica" r:id="rId5" imgW="215640" imgH="393480" progId="Equation.3">
                  <p:embed/>
                </p:oleObj>
              </mc:Choice>
              <mc:Fallback>
                <p:oleObj name="Rovnica" r:id="rId5" imgW="2156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340768"/>
                        <a:ext cx="671300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67544" y="3429000"/>
          <a:ext cx="97559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Rovnica" r:id="rId7" imgW="355320" imgH="393480" progId="Equation.3">
                  <p:embed/>
                </p:oleObj>
              </mc:Choice>
              <mc:Fallback>
                <p:oleObj name="Rovnica" r:id="rId7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429000"/>
                        <a:ext cx="975593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835696" y="3429000"/>
          <a:ext cx="43204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name="Rovnica" r:id="rId9" imgW="152280" imgH="393480" progId="Equation.3">
                  <p:embed/>
                </p:oleObj>
              </mc:Choice>
              <mc:Fallback>
                <p:oleObj name="Rovnica" r:id="rId9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429000"/>
                        <a:ext cx="432048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427984" y="1484784"/>
          <a:ext cx="1008112" cy="115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4" name="Rovnica" r:id="rId11" imgW="342720" imgH="393480" progId="Equation.3">
                  <p:embed/>
                </p:oleObj>
              </mc:Choice>
              <mc:Fallback>
                <p:oleObj name="Rovnica" r:id="rId11" imgW="342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484784"/>
                        <a:ext cx="1008112" cy="115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5940152" y="1479983"/>
          <a:ext cx="576064" cy="1190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5" name="Rovnica" r:id="rId13" imgW="190440" imgH="393480" progId="Equation.3">
                  <p:embed/>
                </p:oleObj>
              </mc:Choice>
              <mc:Fallback>
                <p:oleObj name="Rovnica" r:id="rId13" imgW="1904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479983"/>
                        <a:ext cx="576064" cy="1190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355976" y="3501008"/>
          <a:ext cx="1059860" cy="1132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6" name="Rovnica" r:id="rId15" imgW="368280" imgH="393480" progId="Equation.3">
                  <p:embed/>
                </p:oleObj>
              </mc:Choice>
              <mc:Fallback>
                <p:oleObj name="Rovnica" r:id="rId15" imgW="368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501008"/>
                        <a:ext cx="1059860" cy="1132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940152" y="3501008"/>
          <a:ext cx="648072" cy="11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Rovnica" r:id="rId17" imgW="228600" imgH="393480" progId="Equation.3">
                  <p:embed/>
                </p:oleObj>
              </mc:Choice>
              <mc:Fallback>
                <p:oleObj name="Rovnica" r:id="rId17" imgW="2286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501008"/>
                        <a:ext cx="648072" cy="11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Rovnica" r:id="rId19" imgW="114120" imgH="215640" progId="Equation.3">
                  <p:embed/>
                </p:oleObj>
              </mc:Choice>
              <mc:Fallback>
                <p:oleObj name="Rovnica" r:id="rId19" imgW="1141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1475656" y="1628800"/>
          <a:ext cx="3159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Rovnica" r:id="rId21" imgW="101520" imgH="203040" progId="Equation.3">
                  <p:embed/>
                </p:oleObj>
              </mc:Choice>
              <mc:Fallback>
                <p:oleObj name="Rovnica" r:id="rId21" imgW="10152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28800"/>
                        <a:ext cx="315912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1475656" y="3717032"/>
          <a:ext cx="3159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Rovnica" r:id="rId23" imgW="101520" imgH="203040" progId="Equation.3">
                  <p:embed/>
                </p:oleObj>
              </mc:Choice>
              <mc:Fallback>
                <p:oleObj name="Rovnica" r:id="rId23" imgW="10152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717032"/>
                        <a:ext cx="315912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5508104" y="1772816"/>
          <a:ext cx="3159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Rovnica" r:id="rId25" imgW="101520" imgH="203040" progId="Equation.3">
                  <p:embed/>
                </p:oleObj>
              </mc:Choice>
              <mc:Fallback>
                <p:oleObj name="Rovnica" r:id="rId25" imgW="10152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772816"/>
                        <a:ext cx="315913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5508104" y="3789040"/>
          <a:ext cx="3159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Rovnica" r:id="rId26" imgW="101520" imgH="203040" progId="Equation.3">
                  <p:embed/>
                </p:oleObj>
              </mc:Choice>
              <mc:Fallback>
                <p:oleObj name="Rovnica" r:id="rId26" imgW="10152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789040"/>
                        <a:ext cx="315913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lačidlo akcie: Domov 15">
            <a:hlinkClick r:id="rId27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2785" name="Picture 17" descr="https://encrypted-tbn2.gstatic.com/images?q=tbn:ANd9GcQ2TpNH4VDSRh4PbFwzky7_A1n_0_1EKKOG2Q2FVacTqoQaPlGrOw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339752" y="4509120"/>
            <a:ext cx="2160066" cy="18169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395536" y="1556792"/>
          <a:ext cx="2195512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Rovnica" r:id="rId3" imgW="1079280" imgH="431640" progId="Equation.3">
                  <p:embed/>
                </p:oleObj>
              </mc:Choice>
              <mc:Fallback>
                <p:oleObj name="Rovnica" r:id="rId3" imgW="1079280" imgH="43164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56792"/>
                        <a:ext cx="2195512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10.Vypočítaj so zátvorkou</a:t>
            </a:r>
            <a:endParaRPr lang="sk-SK" dirty="0"/>
          </a:p>
        </p:txBody>
      </p:sp>
      <p:graphicFrame>
        <p:nvGraphicFramePr>
          <p:cNvPr id="33795" name="Zástupný symbol obsahu 4"/>
          <p:cNvGraphicFramePr>
            <a:graphicFrameLocks noChangeAspect="1"/>
          </p:cNvGraphicFramePr>
          <p:nvPr/>
        </p:nvGraphicFramePr>
        <p:xfrm>
          <a:off x="395536" y="2924944"/>
          <a:ext cx="1979712" cy="851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Rovnica" r:id="rId5" imgW="1002960" imgH="431640" progId="Equation.3">
                  <p:embed/>
                </p:oleObj>
              </mc:Choice>
              <mc:Fallback>
                <p:oleObj name="Rovnica" r:id="rId5" imgW="10029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924944"/>
                        <a:ext cx="1979712" cy="851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Zástupný symbol obsahu 4"/>
          <p:cNvGraphicFramePr>
            <a:graphicFrameLocks noChangeAspect="1"/>
          </p:cNvGraphicFramePr>
          <p:nvPr/>
        </p:nvGraphicFramePr>
        <p:xfrm>
          <a:off x="395536" y="4293096"/>
          <a:ext cx="2299237" cy="87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Rovnica" r:id="rId7" imgW="1130040" imgH="431640" progId="Equation.3">
                  <p:embed/>
                </p:oleObj>
              </mc:Choice>
              <mc:Fallback>
                <p:oleObj name="Rovnica" r:id="rId7" imgW="11300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293096"/>
                        <a:ext cx="2299237" cy="878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Zástupný symbol obsahu 4"/>
          <p:cNvGraphicFramePr>
            <a:graphicFrameLocks noChangeAspect="1"/>
          </p:cNvGraphicFramePr>
          <p:nvPr/>
        </p:nvGraphicFramePr>
        <p:xfrm>
          <a:off x="2555776" y="1556792"/>
          <a:ext cx="4608512" cy="87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Rovnica" r:id="rId9" imgW="2286000" imgH="431640" progId="Equation.3">
                  <p:embed/>
                </p:oleObj>
              </mc:Choice>
              <mc:Fallback>
                <p:oleObj name="Rovnica" r:id="rId9" imgW="22860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556792"/>
                        <a:ext cx="4608512" cy="870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2627784" y="2852936"/>
          <a:ext cx="4608512" cy="911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Rovnica" r:id="rId11" imgW="2184120" imgH="431640" progId="Equation.3">
                  <p:embed/>
                </p:oleObj>
              </mc:Choice>
              <mc:Fallback>
                <p:oleObj name="Rovnica" r:id="rId11" imgW="218412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852936"/>
                        <a:ext cx="4608512" cy="911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2627784" y="4221088"/>
          <a:ext cx="6351910" cy="90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Rovnica" r:id="rId13" imgW="3035160" imgH="431640" progId="Equation.3">
                  <p:embed/>
                </p:oleObj>
              </mc:Choice>
              <mc:Fallback>
                <p:oleObj name="Rovnica" r:id="rId13" imgW="3035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221088"/>
                        <a:ext cx="6351910" cy="90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lačidlo akcie: Domov 8">
            <a:hlinkClick r:id="rId15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3802" name="Picture 10" descr="http://cms.sulinet.hu/get/d/df6fd128-f3e3-4e1e-afa4-7cbe1c8e3403/1/1/b/lead/large/largeimage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79912" y="5235460"/>
            <a:ext cx="3096344" cy="16225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11.Vynásob zlomky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683568" y="1484784"/>
          <a:ext cx="1522367" cy="112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Rovnica" r:id="rId3" imgW="533160" imgH="393480" progId="Equation.3">
                  <p:embed/>
                </p:oleObj>
              </mc:Choice>
              <mc:Fallback>
                <p:oleObj name="Rovnica" r:id="rId3" imgW="53316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84784"/>
                        <a:ext cx="1522367" cy="1123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Zástupný symbol obsahu 4"/>
          <p:cNvGraphicFramePr>
            <a:graphicFrameLocks noChangeAspect="1"/>
          </p:cNvGraphicFramePr>
          <p:nvPr/>
        </p:nvGraphicFramePr>
        <p:xfrm>
          <a:off x="683568" y="2780928"/>
          <a:ext cx="14859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Rovnica" r:id="rId5" imgW="520560" imgH="393480" progId="Equation.3">
                  <p:embed/>
                </p:oleObj>
              </mc:Choice>
              <mc:Fallback>
                <p:oleObj name="Rovnica" r:id="rId5" imgW="520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14859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Zástupný symbol obsahu 4"/>
          <p:cNvGraphicFramePr>
            <a:graphicFrameLocks noChangeAspect="1"/>
          </p:cNvGraphicFramePr>
          <p:nvPr/>
        </p:nvGraphicFramePr>
        <p:xfrm>
          <a:off x="683568" y="4005064"/>
          <a:ext cx="24638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Rovnica" r:id="rId7" imgW="863280" imgH="393480" progId="Equation.3">
                  <p:embed/>
                </p:oleObj>
              </mc:Choice>
              <mc:Fallback>
                <p:oleObj name="Rovnica" r:id="rId7" imgW="863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05064"/>
                        <a:ext cx="24638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Rovnica" r:id="rId9" imgW="114120" imgH="215640" progId="Equation.3">
                  <p:embed/>
                </p:oleObj>
              </mc:Choice>
              <mc:Fallback>
                <p:oleObj name="Rovnica" r:id="rId9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Zástupný symbol obsahu 4"/>
          <p:cNvGraphicFramePr>
            <a:graphicFrameLocks noChangeAspect="1"/>
          </p:cNvGraphicFramePr>
          <p:nvPr/>
        </p:nvGraphicFramePr>
        <p:xfrm>
          <a:off x="2195736" y="1484784"/>
          <a:ext cx="13049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Rovnica" r:id="rId11" imgW="457200" imgH="393480" progId="Equation.3">
                  <p:embed/>
                </p:oleObj>
              </mc:Choice>
              <mc:Fallback>
                <p:oleObj name="Rovnica" r:id="rId11" imgW="4572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484784"/>
                        <a:ext cx="1304925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Zástupný symbol obsahu 4"/>
          <p:cNvGraphicFramePr>
            <a:graphicFrameLocks noChangeAspect="1"/>
          </p:cNvGraphicFramePr>
          <p:nvPr/>
        </p:nvGraphicFramePr>
        <p:xfrm>
          <a:off x="2195736" y="2780928"/>
          <a:ext cx="27908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Rovnica" r:id="rId13" imgW="977760" imgH="393480" progId="Equation.3">
                  <p:embed/>
                </p:oleObj>
              </mc:Choice>
              <mc:Fallback>
                <p:oleObj name="Rovnica" r:id="rId13" imgW="9777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80928"/>
                        <a:ext cx="2790825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Zástupný symbol obsahu 4"/>
          <p:cNvGraphicFramePr>
            <a:graphicFrameLocks noChangeAspect="1"/>
          </p:cNvGraphicFramePr>
          <p:nvPr/>
        </p:nvGraphicFramePr>
        <p:xfrm>
          <a:off x="3275856" y="4077072"/>
          <a:ext cx="37433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Rovnica" r:id="rId15" imgW="1307880" imgH="393480" progId="Equation.3">
                  <p:embed/>
                </p:oleObj>
              </mc:Choice>
              <mc:Fallback>
                <p:oleObj name="Rovnica" r:id="rId15" imgW="13078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77072"/>
                        <a:ext cx="3743325" cy="112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lačidlo akcie: Domov 13">
            <a:hlinkClick r:id="rId17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4828" name="Picture 12" descr="http://www.novamaturita.cz/res/dwe-files/140403353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652120" y="1268760"/>
            <a:ext cx="2592288" cy="22293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12.Vynásob zlomok zlomkom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827584" y="1556792"/>
          <a:ext cx="1440160" cy="992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Rovnica" r:id="rId3" imgW="571320" imgH="393480" progId="Equation.3">
                  <p:embed/>
                </p:oleObj>
              </mc:Choice>
              <mc:Fallback>
                <p:oleObj name="Rovnica" r:id="rId3" imgW="57132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556792"/>
                        <a:ext cx="1440160" cy="992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Zástupný symbol obsahu 4"/>
          <p:cNvGraphicFramePr>
            <a:graphicFrameLocks noChangeAspect="1"/>
          </p:cNvGraphicFramePr>
          <p:nvPr/>
        </p:nvGraphicFramePr>
        <p:xfrm>
          <a:off x="723900" y="3141663"/>
          <a:ext cx="179387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Rovnica" r:id="rId5" imgW="711000" imgH="393480" progId="Equation.3">
                  <p:embed/>
                </p:oleObj>
              </mc:Choice>
              <mc:Fallback>
                <p:oleObj name="Rovnica" r:id="rId5" imgW="711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141663"/>
                        <a:ext cx="1793875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739775" y="4508500"/>
          <a:ext cx="18256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Rovnica" r:id="rId7" imgW="723600" imgH="393480" progId="Equation.3">
                  <p:embed/>
                </p:oleObj>
              </mc:Choice>
              <mc:Fallback>
                <p:oleObj name="Rovnica" r:id="rId7" imgW="7236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4508500"/>
                        <a:ext cx="1825625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339752" y="1556792"/>
          <a:ext cx="544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Rovnica" r:id="rId9" imgW="215640" imgH="393480" progId="Equation.3">
                  <p:embed/>
                </p:oleObj>
              </mc:Choice>
              <mc:Fallback>
                <p:oleObj name="Rovnica" r:id="rId9" imgW="215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556792"/>
                        <a:ext cx="544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2555776" y="3140968"/>
          <a:ext cx="3843337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Rovnica" r:id="rId11" imgW="1523880" imgH="393480" progId="Equation.3">
                  <p:embed/>
                </p:oleObj>
              </mc:Choice>
              <mc:Fallback>
                <p:oleObj name="Rovnica" r:id="rId11" imgW="15238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40968"/>
                        <a:ext cx="3843337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2627784" y="4509120"/>
          <a:ext cx="5411787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Rovnica" r:id="rId13" imgW="2145960" imgH="393480" progId="Equation.3">
                  <p:embed/>
                </p:oleObj>
              </mc:Choice>
              <mc:Fallback>
                <p:oleObj name="Rovnica" r:id="rId13" imgW="2145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509120"/>
                        <a:ext cx="5411787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lačidlo akcie: Domov 10">
            <a:hlinkClick r:id="rId15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5849" name="Picture 9" descr="https://encrypted-tbn0.gstatic.com/images?q=tbn:ANd9GcRG5Yv6xQlxn_nRBoxkWKhjhiS8LqXdsm_EdQikFKHDSqV6rCoX6Q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796136" y="1412776"/>
            <a:ext cx="2648297" cy="1733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13.Vydeľ zlomok zlomkom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827584" y="1484784"/>
          <a:ext cx="1656184" cy="1069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Rovnica" r:id="rId3" imgW="609480" imgH="393480" progId="Equation.3">
                  <p:embed/>
                </p:oleObj>
              </mc:Choice>
              <mc:Fallback>
                <p:oleObj name="Rovnica" r:id="rId3" imgW="60948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1656184" cy="1069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Zástupný symbol obsahu 4"/>
          <p:cNvGraphicFramePr>
            <a:graphicFrameLocks noChangeAspect="1"/>
          </p:cNvGraphicFramePr>
          <p:nvPr/>
        </p:nvGraphicFramePr>
        <p:xfrm>
          <a:off x="2555776" y="1484784"/>
          <a:ext cx="283051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Rovnica" r:id="rId5" imgW="1041120" imgH="393480" progId="Equation.3">
                  <p:embed/>
                </p:oleObj>
              </mc:Choice>
              <mc:Fallback>
                <p:oleObj name="Rovnica" r:id="rId5" imgW="1041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484784"/>
                        <a:ext cx="2830513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Zástupný symbol obsahu 4"/>
          <p:cNvGraphicFramePr>
            <a:graphicFrameLocks noChangeAspect="1"/>
          </p:cNvGraphicFramePr>
          <p:nvPr/>
        </p:nvGraphicFramePr>
        <p:xfrm>
          <a:off x="899592" y="2924944"/>
          <a:ext cx="1625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Rovnica" r:id="rId7" imgW="596880" imgH="393480" progId="Equation.3">
                  <p:embed/>
                </p:oleObj>
              </mc:Choice>
              <mc:Fallback>
                <p:oleObj name="Rovnica" r:id="rId7" imgW="596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924944"/>
                        <a:ext cx="16256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Zástupný symbol obsahu 4"/>
          <p:cNvGraphicFramePr>
            <a:graphicFrameLocks noChangeAspect="1"/>
          </p:cNvGraphicFramePr>
          <p:nvPr/>
        </p:nvGraphicFramePr>
        <p:xfrm>
          <a:off x="971600" y="4365104"/>
          <a:ext cx="162401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Rovnica" r:id="rId9" imgW="596880" imgH="393480" progId="Equation.3">
                  <p:embed/>
                </p:oleObj>
              </mc:Choice>
              <mc:Fallback>
                <p:oleObj name="Rovnica" r:id="rId9" imgW="596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65104"/>
                        <a:ext cx="1624012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555776" y="2996952"/>
          <a:ext cx="32797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Rovnica" r:id="rId11" imgW="1206360" imgH="393480" progId="Equation.3">
                  <p:embed/>
                </p:oleObj>
              </mc:Choice>
              <mc:Fallback>
                <p:oleObj name="Rovnica" r:id="rId11" imgW="12063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996952"/>
                        <a:ext cx="327977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627784" y="4365104"/>
          <a:ext cx="43846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Rovnica" r:id="rId13" imgW="1612800" imgH="393480" progId="Equation.3">
                  <p:embed/>
                </p:oleObj>
              </mc:Choice>
              <mc:Fallback>
                <p:oleObj name="Rovnica" r:id="rId13" imgW="1612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365104"/>
                        <a:ext cx="438467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lačidlo akcie: Domov 10">
            <a:hlinkClick r:id="rId15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6873" name="Picture 9" descr="http://4.bp.blogspot.com/-Tpyhno35VD0/Vd0ypsFNdwI/AAAAAAAAC24/sYIYPyZUQPc/s1600/animasi%2Bnomor%2Btiga%2Bdalam%2Bmati-matika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60232" y="1484784"/>
            <a:ext cx="2000250" cy="179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836712"/>
            <a:ext cx="9252520" cy="5184576"/>
          </a:xfrm>
        </p:spPr>
        <p:txBody>
          <a:bodyPr>
            <a:noAutofit/>
          </a:bodyPr>
          <a:lstStyle/>
          <a:p>
            <a:pPr algn="ctr"/>
            <a:r>
              <a:rPr lang="sk-SK" sz="9600" dirty="0" smtClean="0"/>
              <a:t>Ďakujem</a:t>
            </a:r>
            <a:br>
              <a:rPr lang="sk-SK" sz="9600" dirty="0" smtClean="0"/>
            </a:br>
            <a:r>
              <a:rPr lang="sk-SK" sz="9600" dirty="0" smtClean="0"/>
              <a:t>za</a:t>
            </a:r>
            <a:br>
              <a:rPr lang="sk-SK" sz="9600" dirty="0" smtClean="0"/>
            </a:br>
            <a:r>
              <a:rPr lang="sk-SK" sz="9600" dirty="0" smtClean="0"/>
              <a:t>pozornosť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400" dirty="0" smtClean="0">
                <a:hlinkClick r:id="rId3" action="ppaction://hlinksldjump"/>
              </a:rPr>
              <a:t>1.Vyjadri vyfarbenú časť útvaru</a:t>
            </a:r>
            <a:endParaRPr lang="sk-SK" sz="2400" dirty="0" smtClean="0"/>
          </a:p>
          <a:p>
            <a:r>
              <a:rPr lang="sk-SK" sz="2400" dirty="0" smtClean="0">
                <a:hlinkClick r:id="rId4" action="ppaction://hlinksldjump"/>
              </a:rPr>
              <a:t>2.Vypočítaj</a:t>
            </a:r>
            <a:r>
              <a:rPr lang="sk-SK" sz="2400" dirty="0" smtClean="0"/>
              <a:t> </a:t>
            </a:r>
          </a:p>
          <a:p>
            <a:r>
              <a:rPr lang="sk-SK" sz="2400" dirty="0" smtClean="0">
                <a:hlinkClick r:id="rId5" action="ppaction://hlinksldjump"/>
              </a:rPr>
              <a:t>3.Vypočítaj celok</a:t>
            </a:r>
            <a:endParaRPr lang="sk-SK" sz="2400" dirty="0" smtClean="0"/>
          </a:p>
          <a:p>
            <a:r>
              <a:rPr lang="sk-SK" sz="2400" dirty="0" smtClean="0">
                <a:hlinkClick r:id="rId6" action="ppaction://hlinksldjump"/>
              </a:rPr>
              <a:t>4.Premeň na desatinné číslo</a:t>
            </a:r>
            <a:endParaRPr lang="sk-SK" sz="2400" dirty="0" smtClean="0"/>
          </a:p>
          <a:p>
            <a:r>
              <a:rPr lang="sk-SK" sz="2400" dirty="0" smtClean="0">
                <a:hlinkClick r:id="rId7" action="ppaction://hlinksldjump"/>
              </a:rPr>
              <a:t>5.Sčítaj a daj do základného tvaru</a:t>
            </a:r>
            <a:endParaRPr lang="sk-SK" sz="2400" dirty="0" smtClean="0"/>
          </a:p>
          <a:p>
            <a:r>
              <a:rPr lang="sk-SK" sz="2400" dirty="0" smtClean="0">
                <a:hlinkClick r:id="rId8" action="ppaction://hlinksldjump"/>
              </a:rPr>
              <a:t>6.Premeň na zmiešané číslo</a:t>
            </a:r>
            <a:endParaRPr lang="sk-SK" sz="2400" dirty="0" smtClean="0"/>
          </a:p>
          <a:p>
            <a:r>
              <a:rPr lang="sk-SK" sz="2400" dirty="0" smtClean="0">
                <a:hlinkClick r:id="rId9" action="ppaction://hlinksldjump"/>
              </a:rPr>
              <a:t>7.Premeň na zlomok</a:t>
            </a:r>
            <a:endParaRPr lang="sk-SK" sz="2400" dirty="0" smtClean="0"/>
          </a:p>
          <a:p>
            <a:r>
              <a:rPr lang="sk-SK" sz="2400" dirty="0" smtClean="0">
                <a:hlinkClick r:id="rId10" action="ppaction://hlinksldjump"/>
              </a:rPr>
              <a:t>8.Sčítaj a daj do zmiešaného čísla</a:t>
            </a:r>
            <a:endParaRPr lang="sk-SK" sz="2400" dirty="0" smtClean="0"/>
          </a:p>
          <a:p>
            <a:r>
              <a:rPr lang="sk-SK" sz="2400" dirty="0" smtClean="0">
                <a:hlinkClick r:id="rId11" action="ppaction://hlinksldjump"/>
              </a:rPr>
              <a:t>9.Porovnaj zlomky</a:t>
            </a:r>
            <a:endParaRPr lang="sk-SK" sz="2400" dirty="0" smtClean="0"/>
          </a:p>
          <a:p>
            <a:r>
              <a:rPr lang="sk-SK" sz="2400" dirty="0" smtClean="0">
                <a:hlinkClick r:id="rId12" action="ppaction://hlinksldjump"/>
              </a:rPr>
              <a:t>10.Vypočítaj so zátvorkou</a:t>
            </a:r>
            <a:endParaRPr lang="sk-SK" sz="2400" dirty="0" smtClean="0"/>
          </a:p>
          <a:p>
            <a:r>
              <a:rPr lang="sk-SK" sz="2400" dirty="0" smtClean="0">
                <a:hlinkClick r:id="rId13" action="ppaction://hlinksldjump"/>
              </a:rPr>
              <a:t>11.Vynásob zlomky</a:t>
            </a:r>
            <a:endParaRPr lang="sk-SK" sz="2400" dirty="0" smtClean="0"/>
          </a:p>
          <a:p>
            <a:r>
              <a:rPr lang="sk-SK" sz="2400" dirty="0" smtClean="0">
                <a:hlinkClick r:id="rId14" action="ppaction://hlinksldjump"/>
              </a:rPr>
              <a:t>12.Vynásob zlomok zlomkom</a:t>
            </a:r>
            <a:endParaRPr lang="sk-SK" sz="2400" dirty="0" smtClean="0"/>
          </a:p>
          <a:p>
            <a:r>
              <a:rPr lang="sk-SK" sz="2400" dirty="0" smtClean="0">
                <a:hlinkClick r:id="rId15" action="ppaction://hlinksldjump"/>
              </a:rPr>
              <a:t>13.Vydeľ zlomok zlomkom</a:t>
            </a:r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pPr>
              <a:buNone/>
            </a:pPr>
            <a:endParaRPr lang="sk-SK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pic>
        <p:nvPicPr>
          <p:cNvPr id="4098" name="Picture 2" descr="http://nd03.jxs.cz/255/250/a660e15bd8_64803789_o2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32240" y="2564904"/>
            <a:ext cx="1944217" cy="247065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1. Zlomkom vyjadri vyfarbenú časť útvaru:</a:t>
            </a:r>
            <a:endParaRPr lang="sk-S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98884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115616" y="4005064"/>
          <a:ext cx="61322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005064"/>
                        <a:ext cx="613229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131840" y="4077072"/>
          <a:ext cx="576064" cy="148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Rovnica" r:id="rId7" imgW="152280" imgH="393480" progId="Equation.3">
                  <p:embed/>
                </p:oleObj>
              </mc:Choice>
              <mc:Fallback>
                <p:oleObj name="Rovnica" r:id="rId7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077072"/>
                        <a:ext cx="576064" cy="1488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5580112" y="4149080"/>
          <a:ext cx="792088" cy="153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Rovnica" r:id="rId9" imgW="203040" imgH="393480" progId="Equation.3">
                  <p:embed/>
                </p:oleObj>
              </mc:Choice>
              <mc:Fallback>
                <p:oleObj name="Rovnica" r:id="rId9" imgW="203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149080"/>
                        <a:ext cx="792088" cy="1534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 descr="C:\Users\Robo\Downloads\Bez názvu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3968" y="2276872"/>
            <a:ext cx="3308796" cy="1120854"/>
          </a:xfrm>
          <a:prstGeom prst="rect">
            <a:avLst/>
          </a:prstGeom>
          <a:noFill/>
        </p:spPr>
      </p:pic>
      <p:sp>
        <p:nvSpPr>
          <p:cNvPr id="10" name="Tlačidlo akcie: Domov 9">
            <a:hlinkClick r:id="rId12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4514850" y="36369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Rovnica" r:id="rId3" imgW="114120" imgH="215640" progId="Equation.3">
                  <p:embed/>
                </p:oleObj>
              </mc:Choice>
              <mc:Fallback>
                <p:oleObj name="Rovnica" r:id="rId3" imgW="114120" imgH="21564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6369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2.Vypočítaj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Rovnica" r:id="rId5" imgW="114120" imgH="215640" progId="Equation.3">
                  <p:embed/>
                </p:oleObj>
              </mc:Choice>
              <mc:Fallback>
                <p:oleObj name="Rovnica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Rovnica" r:id="rId6" imgW="114120" imgH="215640" progId="Equation.3">
                  <p:embed/>
                </p:oleObj>
              </mc:Choice>
              <mc:Fallback>
                <p:oleObj name="Rovnica" r:id="rId6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47675" y="1268413"/>
          <a:ext cx="17764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Rovnica" r:id="rId7" imgW="647640" imgH="393480" progId="Equation.3">
                  <p:embed/>
                </p:oleObj>
              </mc:Choice>
              <mc:Fallback>
                <p:oleObj name="Rovnica" r:id="rId7" imgW="647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268413"/>
                        <a:ext cx="1776413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67544" y="2636912"/>
          <a:ext cx="177697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Rovnica" r:id="rId9" imgW="647640" imgH="393480" progId="Equation.3">
                  <p:embed/>
                </p:oleObj>
              </mc:Choice>
              <mc:Fallback>
                <p:oleObj name="Rovnica" r:id="rId9" imgW="647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636912"/>
                        <a:ext cx="177697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67544" y="4149080"/>
          <a:ext cx="226476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Rovnica" r:id="rId11" imgW="825480" imgH="393480" progId="Equation.3">
                  <p:embed/>
                </p:oleObj>
              </mc:Choice>
              <mc:Fallback>
                <p:oleObj name="Rovnica" r:id="rId11" imgW="8254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49080"/>
                        <a:ext cx="2264768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name="Rovnica" r:id="rId13" imgW="114120" imgH="215640" progId="Equation.3">
                  <p:embed/>
                </p:oleObj>
              </mc:Choice>
              <mc:Fallback>
                <p:oleObj name="Rovnica" r:id="rId13" imgW="114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Rovnica" r:id="rId14" imgW="114120" imgH="215640" progId="Equation.3">
                  <p:embed/>
                </p:oleObj>
              </mc:Choice>
              <mc:Fallback>
                <p:oleObj name="Rovnica" r:id="rId14" imgW="11412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2267743" y="1556792"/>
          <a:ext cx="2808313" cy="553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Rovnica" r:id="rId15" imgW="901440" imgH="177480" progId="Equation.3">
                  <p:embed/>
                </p:oleObj>
              </mc:Choice>
              <mc:Fallback>
                <p:oleObj name="Rovnica" r:id="rId15" imgW="90144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556792"/>
                        <a:ext cx="2808313" cy="553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339752" y="2996952"/>
          <a:ext cx="280831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Rovnica" r:id="rId17" imgW="990360" imgH="177480" progId="Equation.3">
                  <p:embed/>
                </p:oleObj>
              </mc:Choice>
              <mc:Fallback>
                <p:oleObj name="Rovnica" r:id="rId17" imgW="99036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96952"/>
                        <a:ext cx="280831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771800" y="4509120"/>
          <a:ext cx="331236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Rovnica" r:id="rId19" imgW="1168200" imgH="177480" progId="Equation.3">
                  <p:embed/>
                </p:oleObj>
              </mc:Choice>
              <mc:Fallback>
                <p:oleObj name="Rovnica" r:id="rId19" imgW="116820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509120"/>
                        <a:ext cx="331236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lačidlo akcie: Domov 15">
            <a:hlinkClick r:id="rId21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5614" name="Picture 14" descr="http://files.zs-hulin.webnode.cz/200018567-937fe94746/matematika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588224" y="548680"/>
            <a:ext cx="2088232" cy="18924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684213" y="1484313"/>
          <a:ext cx="17764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Rovnica" r:id="rId3" imgW="647640" imgH="393480" progId="Equation.3">
                  <p:embed/>
                </p:oleObj>
              </mc:Choice>
              <mc:Fallback>
                <p:oleObj name="Rovnica" r:id="rId3" imgW="64764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84313"/>
                        <a:ext cx="177641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3.Vypočítaj celok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11559" y="2924944"/>
          <a:ext cx="185362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Rovnica" r:id="rId5" imgW="723600" imgH="393480" progId="Equation.3">
                  <p:embed/>
                </p:oleObj>
              </mc:Choice>
              <mc:Fallback>
                <p:oleObj name="Rovnica" r:id="rId5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2924944"/>
                        <a:ext cx="1853625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11559" y="4293096"/>
          <a:ext cx="172122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Rovnica" r:id="rId7" imgW="723600" imgH="393480" progId="Equation.3">
                  <p:embed/>
                </p:oleObj>
              </mc:Choice>
              <mc:Fallback>
                <p:oleObj name="Rovnica" r:id="rId7" imgW="7236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4293096"/>
                        <a:ext cx="1721223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Rovnica" r:id="rId9" imgW="114120" imgH="215640" progId="Equation.3">
                  <p:embed/>
                </p:oleObj>
              </mc:Choice>
              <mc:Fallback>
                <p:oleObj name="Rovnica" r:id="rId9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2555776" y="177281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/>
              <a:t>Celok je 8:2=4.3=12</a:t>
            </a:r>
            <a:endParaRPr lang="sk-SK" sz="2800" i="1" dirty="0"/>
          </a:p>
        </p:txBody>
      </p:sp>
      <p:sp>
        <p:nvSpPr>
          <p:cNvPr id="10" name="BlokTextu 9"/>
          <p:cNvSpPr txBox="1"/>
          <p:nvPr/>
        </p:nvSpPr>
        <p:spPr>
          <a:xfrm>
            <a:off x="2627784" y="314096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/>
              <a:t>Celok je 36:4=9.6=54</a:t>
            </a:r>
            <a:endParaRPr lang="sk-SK" sz="2800" i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2483768" y="458112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/>
              <a:t>Celok je 66:6=11.9=99</a:t>
            </a:r>
            <a:endParaRPr lang="sk-SK" sz="2800" i="1" dirty="0"/>
          </a:p>
        </p:txBody>
      </p:sp>
      <p:sp>
        <p:nvSpPr>
          <p:cNvPr id="12" name="Tlačidlo akcie: Domov 11">
            <a:hlinkClick r:id="rId11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6631" name="Picture 7" descr="http://files.zs-hulin.webnode.cz/200018566-efb63f0b02/MO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60232" y="3140968"/>
            <a:ext cx="2307950" cy="19168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684213" y="1341438"/>
          <a:ext cx="1336675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Rovnica" r:id="rId3" imgW="419040" imgH="393480" progId="Equation.3">
                  <p:embed/>
                </p:oleObj>
              </mc:Choice>
              <mc:Fallback>
                <p:oleObj name="Rovnica" r:id="rId3" imgW="41904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41438"/>
                        <a:ext cx="1336675" cy="125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4.Premeň na desatinné číslo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755576" y="2852936"/>
          <a:ext cx="122645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Rovnica" r:id="rId5" imgW="419040" imgH="393480" progId="Equation.3">
                  <p:embed/>
                </p:oleObj>
              </mc:Choice>
              <mc:Fallback>
                <p:oleObj name="Rovnica" r:id="rId5" imgW="419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852936"/>
                        <a:ext cx="1226458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827584" y="4293096"/>
          <a:ext cx="1224136" cy="105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Rovnica" r:id="rId7" imgW="457200" imgH="393480" progId="Equation.3">
                  <p:embed/>
                </p:oleObj>
              </mc:Choice>
              <mc:Fallback>
                <p:oleObj name="Rovnica" r:id="rId7" imgW="457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93096"/>
                        <a:ext cx="1224136" cy="10541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2051720" y="170080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/>
              <a:t>7:5=1,4</a:t>
            </a:r>
            <a:endParaRPr lang="sk-SK" sz="2800" i="1" dirty="0"/>
          </a:p>
        </p:txBody>
      </p:sp>
      <p:sp>
        <p:nvSpPr>
          <p:cNvPr id="9" name="BlokTextu 8"/>
          <p:cNvSpPr txBox="1"/>
          <p:nvPr/>
        </p:nvSpPr>
        <p:spPr>
          <a:xfrm>
            <a:off x="1979712" y="321297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/>
              <a:t>6:4=1,5</a:t>
            </a:r>
            <a:endParaRPr lang="sk-SK" sz="2800" i="1" dirty="0"/>
          </a:p>
        </p:txBody>
      </p:sp>
      <p:sp>
        <p:nvSpPr>
          <p:cNvPr id="10" name="BlokTextu 9"/>
          <p:cNvSpPr txBox="1"/>
          <p:nvPr/>
        </p:nvSpPr>
        <p:spPr>
          <a:xfrm>
            <a:off x="2123728" y="458112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/>
              <a:t>11:8=1,375</a:t>
            </a:r>
            <a:endParaRPr lang="sk-SK" sz="2800" i="1" dirty="0"/>
          </a:p>
        </p:txBody>
      </p:sp>
      <p:sp>
        <p:nvSpPr>
          <p:cNvPr id="11" name="Tlačidlo akcie: Domov 10">
            <a:hlinkClick r:id="rId9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7654" name="Picture 6" descr="http://www.ucitelom.szm.com/HCMTY051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2132856"/>
            <a:ext cx="2808312" cy="211483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 noChangeAspect="1"/>
          </p:cNvGraphicFramePr>
          <p:nvPr>
            <p:ph idx="1"/>
          </p:nvPr>
        </p:nvGraphicFramePr>
        <p:xfrm>
          <a:off x="539750" y="1700213"/>
          <a:ext cx="21240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Rovnica" r:id="rId3" imgW="774360" imgH="393480" progId="Equation.3">
                  <p:embed/>
                </p:oleObj>
              </mc:Choice>
              <mc:Fallback>
                <p:oleObj name="Rovnica" r:id="rId3" imgW="774360" imgH="393480" progId="Equation.3">
                  <p:embed/>
                  <p:pic>
                    <p:nvPicPr>
                      <p:cNvPr id="0" name="Zástupný symbol obsahu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21240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5.Sčítaj a daj do základného tvaru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83568" y="3140968"/>
          <a:ext cx="189543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Rovnica" r:id="rId5" imgW="647640" imgH="393480" progId="Equation.3">
                  <p:embed/>
                </p:oleObj>
              </mc:Choice>
              <mc:Fallback>
                <p:oleObj name="Rovnica" r:id="rId5" imgW="6476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140968"/>
                        <a:ext cx="1895437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83568" y="4581128"/>
          <a:ext cx="1986027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Rovnica" r:id="rId7" imgW="723600" imgH="393480" progId="Equation.3">
                  <p:embed/>
                </p:oleObj>
              </mc:Choice>
              <mc:Fallback>
                <p:oleObj name="Rovnica" r:id="rId7" imgW="7236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81128"/>
                        <a:ext cx="1986027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699792" y="1772816"/>
          <a:ext cx="314047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Rovnica" r:id="rId9" imgW="1320480" imgH="393480" progId="Equation.3">
                  <p:embed/>
                </p:oleObj>
              </mc:Choice>
              <mc:Fallback>
                <p:oleObj name="Rovnica" r:id="rId9" imgW="1320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772816"/>
                        <a:ext cx="3140478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790825" y="3284538"/>
          <a:ext cx="29591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Rovnica" r:id="rId11" imgW="1244520" imgH="393480" progId="Equation.3">
                  <p:embed/>
                </p:oleObj>
              </mc:Choice>
              <mc:Fallback>
                <p:oleObj name="Rovnica" r:id="rId11" imgW="12445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3284538"/>
                        <a:ext cx="2959100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730500" y="4724400"/>
          <a:ext cx="30797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Rovnica" r:id="rId13" imgW="1295280" imgH="393480" progId="Equation.3">
                  <p:embed/>
                </p:oleObj>
              </mc:Choice>
              <mc:Fallback>
                <p:oleObj name="Rovnica" r:id="rId13" imgW="1295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4724400"/>
                        <a:ext cx="307975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lačidlo akcie: Domov 8">
            <a:hlinkClick r:id="rId15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8681" name="Picture 9" descr="http://skolalutina.edupage.org/files/matematika_25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228184" y="1988840"/>
            <a:ext cx="2448272" cy="251822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obsahu 6"/>
          <p:cNvGraphicFramePr>
            <a:graphicFrameLocks noGrp="1" noChangeAspect="1"/>
          </p:cNvGraphicFramePr>
          <p:nvPr>
            <p:ph idx="1"/>
          </p:nvPr>
        </p:nvGraphicFramePr>
        <p:xfrm>
          <a:off x="684213" y="1412875"/>
          <a:ext cx="12588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Rovnica" r:id="rId3" imgW="495000" imgH="393480" progId="Equation.3">
                  <p:embed/>
                </p:oleObj>
              </mc:Choice>
              <mc:Fallback>
                <p:oleObj name="Rovnica" r:id="rId3" imgW="495000" imgH="393480" progId="Equation.3">
                  <p:embed/>
                  <p:pic>
                    <p:nvPicPr>
                      <p:cNvPr id="0" name="Zástupný symbol obsahu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12875"/>
                        <a:ext cx="12588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6.Premeň na zmiešané číslo</a:t>
            </a:r>
            <a:endParaRPr lang="sk-SK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608013" y="2997200"/>
          <a:ext cx="12541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Rovnica" r:id="rId5" imgW="482400" imgH="393480" progId="Equation.3">
                  <p:embed/>
                </p:oleObj>
              </mc:Choice>
              <mc:Fallback>
                <p:oleObj name="Rovnica" r:id="rId5" imgW="482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2997200"/>
                        <a:ext cx="1254125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684213" y="4508500"/>
          <a:ext cx="11493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Rovnica" r:id="rId7" imgW="457200" imgH="393480" progId="Equation.3">
                  <p:embed/>
                </p:oleObj>
              </mc:Choice>
              <mc:Fallback>
                <p:oleObj name="Rovnica" r:id="rId7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508500"/>
                        <a:ext cx="114935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Rovnica" r:id="rId9" imgW="114120" imgH="215640" progId="Equation.3">
                  <p:embed/>
                </p:oleObj>
              </mc:Choice>
              <mc:Fallback>
                <p:oleObj name="Rovnica" r:id="rId9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Zástupný symbol obsahu 6"/>
          <p:cNvGraphicFramePr>
            <a:graphicFrameLocks noChangeAspect="1"/>
          </p:cNvGraphicFramePr>
          <p:nvPr/>
        </p:nvGraphicFramePr>
        <p:xfrm>
          <a:off x="1907704" y="1412776"/>
          <a:ext cx="17748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Rovnica" r:id="rId11" imgW="698400" imgH="393480" progId="Equation.3">
                  <p:embed/>
                </p:oleObj>
              </mc:Choice>
              <mc:Fallback>
                <p:oleObj name="Rovnica" r:id="rId11" imgW="698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412776"/>
                        <a:ext cx="17748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Zástupný symbol obsahu 6"/>
          <p:cNvGraphicFramePr>
            <a:graphicFrameLocks noChangeAspect="1"/>
          </p:cNvGraphicFramePr>
          <p:nvPr/>
        </p:nvGraphicFramePr>
        <p:xfrm>
          <a:off x="1979712" y="3068960"/>
          <a:ext cx="17748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Rovnica" r:id="rId13" imgW="698400" imgH="393480" progId="Equation.3">
                  <p:embed/>
                </p:oleObj>
              </mc:Choice>
              <mc:Fallback>
                <p:oleObj name="Rovnica" r:id="rId13" imgW="6984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068960"/>
                        <a:ext cx="17748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Zástupný symbol obsahu 6"/>
          <p:cNvGraphicFramePr>
            <a:graphicFrameLocks noChangeAspect="1"/>
          </p:cNvGraphicFramePr>
          <p:nvPr/>
        </p:nvGraphicFramePr>
        <p:xfrm>
          <a:off x="1979712" y="4581128"/>
          <a:ext cx="17097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Rovnica" r:id="rId15" imgW="672840" imgH="393480" progId="Equation.3">
                  <p:embed/>
                </p:oleObj>
              </mc:Choice>
              <mc:Fallback>
                <p:oleObj name="Rovnica" r:id="rId15" imgW="6728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581128"/>
                        <a:ext cx="170973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lačidlo akcie: Domov 10">
            <a:hlinkClick r:id="rId17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9707" name="Picture 11" descr="http://www.zscamke.sk/___images/2011/2.stupen/Rozne%20obrazky/matika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436096" y="1772816"/>
            <a:ext cx="2520280" cy="26567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obsahu 6"/>
          <p:cNvGraphicFramePr>
            <a:graphicFrameLocks noGrp="1" noChangeAspect="1"/>
          </p:cNvGraphicFramePr>
          <p:nvPr>
            <p:ph idx="1"/>
          </p:nvPr>
        </p:nvGraphicFramePr>
        <p:xfrm>
          <a:off x="900113" y="1557338"/>
          <a:ext cx="1398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Rovnica" r:id="rId3" imgW="495000" imgH="393480" progId="Equation.3">
                  <p:embed/>
                </p:oleObj>
              </mc:Choice>
              <mc:Fallback>
                <p:oleObj name="Rovnica" r:id="rId3" imgW="495000" imgH="393480" progId="Equation.3">
                  <p:embed/>
                  <p:pic>
                    <p:nvPicPr>
                      <p:cNvPr id="0" name="Zástupný symbol obsahu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557338"/>
                        <a:ext cx="1398587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7.Premeň na zlomok</a:t>
            </a:r>
            <a:endParaRPr lang="sk-SK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971600" y="3140968"/>
          <a:ext cx="1368152" cy="1009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Rovnica" r:id="rId5" imgW="533160" imgH="393480" progId="Equation.3">
                  <p:embed/>
                </p:oleObj>
              </mc:Choice>
              <mc:Fallback>
                <p:oleObj name="Rovnica" r:id="rId5" imgW="533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140968"/>
                        <a:ext cx="1368152" cy="10098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043608" y="4581128"/>
          <a:ext cx="1212247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Rovnica" r:id="rId7" imgW="482400" imgH="393480" progId="Equation.3">
                  <p:embed/>
                </p:oleObj>
              </mc:Choice>
              <mc:Fallback>
                <p:oleObj name="Rovnica" r:id="rId7" imgW="482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581128"/>
                        <a:ext cx="1212247" cy="9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Zástupný symbol obsahu 6"/>
          <p:cNvGraphicFramePr>
            <a:graphicFrameLocks noChangeAspect="1"/>
          </p:cNvGraphicFramePr>
          <p:nvPr/>
        </p:nvGraphicFramePr>
        <p:xfrm>
          <a:off x="2339752" y="1628800"/>
          <a:ext cx="21875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Rovnica" r:id="rId9" imgW="774360" imgH="393480" progId="Equation.3">
                  <p:embed/>
                </p:oleObj>
              </mc:Choice>
              <mc:Fallback>
                <p:oleObj name="Rovnica" r:id="rId9" imgW="7743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628800"/>
                        <a:ext cx="2187575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Zástupný symbol obsahu 6"/>
          <p:cNvGraphicFramePr>
            <a:graphicFrameLocks noChangeAspect="1"/>
          </p:cNvGraphicFramePr>
          <p:nvPr/>
        </p:nvGraphicFramePr>
        <p:xfrm>
          <a:off x="2359025" y="3141663"/>
          <a:ext cx="229393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Rovnica" r:id="rId11" imgW="812520" imgH="393480" progId="Equation.3">
                  <p:embed/>
                </p:oleObj>
              </mc:Choice>
              <mc:Fallback>
                <p:oleObj name="Rovnica" r:id="rId11" imgW="8125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3141663"/>
                        <a:ext cx="2293938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Zástupný symbol obsahu 6"/>
          <p:cNvGraphicFramePr>
            <a:graphicFrameLocks noChangeAspect="1"/>
          </p:cNvGraphicFramePr>
          <p:nvPr/>
        </p:nvGraphicFramePr>
        <p:xfrm>
          <a:off x="2501900" y="4581525"/>
          <a:ext cx="21129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Rovnica" r:id="rId13" imgW="749160" imgH="393480" progId="Equation.3">
                  <p:embed/>
                </p:oleObj>
              </mc:Choice>
              <mc:Fallback>
                <p:oleObj name="Rovnica" r:id="rId13" imgW="7491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4581525"/>
                        <a:ext cx="2112963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lačidlo akcie: Domov 9">
            <a:hlinkClick r:id="rId15" action="ppaction://hlinksldjump" highlightClick="1"/>
          </p:cNvPr>
          <p:cNvSpPr/>
          <p:nvPr/>
        </p:nvSpPr>
        <p:spPr>
          <a:xfrm>
            <a:off x="7668344" y="5517232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0730" name="Picture 10" descr="https://gamtt.edupage.org/global/pics/iconspro/general/abacus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652120" y="2420888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9|0.6|0.3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</TotalTime>
  <Words>110</Words>
  <Application>Microsoft Office PowerPoint</Application>
  <PresentationFormat>Prezentácia na obrazovke (4:3)</PresentationFormat>
  <Paragraphs>38</Paragraphs>
  <Slides>16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Hala</vt:lpstr>
      <vt:lpstr>Rovnica</vt:lpstr>
      <vt:lpstr>Zlomky</vt:lpstr>
      <vt:lpstr>Obsah</vt:lpstr>
      <vt:lpstr>1. Zlomkom vyjadri vyfarbenú časť útvaru:</vt:lpstr>
      <vt:lpstr>2.Vypočítaj</vt:lpstr>
      <vt:lpstr>3.Vypočítaj celok</vt:lpstr>
      <vt:lpstr>4.Premeň na desatinné číslo</vt:lpstr>
      <vt:lpstr>5.Sčítaj a daj do základného tvaru</vt:lpstr>
      <vt:lpstr>6.Premeň na zmiešané číslo</vt:lpstr>
      <vt:lpstr>7.Premeň na zlomok</vt:lpstr>
      <vt:lpstr>8. Sčítaj a daj do zmiešaného čísla</vt:lpstr>
      <vt:lpstr>9.Porovnaj zlomky</vt:lpstr>
      <vt:lpstr>10.Vypočítaj so zátvorkou</vt:lpstr>
      <vt:lpstr>11.Vynásob zlomky</vt:lpstr>
      <vt:lpstr>12.Vynásob zlomok zlomkom</vt:lpstr>
      <vt:lpstr>13.Vydeľ zlomok zlomkom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Ziak</dc:creator>
  <cp:lastModifiedBy>PC</cp:lastModifiedBy>
  <cp:revision>74</cp:revision>
  <dcterms:created xsi:type="dcterms:W3CDTF">2015-11-06T12:18:28Z</dcterms:created>
  <dcterms:modified xsi:type="dcterms:W3CDTF">2016-01-20T18:07:25Z</dcterms:modified>
</cp:coreProperties>
</file>