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4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14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39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14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414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484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7946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2002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099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0148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45917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254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10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695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88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108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55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324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910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349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3E6FE-53A2-4825-A0C0-B63F1B744977}" type="datetimeFigureOut">
              <a:rPr lang="sk-SK" smtClean="0"/>
              <a:pPr/>
              <a:t>20. 1. 2016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B31048-F8AA-4044-9292-8404628D668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106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1.bin"/><Relationship Id="rId18" Type="http://schemas.openxmlformats.org/officeDocument/2006/relationships/slide" Target="slide2.xml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3.wmf"/><Relationship Id="rId17" Type="http://schemas.openxmlformats.org/officeDocument/2006/relationships/image" Target="../media/image56.gi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6.xml"/><Relationship Id="rId16" Type="http://schemas.openxmlformats.org/officeDocument/2006/relationships/slide" Target="slide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image" Target="../media/image63.jpeg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6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Zlomky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slide" Target="slide2.xml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12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8.png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slide" Target="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image" Target="../media/image15.jpeg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slide" Target="slide2.xml"/><Relationship Id="rId3" Type="http://schemas.openxmlformats.org/officeDocument/2006/relationships/oleObject" Target="../embeddings/oleObject8.bin"/><Relationship Id="rId7" Type="http://schemas.openxmlformats.org/officeDocument/2006/relationships/image" Target="../media/image16.wmf"/><Relationship Id="rId12" Type="http://schemas.openxmlformats.org/officeDocument/2006/relationships/image" Target="../media/image19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4.wmf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6" Type="http://schemas.openxmlformats.org/officeDocument/2006/relationships/slide" Target="slide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26.gif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28.bin"/><Relationship Id="rId3" Type="http://schemas.openxmlformats.org/officeDocument/2006/relationships/oleObject" Target="../embeddings/oleObject19.bin"/><Relationship Id="rId21" Type="http://schemas.openxmlformats.org/officeDocument/2006/relationships/image" Target="../media/image33.gif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1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5.bin"/><Relationship Id="rId2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35.bin"/><Relationship Id="rId18" Type="http://schemas.openxmlformats.org/officeDocument/2006/relationships/slide" Target="slide2.xml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7.wmf"/><Relationship Id="rId17" Type="http://schemas.openxmlformats.org/officeDocument/2006/relationships/image" Target="../media/image40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45.bin"/><Relationship Id="rId3" Type="http://schemas.openxmlformats.org/officeDocument/2006/relationships/oleObject" Target="../embeddings/oleObject37.bin"/><Relationship Id="rId21" Type="http://schemas.openxmlformats.org/officeDocument/2006/relationships/slide" Target="slide2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4.bin"/><Relationship Id="rId20" Type="http://schemas.openxmlformats.org/officeDocument/2006/relationships/image" Target="../media/image48.jpe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3.wmf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47.wmf"/><Relationship Id="rId4" Type="http://schemas.openxmlformats.org/officeDocument/2006/relationships/image" Target="../media/image14.wmf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1280160"/>
            <a:ext cx="7766936" cy="2208628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sk-SK" sz="7200" dirty="0"/>
              <a:t>Z</a:t>
            </a:r>
            <a:r>
              <a:rPr lang="sk-SK" sz="7200" dirty="0" smtClean="0"/>
              <a:t>lomky</a:t>
            </a:r>
            <a:endParaRPr lang="sk-SK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53699" y="5657745"/>
            <a:ext cx="8601865" cy="1096899"/>
          </a:xfrm>
        </p:spPr>
        <p:txBody>
          <a:bodyPr>
            <a:normAutofit/>
          </a:bodyPr>
          <a:lstStyle/>
          <a:p>
            <a:pPr algn="l"/>
            <a:r>
              <a:rPr lang="sk-SK" sz="2800" dirty="0" smtClean="0">
                <a:solidFill>
                  <a:schemeClr val="tx1"/>
                </a:solidFill>
              </a:rPr>
              <a:t>Slávka Fridlová, 7.a</a:t>
            </a:r>
          </a:p>
          <a:p>
            <a:pPr algn="l"/>
            <a:r>
              <a:rPr lang="sk-SK" dirty="0" smtClean="0">
                <a:solidFill>
                  <a:schemeClr val="tx1"/>
                </a:solidFill>
              </a:rPr>
              <a:t>ZŠ Radovana Kaufmana, Partizánske</a:t>
            </a:r>
          </a:p>
          <a:p>
            <a:pPr algn="l"/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22530" name="Picture 2" descr="http://www.dneperska.sk/files/stiahnu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9975" y="532996"/>
            <a:ext cx="2212486" cy="2042296"/>
          </a:xfrm>
          <a:prstGeom prst="rect">
            <a:avLst/>
          </a:prstGeom>
          <a:noFill/>
        </p:spPr>
      </p:pic>
      <p:pic>
        <p:nvPicPr>
          <p:cNvPr id="22532" name="Picture 4" descr="http://www.maszskt.investtel.cz/predmety/matematika/osnovy/7/zlomk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513" y="3669322"/>
            <a:ext cx="4818186" cy="23563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31232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6360" y="463598"/>
            <a:ext cx="8596668" cy="1320800"/>
          </a:xfrm>
        </p:spPr>
        <p:txBody>
          <a:bodyPr/>
          <a:lstStyle/>
          <a:p>
            <a:r>
              <a:rPr lang="sk-SK" b="1" u="sng" dirty="0" smtClean="0">
                <a:solidFill>
                  <a:schemeClr val="tx1"/>
                </a:solidFill>
              </a:rPr>
              <a:t>8.Vydeľ zlomky</a:t>
            </a:r>
            <a:endParaRPr lang="sk-SK" b="1" u="sng" dirty="0">
              <a:solidFill>
                <a:schemeClr val="tx1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836558"/>
              </p:ext>
            </p:extLst>
          </p:nvPr>
        </p:nvGraphicFramePr>
        <p:xfrm>
          <a:off x="677334" y="1697126"/>
          <a:ext cx="1190727" cy="102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" name="Rovnica" r:id="rId3" imgW="457200" imgH="393480" progId="Equation.3">
                  <p:embed/>
                </p:oleObj>
              </mc:Choice>
              <mc:Fallback>
                <p:oleObj name="Rovnica" r:id="rId3" imgW="457200" imgH="39348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1697126"/>
                        <a:ext cx="1190727" cy="10253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3866" y="330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162609"/>
              </p:ext>
            </p:extLst>
          </p:nvPr>
        </p:nvGraphicFramePr>
        <p:xfrm>
          <a:off x="1868061" y="1745158"/>
          <a:ext cx="2478088" cy="929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" name="Rovnica" r:id="rId5" imgW="1041120" imgH="393480" progId="Equation.3">
                  <p:embed/>
                </p:oleObj>
              </mc:Choice>
              <mc:Fallback>
                <p:oleObj name="Rovnica" r:id="rId5" imgW="1041120" imgH="39348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061" y="1745158"/>
                        <a:ext cx="2478088" cy="92928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081500"/>
              </p:ext>
            </p:extLst>
          </p:nvPr>
        </p:nvGraphicFramePr>
        <p:xfrm>
          <a:off x="677334" y="3153681"/>
          <a:ext cx="1111398" cy="95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" name="Rovnica" r:id="rId7" imgW="457200" imgH="393480" progId="Equation.3">
                  <p:embed/>
                </p:oleObj>
              </mc:Choice>
              <mc:Fallback>
                <p:oleObj name="Rovnica" r:id="rId7" imgW="457200" imgH="39348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4" y="3153681"/>
                        <a:ext cx="1111398" cy="95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 flipV="1">
            <a:off x="1868060" y="3719472"/>
            <a:ext cx="28171203" cy="4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909614"/>
              </p:ext>
            </p:extLst>
          </p:nvPr>
        </p:nvGraphicFramePr>
        <p:xfrm>
          <a:off x="1868061" y="3208360"/>
          <a:ext cx="2398954" cy="902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" name="Rovnica" r:id="rId9" imgW="1040948" imgH="393529" progId="Equation.3">
                  <p:embed/>
                </p:oleObj>
              </mc:Choice>
              <mc:Fallback>
                <p:oleObj name="Rovnica" r:id="rId9" imgW="1040948" imgH="393529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061" y="3208360"/>
                        <a:ext cx="2398954" cy="90235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640413"/>
              </p:ext>
            </p:extLst>
          </p:nvPr>
        </p:nvGraphicFramePr>
        <p:xfrm>
          <a:off x="4267016" y="3208360"/>
          <a:ext cx="756816" cy="902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Rovnica" r:id="rId11" imgW="330120" imgH="393480" progId="Equation.3">
                  <p:embed/>
                </p:oleObj>
              </mc:Choice>
              <mc:Fallback>
                <p:oleObj name="Rovnica" r:id="rId11" imgW="330120" imgH="39348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016" y="3208360"/>
                        <a:ext cx="756816" cy="90235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345519"/>
              </p:ext>
            </p:extLst>
          </p:nvPr>
        </p:nvGraphicFramePr>
        <p:xfrm>
          <a:off x="599258" y="4541925"/>
          <a:ext cx="1189474" cy="1053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Rovnica" r:id="rId13" imgW="444240" imgH="393480" progId="Equation.3">
                  <p:embed/>
                </p:oleObj>
              </mc:Choice>
              <mc:Fallback>
                <p:oleObj name="Rovnica" r:id="rId13" imgW="444240" imgH="39348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58" y="4541925"/>
                        <a:ext cx="1189474" cy="10535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4"/>
          <p:cNvSpPr>
            <a:spLocks noChangeArrowheads="1"/>
          </p:cNvSpPr>
          <p:nvPr/>
        </p:nvSpPr>
        <p:spPr bwMode="auto">
          <a:xfrm flipV="1">
            <a:off x="1868060" y="5091880"/>
            <a:ext cx="22715543" cy="6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6264698"/>
              </p:ext>
            </p:extLst>
          </p:nvPr>
        </p:nvGraphicFramePr>
        <p:xfrm>
          <a:off x="1854200" y="4613275"/>
          <a:ext cx="366236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Rovnica" r:id="rId15" imgW="1612800" imgH="393480" progId="Equation.3">
                  <p:embed/>
                </p:oleObj>
              </mc:Choice>
              <mc:Fallback>
                <p:oleObj name="Rovnica" r:id="rId15" imgW="1612800" imgH="39348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4613275"/>
                        <a:ext cx="3662363" cy="88741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708" name="Picture 60" descr="http://img1.obrazkyanimace.com/oa/123/059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058" y="1449074"/>
            <a:ext cx="3021261" cy="30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Usmiata tvár 13">
            <a:hlinkClick r:id="rId18" action="ppaction://hlinksldjump"/>
          </p:cNvPr>
          <p:cNvSpPr/>
          <p:nvPr/>
        </p:nvSpPr>
        <p:spPr>
          <a:xfrm>
            <a:off x="10792496" y="5692462"/>
            <a:ext cx="945777" cy="92727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65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u="sng" dirty="0" smtClean="0">
                <a:solidFill>
                  <a:schemeClr val="tx1"/>
                </a:solidFill>
              </a:rPr>
              <a:t>9.Vypočítaj úlohy so zátvorkami</a:t>
            </a:r>
            <a:endParaRPr lang="sk-SK" b="1" u="sng" dirty="0">
              <a:solidFill>
                <a:schemeClr val="tx1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407055"/>
              </p:ext>
            </p:extLst>
          </p:nvPr>
        </p:nvGraphicFramePr>
        <p:xfrm>
          <a:off x="448613" y="1551475"/>
          <a:ext cx="1924343" cy="908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" name="Rovnica" r:id="rId3" imgW="914400" imgH="431640" progId="Equation.3">
                  <p:embed/>
                </p:oleObj>
              </mc:Choice>
              <mc:Fallback>
                <p:oleObj name="Rovnica" r:id="rId3" imgW="914400" imgH="43164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13" y="1551475"/>
                        <a:ext cx="1924343" cy="9087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94771" y="1148509"/>
            <a:ext cx="17307793" cy="93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flipV="1">
            <a:off x="2194771" y="2404910"/>
            <a:ext cx="1730779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561529"/>
              </p:ext>
            </p:extLst>
          </p:nvPr>
        </p:nvGraphicFramePr>
        <p:xfrm>
          <a:off x="448614" y="3449198"/>
          <a:ext cx="1763199" cy="821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6" name="Rovnica" r:id="rId5" imgW="927000" imgH="431640" progId="Equation.3">
                  <p:embed/>
                </p:oleObj>
              </mc:Choice>
              <mc:Fallback>
                <p:oleObj name="Rovnica" r:id="rId5" imgW="927000" imgH="43164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14" y="3449198"/>
                        <a:ext cx="1763199" cy="821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6"/>
          <p:cNvSpPr>
            <a:spLocks noChangeArrowheads="1"/>
          </p:cNvSpPr>
          <p:nvPr/>
        </p:nvSpPr>
        <p:spPr bwMode="auto">
          <a:xfrm flipV="1">
            <a:off x="2194770" y="3638755"/>
            <a:ext cx="152080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593594"/>
              </p:ext>
            </p:extLst>
          </p:nvPr>
        </p:nvGraphicFramePr>
        <p:xfrm>
          <a:off x="2372956" y="3449198"/>
          <a:ext cx="5950711" cy="839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7" name="Rovnica" r:id="rId7" imgW="3035300" imgH="431800" progId="Equation.3">
                  <p:embed/>
                </p:oleObj>
              </mc:Choice>
              <mc:Fallback>
                <p:oleObj name="Rovnica" r:id="rId7" imgW="3035300" imgH="43180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2956" y="3449198"/>
                        <a:ext cx="5950711" cy="83944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079355"/>
              </p:ext>
            </p:extLst>
          </p:nvPr>
        </p:nvGraphicFramePr>
        <p:xfrm>
          <a:off x="570007" y="5242649"/>
          <a:ext cx="1681553" cy="866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8" name="Rovnica" r:id="rId9" imgW="838080" imgH="431640" progId="Equation.3">
                  <p:embed/>
                </p:oleObj>
              </mc:Choice>
              <mc:Fallback>
                <p:oleObj name="Rovnica" r:id="rId9" imgW="838080" imgH="43164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07" y="5242649"/>
                        <a:ext cx="1681553" cy="8662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389416"/>
              </p:ext>
            </p:extLst>
          </p:nvPr>
        </p:nvGraphicFramePr>
        <p:xfrm>
          <a:off x="2372956" y="5260875"/>
          <a:ext cx="3550187" cy="868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9" name="Rovnica" r:id="rId11" imgW="1765080" imgH="431640" progId="Equation.3">
                  <p:embed/>
                </p:oleObj>
              </mc:Choice>
              <mc:Fallback>
                <p:oleObj name="Rovnica" r:id="rId11" imgW="1765080" imgH="43164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2956" y="5260875"/>
                        <a:ext cx="3550187" cy="86839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619776"/>
              </p:ext>
            </p:extLst>
          </p:nvPr>
        </p:nvGraphicFramePr>
        <p:xfrm>
          <a:off x="2372956" y="1634017"/>
          <a:ext cx="4017284" cy="837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0" name="Rovnica" r:id="rId13" imgW="2070000" imgH="431640" progId="Equation.3">
                  <p:embed/>
                </p:oleObj>
              </mc:Choice>
              <mc:Fallback>
                <p:oleObj name="Rovnica" r:id="rId13" imgW="2070000" imgH="43164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2956" y="1634017"/>
                        <a:ext cx="4017284" cy="83796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58" descr="http://www.disneytravel.cz/images/sinfo-kids-main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2394">
            <a:off x="6915702" y="1396056"/>
            <a:ext cx="19050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Usmiata tvár 17">
            <a:hlinkClick r:id="rId16" action="ppaction://hlinksldjump"/>
          </p:cNvPr>
          <p:cNvSpPr/>
          <p:nvPr/>
        </p:nvSpPr>
        <p:spPr>
          <a:xfrm>
            <a:off x="10792496" y="5692462"/>
            <a:ext cx="945777" cy="92727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483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 rot="1106707">
            <a:off x="450761" y="1423308"/>
            <a:ext cx="857539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8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Ďakujem za pozornosť</a:t>
            </a:r>
            <a:endParaRPr lang="sk-SK" sz="8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9698" name="Picture 2" descr="http://www.beruska8.cz/computer/psaninapc2/1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760" y="3366598"/>
            <a:ext cx="4048125" cy="26860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75504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 smtClean="0"/>
              <a:t>Obsah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3" y="1712890"/>
            <a:ext cx="8981822" cy="4328473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tx1"/>
                </a:solidFill>
                <a:hlinkClick r:id="rId2" action="ppaction://hlinkpres?slideindex=1&amp;slidetitle="/>
              </a:rPr>
              <a:t>1.Vyjadri zlomkom </a:t>
            </a:r>
            <a:r>
              <a:rPr lang="sk-SK" dirty="0">
                <a:solidFill>
                  <a:schemeClr val="tx1"/>
                </a:solidFill>
                <a:hlinkClick r:id="rId2" action="ppaction://hlinkpres?slideindex=1&amp;slidetitle="/>
              </a:rPr>
              <a:t>vyfarbenú </a:t>
            </a:r>
            <a:r>
              <a:rPr lang="sk-SK" dirty="0" smtClean="0">
                <a:solidFill>
                  <a:schemeClr val="tx1"/>
                </a:solidFill>
                <a:hlinkClick r:id="rId2" action="ppaction://hlinkpres?slideindex=1&amp;slidetitle="/>
              </a:rPr>
              <a:t>časť </a:t>
            </a:r>
            <a:r>
              <a:rPr lang="sk-SK" dirty="0" smtClean="0">
                <a:hlinkClick r:id="rId2" action="ppaction://hlinkpres?slideindex=1&amp;slidetitle="/>
              </a:rPr>
              <a:t>útvaru</a:t>
            </a:r>
            <a:endParaRPr lang="sk-SK" dirty="0" smtClean="0"/>
          </a:p>
          <a:p>
            <a:r>
              <a:rPr lang="sk-SK" dirty="0" smtClean="0">
                <a:solidFill>
                  <a:schemeClr val="tx1"/>
                </a:solidFill>
                <a:hlinkClick r:id="rId2" action="ppaction://hlinkpres?slideindex=1&amp;slidetitle="/>
              </a:rPr>
              <a:t>2.Vypočítaj</a:t>
            </a:r>
            <a:endParaRPr lang="sk-SK" dirty="0" smtClean="0"/>
          </a:p>
          <a:p>
            <a:r>
              <a:rPr lang="sk-SK" dirty="0">
                <a:solidFill>
                  <a:schemeClr val="tx1"/>
                </a:solidFill>
                <a:hlinkClick r:id="rId2" action="ppaction://hlinkpres?slideindex=1&amp;slidetitle="/>
              </a:rPr>
              <a:t>3.Vypočítaj</a:t>
            </a:r>
            <a:r>
              <a:rPr lang="en-US" dirty="0">
                <a:solidFill>
                  <a:schemeClr val="tx1"/>
                </a:solidFill>
                <a:hlinkClick r:id="rId2" action="ppaction://hlinkpres?slideindex=1&amp;slidetitle=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hlinkClick r:id="rId2" action="ppaction://hlinkpres?slideindex=1&amp;slidetitle="/>
              </a:rPr>
              <a:t>ce</a:t>
            </a:r>
            <a:r>
              <a:rPr lang="sk-SK" dirty="0" err="1" smtClean="0">
                <a:solidFill>
                  <a:schemeClr val="tx1"/>
                </a:solidFill>
                <a:hlinkClick r:id="rId2" action="ppaction://hlinkpres?slideindex=1&amp;slidetitle="/>
              </a:rPr>
              <a:t>lok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  <a:hlinkClick r:id="rId2" action="ppaction://hlinkpres?slideindex=1&amp;slidetitle="/>
              </a:rPr>
              <a:t>4.Premeň </a:t>
            </a:r>
            <a:r>
              <a:rPr lang="sk-SK" dirty="0">
                <a:solidFill>
                  <a:schemeClr val="tx1"/>
                </a:solidFill>
                <a:hlinkClick r:id="rId2" action="ppaction://hlinkpres?slideindex=1&amp;slidetitle="/>
              </a:rPr>
              <a:t>na </a:t>
            </a:r>
            <a:r>
              <a:rPr lang="sk-SK" dirty="0" smtClean="0">
                <a:solidFill>
                  <a:schemeClr val="tx1"/>
                </a:solidFill>
                <a:hlinkClick r:id="rId2" action="ppaction://hlinkpres?slideindex=1&amp;slidetitle="/>
              </a:rPr>
              <a:t>zlomok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>
                <a:solidFill>
                  <a:schemeClr val="tx1"/>
                </a:solidFill>
                <a:hlinkClick r:id="rId2" action="ppaction://hlinkpres?slideindex=1&amp;slidetitle="/>
              </a:rPr>
              <a:t>5.Sčítaj </a:t>
            </a:r>
            <a:r>
              <a:rPr lang="sk-SK" dirty="0" smtClean="0">
                <a:solidFill>
                  <a:schemeClr val="tx1"/>
                </a:solidFill>
                <a:hlinkClick r:id="rId2" action="ppaction://hlinkpres?slideindex=1&amp;slidetitle="/>
              </a:rPr>
              <a:t>zlomky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>
                <a:solidFill>
                  <a:schemeClr val="tx1"/>
                </a:solidFill>
                <a:hlinkClick r:id="rId2" action="ppaction://hlinkpres?slideindex=1&amp;slidetitle="/>
              </a:rPr>
              <a:t>6. Odčítaj </a:t>
            </a:r>
            <a:r>
              <a:rPr lang="sk-SK" dirty="0" smtClean="0">
                <a:solidFill>
                  <a:schemeClr val="tx1"/>
                </a:solidFill>
                <a:hlinkClick r:id="rId2" action="ppaction://hlinkpres?slideindex=1&amp;slidetitle="/>
              </a:rPr>
              <a:t>zlomky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>
                <a:solidFill>
                  <a:schemeClr val="tx1"/>
                </a:solidFill>
                <a:hlinkClick r:id="rId2" action="ppaction://hlinkpres?slideindex=1&amp;slidetitle="/>
              </a:rPr>
              <a:t>7.Vynásob zlomky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>
                <a:solidFill>
                  <a:schemeClr val="tx1"/>
                </a:solidFill>
                <a:hlinkClick r:id="rId2" action="ppaction://hlinkpres?slideindex=1&amp;slidetitle="/>
              </a:rPr>
              <a:t>8.Vydeľ zlomky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>
                <a:solidFill>
                  <a:schemeClr val="tx1"/>
                </a:solidFill>
                <a:hlinkClick r:id="rId2" action="ppaction://hlinkpres?slideindex=1&amp;slidetitle="/>
              </a:rPr>
              <a:t>9.Vypočítaj úlohu so zátvorkami</a:t>
            </a:r>
            <a:br>
              <a:rPr lang="sk-SK" dirty="0">
                <a:solidFill>
                  <a:schemeClr val="tx1"/>
                </a:solidFill>
                <a:hlinkClick r:id="rId2" action="ppaction://hlinkpres?slideindex=1&amp;slidetitle="/>
              </a:rPr>
            </a:br>
            <a:r>
              <a:rPr lang="sk-SK" dirty="0">
                <a:solidFill>
                  <a:schemeClr val="tx1"/>
                </a:solidFill>
                <a:hlinkClick r:id="rId2" action="ppaction://hlinkpres?slideindex=1&amp;slidetitle="/>
              </a:rPr>
              <a:t/>
            </a:r>
            <a:br>
              <a:rPr lang="sk-SK" dirty="0">
                <a:solidFill>
                  <a:schemeClr val="tx1"/>
                </a:solidFill>
                <a:hlinkClick r:id="rId2" action="ppaction://hlinkpres?slideindex=1&amp;slidetitle="/>
              </a:rPr>
            </a:br>
            <a:r>
              <a:rPr lang="sk-SK" dirty="0">
                <a:solidFill>
                  <a:schemeClr val="tx1"/>
                </a:solidFill>
              </a:rPr>
              <a:t/>
            </a:r>
            <a:br>
              <a:rPr lang="sk-SK" dirty="0">
                <a:solidFill>
                  <a:schemeClr val="tx1"/>
                </a:solidFill>
              </a:rPr>
            </a:br>
            <a:endParaRPr lang="sk-SK" dirty="0" smtClean="0">
              <a:solidFill>
                <a:schemeClr val="tx1"/>
              </a:solidFill>
            </a:endParaRPr>
          </a:p>
          <a:p>
            <a:endParaRPr lang="sk-SK" dirty="0" smtClean="0"/>
          </a:p>
        </p:txBody>
      </p:sp>
      <p:pic>
        <p:nvPicPr>
          <p:cNvPr id="21506" name="Picture 2" descr="http://static.sashe.sk/journal_items/b/1/3/6/3/b-136378_35c9f4e6d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4737">
            <a:off x="4698722" y="2384436"/>
            <a:ext cx="3794808" cy="37948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3140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1581" y="393182"/>
            <a:ext cx="8596668" cy="1320800"/>
          </a:xfrm>
        </p:spPr>
        <p:txBody>
          <a:bodyPr>
            <a:normAutofit/>
          </a:bodyPr>
          <a:lstStyle/>
          <a:p>
            <a:r>
              <a:rPr lang="sk-SK" sz="3200" b="1" u="sng" dirty="0" smtClean="0">
                <a:solidFill>
                  <a:schemeClr val="tx1"/>
                </a:solidFill>
              </a:rPr>
              <a:t>1.Vyjadri zlomkom vyfarbenú časť útvaru</a:t>
            </a:r>
            <a:endParaRPr lang="sk-SK" sz="3200" b="1" u="sng" dirty="0">
              <a:solidFill>
                <a:schemeClr val="tx1"/>
              </a:solidFill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215" y="1754332"/>
            <a:ext cx="2006698" cy="1683037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36372" y="1713982"/>
            <a:ext cx="1913207" cy="1763738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10038" y="2036123"/>
            <a:ext cx="2854615" cy="1119457"/>
          </a:xfrm>
          <a:prstGeom prst="rect">
            <a:avLst/>
          </a:prstGeom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208812"/>
              </p:ext>
            </p:extLst>
          </p:nvPr>
        </p:nvGraphicFramePr>
        <p:xfrm>
          <a:off x="940002" y="3665770"/>
          <a:ext cx="627247" cy="1626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Rovnica" r:id="rId6" imgW="152334" imgH="393529" progId="Equation.3">
                  <p:embed/>
                </p:oleObj>
              </mc:Choice>
              <mc:Fallback>
                <p:oleObj name="Rovnica" r:id="rId6" imgW="152334" imgH="393529" progId="Equation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002" y="3665770"/>
                        <a:ext cx="627247" cy="1626658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181253"/>
              </p:ext>
            </p:extLst>
          </p:nvPr>
        </p:nvGraphicFramePr>
        <p:xfrm>
          <a:off x="4278491" y="3795549"/>
          <a:ext cx="782906" cy="1496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Rovnica" r:id="rId8" imgW="152334" imgH="393529" progId="Equation.3">
                  <p:embed/>
                </p:oleObj>
              </mc:Choice>
              <mc:Fallback>
                <p:oleObj name="Rovnica" r:id="rId8" imgW="152334" imgH="393529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491" y="3795549"/>
                        <a:ext cx="782906" cy="1496879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923555"/>
              </p:ext>
            </p:extLst>
          </p:nvPr>
        </p:nvGraphicFramePr>
        <p:xfrm>
          <a:off x="7369983" y="3795549"/>
          <a:ext cx="805312" cy="1488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Rovnica" r:id="rId10" imgW="203040" imgH="393480" progId="Equation.3">
                  <p:embed/>
                </p:oleObj>
              </mc:Choice>
              <mc:Fallback>
                <p:oleObj name="Rovnica" r:id="rId10" imgW="203040" imgH="39348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983" y="3795549"/>
                        <a:ext cx="805312" cy="1488459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02" name="Picture 78" descr="http://cdn.testy.nanic.cz/fetch_image.php?p=20490;4;316.20729;b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174">
            <a:off x="9735656" y="853379"/>
            <a:ext cx="1866894" cy="180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Usmiata tvár 3">
            <a:hlinkClick r:id="rId13" action="ppaction://hlinksldjump"/>
          </p:cNvPr>
          <p:cNvSpPr/>
          <p:nvPr/>
        </p:nvSpPr>
        <p:spPr>
          <a:xfrm>
            <a:off x="10792496" y="5692462"/>
            <a:ext cx="945777" cy="92727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17661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" tmFilter="0, 0; 0.125,0.2665; 0.25,0.4; 0.375,0.465; 0.5,0.5;  0.625,0.535; 0.75,0.6; 0.875,0.7335; 1,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" tmFilter="0, 0; 0.125,0.2665; 0.25,0.4; 0.375,0.465; 0.5,0.5;  0.625,0.535; 0.75,0.6; 0.875,0.7335; 1,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" tmFilter="0, 0; 0.125,0.2665; 0.25,0.4; 0.375,0.465; 0.5,0.5;  0.625,0.535; 0.75,0.6; 0.875,0.7335; 1,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645" y="82743"/>
            <a:ext cx="8596668" cy="1320800"/>
          </a:xfrm>
        </p:spPr>
        <p:txBody>
          <a:bodyPr>
            <a:normAutofit/>
          </a:bodyPr>
          <a:lstStyle/>
          <a:p>
            <a:r>
              <a:rPr lang="sk-SK" sz="3200" b="1" u="sng" dirty="0" smtClean="0">
                <a:solidFill>
                  <a:schemeClr val="tx1"/>
                </a:solidFill>
              </a:rPr>
              <a:t>2.Vypočítaj</a:t>
            </a:r>
            <a:endParaRPr lang="sk-SK" sz="3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154136"/>
              </p:ext>
            </p:extLst>
          </p:nvPr>
        </p:nvGraphicFramePr>
        <p:xfrm>
          <a:off x="572005" y="1308284"/>
          <a:ext cx="1565324" cy="1244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Rovnica" r:id="rId3" imgW="495085" imgH="393529" progId="Equation.3">
                  <p:embed/>
                </p:oleObj>
              </mc:Choice>
              <mc:Fallback>
                <p:oleObj name="Rovnica" r:id="rId3" imgW="495085" imgH="393529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005" y="1308284"/>
                        <a:ext cx="1565324" cy="1244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899171"/>
              </p:ext>
            </p:extLst>
          </p:nvPr>
        </p:nvGraphicFramePr>
        <p:xfrm>
          <a:off x="572005" y="4443735"/>
          <a:ext cx="1791749" cy="1028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Rovnica" r:id="rId5" imgW="685800" imgH="393700" progId="Equation.3">
                  <p:embed/>
                </p:oleObj>
              </mc:Choice>
              <mc:Fallback>
                <p:oleObj name="Rovnica" r:id="rId5" imgW="685800" imgH="393700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005" y="4443735"/>
                        <a:ext cx="1791749" cy="10285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4736517" y="633046"/>
            <a:ext cx="1396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2137329" y="1605111"/>
            <a:ext cx="6344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12</a:t>
            </a:r>
            <a:r>
              <a:rPr lang="en-US" sz="3200" b="1" dirty="0" smtClean="0">
                <a:solidFill>
                  <a:srgbClr val="FF0000"/>
                </a:solidFill>
              </a:rPr>
              <a:t>:3= 4.2= 8</a:t>
            </a:r>
            <a:endParaRPr lang="sk-SK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587012"/>
              </p:ext>
            </p:extLst>
          </p:nvPr>
        </p:nvGraphicFramePr>
        <p:xfrm>
          <a:off x="532353" y="2806519"/>
          <a:ext cx="1644627" cy="1274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Rovnica" r:id="rId7" imgW="507780" imgH="393529" progId="Equation.3">
                  <p:embed/>
                </p:oleObj>
              </mc:Choice>
              <mc:Fallback>
                <p:oleObj name="Rovnica" r:id="rId7" imgW="507780" imgH="393529" progId="Equation.3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353" y="2806519"/>
                        <a:ext cx="1644627" cy="1274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bdĺžnik 13"/>
          <p:cNvSpPr/>
          <p:nvPr/>
        </p:nvSpPr>
        <p:spPr>
          <a:xfrm>
            <a:off x="2176980" y="3123278"/>
            <a:ext cx="2890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35:5= 7.4= 28</a:t>
            </a:r>
            <a:endParaRPr lang="sk-SK" sz="3200" b="1" dirty="0">
              <a:solidFill>
                <a:srgbClr val="FF000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2363754" y="4665645"/>
            <a:ext cx="4459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121:11= 11.8= 88</a:t>
            </a:r>
            <a:endParaRPr lang="sk-SK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500472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Rovnica" r:id="rId9" imgW="114151" imgH="215619" progId="Equation.3">
                  <p:embed/>
                </p:oleObj>
              </mc:Choice>
              <mc:Fallback>
                <p:oleObj name="Rovnica" r:id="rId9" imgW="114151" imgH="215619" progId="Equation.3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31" name="Picture 83" descr="http://downegyesulet.hu/sites/default/files/kepek/matek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78405" y="2189064"/>
            <a:ext cx="2728302" cy="2862237"/>
          </a:xfrm>
          <a:prstGeom prst="rect">
            <a:avLst/>
          </a:prstGeom>
          <a:noFill/>
        </p:spPr>
      </p:pic>
      <p:sp>
        <p:nvSpPr>
          <p:cNvPr id="13" name="Usmiata tvár 12">
            <a:hlinkClick r:id="rId12" action="ppaction://hlinksldjump"/>
          </p:cNvPr>
          <p:cNvSpPr/>
          <p:nvPr/>
        </p:nvSpPr>
        <p:spPr>
          <a:xfrm>
            <a:off x="10792496" y="5692462"/>
            <a:ext cx="945777" cy="92727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4629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8011" y="56270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b="1" u="sng" dirty="0" smtClean="0">
                <a:solidFill>
                  <a:schemeClr val="tx1"/>
                </a:solidFill>
              </a:rPr>
              <a:t>3.Vypočítaj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celok</a:t>
            </a:r>
            <a:r>
              <a:rPr lang="sk-SK" b="1" u="sng" dirty="0" smtClean="0">
                <a:solidFill>
                  <a:schemeClr val="tx1"/>
                </a:solidFill>
              </a:rPr>
              <a:t/>
            </a:r>
            <a:br>
              <a:rPr lang="sk-SK" b="1" u="sng" dirty="0" smtClean="0">
                <a:solidFill>
                  <a:schemeClr val="tx1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/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>
              <a:solidFill>
                <a:schemeClr val="tx1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777010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Rovnica" r:id="rId3" imgW="114151" imgH="215619" progId="Equation.3">
                  <p:embed/>
                </p:oleObj>
              </mc:Choice>
              <mc:Fallback>
                <p:oleObj name="Rovnica" r:id="rId3" imgW="114151" imgH="215619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457519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Rovnica" r:id="rId5" imgW="114151" imgH="215619" progId="Equation.3">
                  <p:embed/>
                </p:oleObj>
              </mc:Choice>
              <mc:Fallback>
                <p:oleObj name="Rovnica" r:id="rId5" imgW="114151" imgH="215619" progId="Equation.3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99829" y="1674813"/>
          <a:ext cx="1516420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Rovnica" r:id="rId6" imgW="558558" imgH="393529" progId="Equation.3">
                  <p:embed/>
                </p:oleObj>
              </mc:Choice>
              <mc:Fallback>
                <p:oleObj name="Rovnica" r:id="rId6" imgW="558558" imgH="393529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829" y="1674813"/>
                        <a:ext cx="1516420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14837" y="3019550"/>
          <a:ext cx="1665655" cy="1032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Rovnica" r:id="rId8" imgW="634725" imgH="393529" progId="Equation.3">
                  <p:embed/>
                </p:oleObj>
              </mc:Choice>
              <mc:Fallback>
                <p:oleObj name="Rovnica" r:id="rId8" imgW="634725" imgH="393529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37" y="3019550"/>
                        <a:ext cx="1665655" cy="1032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596414" y="4414592"/>
          <a:ext cx="1348403" cy="1071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Rovnica" r:id="rId10" imgW="495085" imgH="393529" progId="Equation.3">
                  <p:embed/>
                </p:oleObj>
              </mc:Choice>
              <mc:Fallback>
                <p:oleObj name="Rovnica" r:id="rId10" imgW="495085" imgH="393529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14" y="4414592"/>
                        <a:ext cx="1348403" cy="1071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bdĺžnik 12"/>
          <p:cNvSpPr/>
          <p:nvPr/>
        </p:nvSpPr>
        <p:spPr>
          <a:xfrm>
            <a:off x="2249732" y="1758462"/>
            <a:ext cx="37407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ea typeface="+mj-ea"/>
                <a:cs typeface="+mj-cs"/>
              </a:rPr>
              <a:t>18</a:t>
            </a:r>
            <a:r>
              <a:rPr lang="en-US" sz="3200" b="1" dirty="0" smtClean="0">
                <a:solidFill>
                  <a:srgbClr val="FF0000"/>
                </a:solidFill>
                <a:ea typeface="+mj-ea"/>
                <a:cs typeface="+mj-cs"/>
              </a:rPr>
              <a:t>:2</a:t>
            </a:r>
            <a:r>
              <a:rPr lang="en-US" sz="3600" b="1" dirty="0" smtClean="0">
                <a:solidFill>
                  <a:srgbClr val="FF0000"/>
                </a:solidFill>
                <a:ea typeface="+mj-ea"/>
                <a:cs typeface="+mj-cs"/>
              </a:rPr>
              <a:t>= 9.3= 27</a:t>
            </a:r>
            <a:r>
              <a:rPr lang="sk-SK" sz="3600" b="1" dirty="0" smtClean="0">
                <a:solidFill>
                  <a:srgbClr val="90C226"/>
                </a:solidFill>
                <a:ea typeface="+mj-ea"/>
                <a:cs typeface="+mj-cs"/>
              </a:rPr>
              <a:t/>
            </a:r>
            <a:br>
              <a:rPr lang="sk-SK" sz="3600" b="1" dirty="0" smtClean="0">
                <a:solidFill>
                  <a:srgbClr val="90C226"/>
                </a:solidFill>
                <a:ea typeface="+mj-ea"/>
                <a:cs typeface="+mj-cs"/>
              </a:rPr>
            </a:br>
            <a:endParaRPr lang="sk-SK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2250831" y="3212123"/>
            <a:ext cx="3798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30:3= 10.10= 100</a:t>
            </a:r>
            <a:endParaRPr lang="sk-SK" sz="3200" b="1" dirty="0">
              <a:solidFill>
                <a:srgbClr val="FF0000"/>
              </a:solidFill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2356338" y="4665785"/>
            <a:ext cx="27243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>
                <a:solidFill>
                  <a:srgbClr val="FF0000"/>
                </a:solidFill>
              </a:rPr>
              <a:t>7:1= </a:t>
            </a:r>
            <a:r>
              <a:rPr lang="sk-SK" sz="3200" b="1" dirty="0" smtClean="0">
                <a:solidFill>
                  <a:srgbClr val="FF0000"/>
                </a:solidFill>
              </a:rPr>
              <a:t>7</a:t>
            </a:r>
            <a:r>
              <a:rPr lang="en-US" sz="3200" b="1" dirty="0" smtClean="0">
                <a:solidFill>
                  <a:srgbClr val="FF0000"/>
                </a:solidFill>
              </a:rPr>
              <a:t>.5= </a:t>
            </a:r>
            <a:r>
              <a:rPr lang="sk-SK" sz="3200" b="1" dirty="0" smtClean="0">
                <a:solidFill>
                  <a:srgbClr val="FF0000"/>
                </a:solidFill>
              </a:rPr>
              <a:t>35</a:t>
            </a:r>
            <a:endParaRPr lang="sk-SK" sz="3200" b="1" dirty="0">
              <a:solidFill>
                <a:srgbClr val="FF0000"/>
              </a:solidFill>
            </a:endParaRPr>
          </a:p>
        </p:txBody>
      </p:sp>
      <p:pic>
        <p:nvPicPr>
          <p:cNvPr id="3164" name="Picture 92" descr="Kreslená postavička šťastné pero — Stock vektor #7119789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688658">
            <a:off x="6661883" y="2086707"/>
            <a:ext cx="2683553" cy="3575417"/>
          </a:xfrm>
          <a:prstGeom prst="rect">
            <a:avLst/>
          </a:prstGeom>
          <a:noFill/>
        </p:spPr>
      </p:pic>
      <p:sp>
        <p:nvSpPr>
          <p:cNvPr id="12" name="Usmiata tvár 11">
            <a:hlinkClick r:id="rId13" action="ppaction://hlinksldjump"/>
          </p:cNvPr>
          <p:cNvSpPr/>
          <p:nvPr/>
        </p:nvSpPr>
        <p:spPr>
          <a:xfrm>
            <a:off x="10792496" y="5692462"/>
            <a:ext cx="945777" cy="92727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23398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7384" y="474821"/>
            <a:ext cx="8596668" cy="1320800"/>
          </a:xfrm>
        </p:spPr>
        <p:txBody>
          <a:bodyPr/>
          <a:lstStyle/>
          <a:p>
            <a:r>
              <a:rPr lang="sk-SK" b="1" u="sng" dirty="0" smtClean="0">
                <a:solidFill>
                  <a:schemeClr val="tx1"/>
                </a:solidFill>
              </a:rPr>
              <a:t>4.Premeň na zlomok</a:t>
            </a:r>
            <a:r>
              <a:rPr lang="sk-SK" dirty="0" smtClean="0">
                <a:solidFill>
                  <a:schemeClr val="tx1"/>
                </a:solidFill>
              </a:rPr>
              <a:t/>
            </a:r>
            <a:br>
              <a:rPr lang="sk-SK" dirty="0" smtClean="0">
                <a:solidFill>
                  <a:schemeClr val="tx1"/>
                </a:solidFill>
              </a:rPr>
            </a:br>
            <a:endParaRPr lang="sk-SK" dirty="0">
              <a:solidFill>
                <a:schemeClr val="tx1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62806"/>
              </p:ext>
            </p:extLst>
          </p:nvPr>
        </p:nvGraphicFramePr>
        <p:xfrm>
          <a:off x="677333" y="1744386"/>
          <a:ext cx="842373" cy="900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3" name="Rovnica" r:id="rId3" imgW="368280" imgH="393480" progId="Equation.3">
                  <p:embed/>
                </p:oleObj>
              </mc:Choice>
              <mc:Fallback>
                <p:oleObj name="Rovnica" r:id="rId3" imgW="368280" imgH="39348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3" y="1744386"/>
                        <a:ext cx="842373" cy="9004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2975020" y="29106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98790"/>
              </p:ext>
            </p:extLst>
          </p:nvPr>
        </p:nvGraphicFramePr>
        <p:xfrm>
          <a:off x="1519706" y="1832476"/>
          <a:ext cx="1915859" cy="72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4" name="Rovnica" r:id="rId5" imgW="1041120" imgH="393480" progId="Equation.3">
                  <p:embed/>
                </p:oleObj>
              </mc:Choice>
              <mc:Fallback>
                <p:oleObj name="Rovnica" r:id="rId5" imgW="1041120" imgH="39348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706" y="1832476"/>
                        <a:ext cx="1915859" cy="724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655135"/>
              </p:ext>
            </p:extLst>
          </p:nvPr>
        </p:nvGraphicFramePr>
        <p:xfrm>
          <a:off x="677333" y="3522047"/>
          <a:ext cx="750887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5" name="Rovnica" r:id="rId7" imgW="355320" imgH="393480" progId="Equation.3">
                  <p:embed/>
                </p:oleObj>
              </mc:Choice>
              <mc:Fallback>
                <p:oleObj name="Rovnica" r:id="rId7" imgW="355320" imgH="39348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333" y="3522047"/>
                        <a:ext cx="750887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445428"/>
              </p:ext>
            </p:extLst>
          </p:nvPr>
        </p:nvGraphicFramePr>
        <p:xfrm>
          <a:off x="1519706" y="3554062"/>
          <a:ext cx="1758555" cy="767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6" name="Rovnica" r:id="rId9" imgW="901440" imgH="393480" progId="Equation.3">
                  <p:embed/>
                </p:oleObj>
              </mc:Choice>
              <mc:Fallback>
                <p:oleObj name="Rovnica" r:id="rId9" imgW="901440" imgH="39348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706" y="3554062"/>
                        <a:ext cx="1758555" cy="76782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436448"/>
              </p:ext>
            </p:extLst>
          </p:nvPr>
        </p:nvGraphicFramePr>
        <p:xfrm>
          <a:off x="720683" y="5231090"/>
          <a:ext cx="707537" cy="783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7" name="Rovnica" r:id="rId11" imgW="355320" imgH="393480" progId="Equation.3">
                  <p:embed/>
                </p:oleObj>
              </mc:Choice>
              <mc:Fallback>
                <p:oleObj name="Rovnica" r:id="rId11" imgW="355320" imgH="39348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683" y="5231090"/>
                        <a:ext cx="707537" cy="7833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657642"/>
              </p:ext>
            </p:extLst>
          </p:nvPr>
        </p:nvGraphicFramePr>
        <p:xfrm>
          <a:off x="1621799" y="5231090"/>
          <a:ext cx="1537952" cy="808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8" name="Rovnica" r:id="rId13" imgW="749160" imgH="393480" progId="Equation.3">
                  <p:embed/>
                </p:oleObj>
              </mc:Choice>
              <mc:Fallback>
                <p:oleObj name="Rovnica" r:id="rId13" imgW="749160" imgH="39348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1799" y="5231090"/>
                        <a:ext cx="1537952" cy="80807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80" name="Picture 80" descr="http://t1.aimg.sk/pokec/fotoalbumy/06/o_373454374_cbaabe974df1f13d209d32f9e630433a.gif?t=L2ZpdC1pbi8xOTIweDE5MjA%3D&amp;h=Ari_XObrZZp9I6MdwgsMig&amp;e=214591680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26">
            <a:off x="4277938" y="2086055"/>
            <a:ext cx="3876675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Usmiata tvár 14">
            <a:hlinkClick r:id="rId16" action="ppaction://hlinksldjump"/>
          </p:cNvPr>
          <p:cNvSpPr/>
          <p:nvPr/>
        </p:nvSpPr>
        <p:spPr>
          <a:xfrm>
            <a:off x="10792496" y="5692462"/>
            <a:ext cx="945777" cy="92727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3015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1488" y="220181"/>
            <a:ext cx="8596668" cy="1320800"/>
          </a:xfrm>
        </p:spPr>
        <p:txBody>
          <a:bodyPr/>
          <a:lstStyle/>
          <a:p>
            <a:r>
              <a:rPr lang="sk-SK" u="sng" dirty="0" smtClean="0">
                <a:solidFill>
                  <a:schemeClr val="tx1"/>
                </a:solidFill>
              </a:rPr>
              <a:t>5.Sčítaj zlomky</a:t>
            </a:r>
            <a:r>
              <a:rPr lang="sk-SK" dirty="0" smtClean="0">
                <a:solidFill>
                  <a:schemeClr val="tx1"/>
                </a:solidFill>
              </a:rPr>
              <a:t/>
            </a:r>
            <a:br>
              <a:rPr lang="sk-SK" dirty="0" smtClean="0">
                <a:solidFill>
                  <a:schemeClr val="tx1"/>
                </a:solidFill>
              </a:rPr>
            </a:br>
            <a:endParaRPr lang="sk-SK" sz="3200" dirty="0">
              <a:solidFill>
                <a:schemeClr val="tx1"/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731077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6" name="Rovnica" r:id="rId3" imgW="114151" imgH="215619" progId="Equation.3">
                  <p:embed/>
                </p:oleObj>
              </mc:Choice>
              <mc:Fallback>
                <p:oleObj name="Rovnica" r:id="rId3" imgW="114151" imgH="215619" progId="Equation.3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08842" y="1595307"/>
          <a:ext cx="974481" cy="77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7" name="Rovnica" r:id="rId5" imgW="495085" imgH="393529" progId="Equation.3">
                  <p:embed/>
                </p:oleObj>
              </mc:Choice>
              <mc:Fallback>
                <p:oleObj name="Rovnica" r:id="rId5" imgW="495085" imgH="393529" progId="Equation.3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842" y="1595307"/>
                        <a:ext cx="974481" cy="77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72831" y="2855423"/>
          <a:ext cx="1110698" cy="860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8" name="Rovnica" r:id="rId7" imgW="507780" imgH="393529" progId="Equation.3">
                  <p:embed/>
                </p:oleObj>
              </mc:Choice>
              <mc:Fallback>
                <p:oleObj name="Rovnica" r:id="rId7" imgW="507780" imgH="393529" progId="Equation.3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831" y="2855423"/>
                        <a:ext cx="1110698" cy="860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88681" y="4332532"/>
          <a:ext cx="1994234" cy="895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9" name="Rovnica" r:id="rId9" imgW="875920" imgH="393529" progId="Equation.3">
                  <p:embed/>
                </p:oleObj>
              </mc:Choice>
              <mc:Fallback>
                <p:oleObj name="Rovnica" r:id="rId9" imgW="875920" imgH="393529" progId="Equation.3">
                  <p:embed/>
                  <p:pic>
                    <p:nvPicPr>
                      <p:cNvPr id="0" name="Picture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81" y="4332532"/>
                        <a:ext cx="1994234" cy="895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2756079" y="2060620"/>
            <a:ext cx="3863662" cy="528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80212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" name="Rovnica" r:id="rId11" imgW="114151" imgH="215619" progId="Equation.3">
                  <p:embed/>
                </p:oleObj>
              </mc:Choice>
              <mc:Fallback>
                <p:oleObj name="Rovnica" r:id="rId11" imgW="114151" imgH="215619" progId="Equation.3">
                  <p:embed/>
                  <p:pic>
                    <p:nvPicPr>
                      <p:cNvPr id="0" name="Picture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448211"/>
              </p:ext>
            </p:extLst>
          </p:nvPr>
        </p:nvGraphicFramePr>
        <p:xfrm>
          <a:off x="1629501" y="1595307"/>
          <a:ext cx="3792065" cy="709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1" name="Rovnica" r:id="rId12" imgW="2082600" imgH="393480" progId="Equation.3">
                  <p:embed/>
                </p:oleObj>
              </mc:Choice>
              <mc:Fallback>
                <p:oleObj name="Rovnica" r:id="rId12" imgW="2082600" imgH="393480" progId="Equation.3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9501" y="1595307"/>
                        <a:ext cx="3792065" cy="70993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931239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2" name="Rovnica" r:id="rId14" imgW="114151" imgH="215619" progId="Equation.3">
                  <p:embed/>
                </p:oleObj>
              </mc:Choice>
              <mc:Fallback>
                <p:oleObj name="Rovnica" r:id="rId14" imgW="114151" imgH="215619" progId="Equation.3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566727"/>
              </p:ext>
            </p:extLst>
          </p:nvPr>
        </p:nvGraphicFramePr>
        <p:xfrm>
          <a:off x="1629501" y="2894091"/>
          <a:ext cx="1918049" cy="717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3" name="Rovnica" r:id="rId15" imgW="1041120" imgH="393480" progId="Equation.3">
                  <p:embed/>
                </p:oleObj>
              </mc:Choice>
              <mc:Fallback>
                <p:oleObj name="Rovnica" r:id="rId15" imgW="1041120" imgH="393480" progId="Equation.3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9501" y="2894091"/>
                        <a:ext cx="1918049" cy="71706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0" y="847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339969" y="2813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097223"/>
              </p:ext>
            </p:extLst>
          </p:nvPr>
        </p:nvGraphicFramePr>
        <p:xfrm>
          <a:off x="623888" y="698500"/>
          <a:ext cx="114300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4" name="Rovnica" r:id="rId17" imgW="114151" imgH="215619" progId="Equation.3">
                  <p:embed/>
                </p:oleObj>
              </mc:Choice>
              <mc:Fallback>
                <p:oleObj name="Rovnica" r:id="rId17" imgW="114151" imgH="215619" progId="Equation.3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698500"/>
                        <a:ext cx="114300" cy="21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152400" y="10001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530760"/>
              </p:ext>
            </p:extLst>
          </p:nvPr>
        </p:nvGraphicFramePr>
        <p:xfrm>
          <a:off x="2282915" y="4216621"/>
          <a:ext cx="476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5" name="Rovnica" r:id="rId18" imgW="114151" imgH="215619" progId="Equation.3">
                  <p:embed/>
                </p:oleObj>
              </mc:Choice>
              <mc:Fallback>
                <p:oleObj name="Rovnica" r:id="rId18" imgW="114151" imgH="215619" progId="Equation.3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915" y="4216621"/>
                        <a:ext cx="47625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070329"/>
              </p:ext>
            </p:extLst>
          </p:nvPr>
        </p:nvGraphicFramePr>
        <p:xfrm>
          <a:off x="2295524" y="4435475"/>
          <a:ext cx="2431021" cy="700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" name="Rovnica" r:id="rId19" imgW="1358640" imgH="393480" progId="Equation.3">
                  <p:embed/>
                </p:oleObj>
              </mc:Choice>
              <mc:Fallback>
                <p:oleObj name="Rovnica" r:id="rId19" imgW="1358640" imgH="393480" progId="Equation.3">
                  <p:embed/>
                  <p:pic>
                    <p:nvPicPr>
                      <p:cNvPr id="0" name="Picture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524" y="4435475"/>
                        <a:ext cx="2431021" cy="70027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37"/>
          <p:cNvSpPr>
            <a:spLocks noChangeArrowheads="1"/>
          </p:cNvSpPr>
          <p:nvPr/>
        </p:nvSpPr>
        <p:spPr bwMode="auto">
          <a:xfrm>
            <a:off x="2588525" y="31775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2282915" y="44356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>
            <a:off x="2282915" y="48262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3780" name="Picture 228" descr="ZLOMKY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181237" y="2542028"/>
            <a:ext cx="3525472" cy="1983080"/>
          </a:xfrm>
          <a:prstGeom prst="rect">
            <a:avLst/>
          </a:prstGeom>
          <a:noFill/>
        </p:spPr>
      </p:pic>
      <p:sp>
        <p:nvSpPr>
          <p:cNvPr id="25" name="Usmiata tvár 24">
            <a:hlinkClick r:id="rId22" action="ppaction://hlinksldjump"/>
          </p:cNvPr>
          <p:cNvSpPr/>
          <p:nvPr/>
        </p:nvSpPr>
        <p:spPr>
          <a:xfrm>
            <a:off x="10792496" y="5692462"/>
            <a:ext cx="945777" cy="92727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861" y="397165"/>
            <a:ext cx="8596668" cy="1320800"/>
          </a:xfrm>
        </p:spPr>
        <p:txBody>
          <a:bodyPr/>
          <a:lstStyle/>
          <a:p>
            <a:r>
              <a:rPr lang="sk-SK" b="1" u="sng" dirty="0" smtClean="0">
                <a:solidFill>
                  <a:schemeClr val="tx1"/>
                </a:solidFill>
              </a:rPr>
              <a:t>6. Odčítaj zlomky</a:t>
            </a:r>
            <a:endParaRPr lang="sk-SK" b="1" u="sng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 flipV="1">
            <a:off x="677334" y="1749286"/>
            <a:ext cx="2433044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031774"/>
              </p:ext>
            </p:extLst>
          </p:nvPr>
        </p:nvGraphicFramePr>
        <p:xfrm>
          <a:off x="613912" y="1510308"/>
          <a:ext cx="1402143" cy="1072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6" name="Rovnica" r:id="rId3" imgW="507960" imgH="393480" progId="Equation.3">
                  <p:embed/>
                </p:oleObj>
              </mc:Choice>
              <mc:Fallback>
                <p:oleObj name="Rovnica" r:id="rId3" imgW="507960" imgH="39348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912" y="1510308"/>
                        <a:ext cx="1402143" cy="1072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775892"/>
              </p:ext>
            </p:extLst>
          </p:nvPr>
        </p:nvGraphicFramePr>
        <p:xfrm>
          <a:off x="2016054" y="1592016"/>
          <a:ext cx="2714971" cy="786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7" name="Rovnica" r:id="rId5" imgW="1358640" imgH="393480" progId="Equation.3">
                  <p:embed/>
                </p:oleObj>
              </mc:Choice>
              <mc:Fallback>
                <p:oleObj name="Rovnica" r:id="rId5" imgW="1358640" imgH="393480" progId="Equation.3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054" y="1592016"/>
                        <a:ext cx="2714971" cy="78658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677333" y="3686457"/>
            <a:ext cx="14960479" cy="5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36880"/>
              </p:ext>
            </p:extLst>
          </p:nvPr>
        </p:nvGraphicFramePr>
        <p:xfrm>
          <a:off x="1335088" y="3236913"/>
          <a:ext cx="2159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8" name="Rovnica" r:id="rId7" imgW="114151" imgH="215619" progId="Equation.3">
                  <p:embed/>
                </p:oleObj>
              </mc:Choice>
              <mc:Fallback>
                <p:oleObj name="Rovnica" r:id="rId7" imgW="114151" imgH="215619" progId="Equation.3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3236913"/>
                        <a:ext cx="2159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-1" y="-1"/>
            <a:ext cx="175410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370650"/>
              </p:ext>
            </p:extLst>
          </p:nvPr>
        </p:nvGraphicFramePr>
        <p:xfrm>
          <a:off x="472521" y="3228487"/>
          <a:ext cx="2156934" cy="892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59" name="Rovnica" r:id="rId9" imgW="812520" imgH="393480" progId="Equation.3">
                  <p:embed/>
                </p:oleObj>
              </mc:Choice>
              <mc:Fallback>
                <p:oleObj name="Rovnica" r:id="rId9" imgW="812520" imgH="393480" progId="Equation.3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21" y="3228487"/>
                        <a:ext cx="2156934" cy="8926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706748"/>
              </p:ext>
            </p:extLst>
          </p:nvPr>
        </p:nvGraphicFramePr>
        <p:xfrm>
          <a:off x="537781" y="4863136"/>
          <a:ext cx="1503054" cy="991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0" name="Rovnica" r:id="rId11" imgW="596880" imgH="393480" progId="Equation.3">
                  <p:embed/>
                </p:oleObj>
              </mc:Choice>
              <mc:Fallback>
                <p:oleObj name="Rovnica" r:id="rId11" imgW="596880" imgH="393480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81" y="4863136"/>
                        <a:ext cx="1503054" cy="991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980304"/>
              </p:ext>
            </p:extLst>
          </p:nvPr>
        </p:nvGraphicFramePr>
        <p:xfrm>
          <a:off x="2238408" y="4977774"/>
          <a:ext cx="4131979" cy="77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1" name="Rovnica" r:id="rId13" imgW="2095200" imgH="393480" progId="Equation.3">
                  <p:embed/>
                </p:oleObj>
              </mc:Choice>
              <mc:Fallback>
                <p:oleObj name="Rovnica" r:id="rId13" imgW="2095200" imgH="393480" progId="Equation.3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408" y="4977774"/>
                        <a:ext cx="4131979" cy="77674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1719"/>
              </p:ext>
            </p:extLst>
          </p:nvPr>
        </p:nvGraphicFramePr>
        <p:xfrm>
          <a:off x="2834267" y="3283253"/>
          <a:ext cx="3789150" cy="783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62" name="Rovnica" r:id="rId15" imgW="1904760" imgH="393480" progId="Equation.3">
                  <p:embed/>
                </p:oleObj>
              </mc:Choice>
              <mc:Fallback>
                <p:oleObj name="Rovnica" r:id="rId15" imgW="1904760" imgH="393480" progId="Equation.3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4267" y="3283253"/>
                        <a:ext cx="3789150" cy="78309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713" name="Picture 137" descr="https://data.az-europe.eu/data/galleries/aznews/5000/83/image/902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410" y="2218823"/>
            <a:ext cx="2402731" cy="275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Usmiata tvár 16">
            <a:hlinkClick r:id="rId18" action="ppaction://hlinksldjump"/>
          </p:cNvPr>
          <p:cNvSpPr/>
          <p:nvPr/>
        </p:nvSpPr>
        <p:spPr>
          <a:xfrm>
            <a:off x="10792496" y="5692462"/>
            <a:ext cx="945777" cy="92727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1220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u="sng" dirty="0" smtClean="0">
                <a:solidFill>
                  <a:schemeClr val="tx1"/>
                </a:solidFill>
              </a:rPr>
              <a:t>7.Vynásob zlomky</a:t>
            </a:r>
            <a:endParaRPr lang="sk-SK" b="1" u="sng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933434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0" name="Rovnica" r:id="rId3" imgW="114151" imgH="215619" progId="Equation.3">
                  <p:embed/>
                </p:oleObj>
              </mc:Choice>
              <mc:Fallback>
                <p:oleObj name="Rovnica" r:id="rId3" imgW="114151" imgH="215619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956100"/>
              </p:ext>
            </p:extLst>
          </p:nvPr>
        </p:nvGraphicFramePr>
        <p:xfrm>
          <a:off x="6191250" y="34718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1" name="Rovnica" r:id="rId5" imgW="114151" imgH="215619" progId="Equation.3">
                  <p:embed/>
                </p:oleObj>
              </mc:Choice>
              <mc:Fallback>
                <p:oleObj name="Rovnica" r:id="rId5" imgW="114151" imgH="215619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47186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05883" y="1268451"/>
            <a:ext cx="31834647" cy="90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2480"/>
              </p:ext>
            </p:extLst>
          </p:nvPr>
        </p:nvGraphicFramePr>
        <p:xfrm>
          <a:off x="505884" y="1542522"/>
          <a:ext cx="1094316" cy="1019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2" name="Rovnica" r:id="rId6" imgW="418918" imgH="393529" progId="Equation.3">
                  <p:embed/>
                </p:oleObj>
              </mc:Choice>
              <mc:Fallback>
                <p:oleObj name="Rovnica" r:id="rId6" imgW="418918" imgH="393529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884" y="1542522"/>
                        <a:ext cx="1094316" cy="1019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229667"/>
              </p:ext>
            </p:extLst>
          </p:nvPr>
        </p:nvGraphicFramePr>
        <p:xfrm>
          <a:off x="1771650" y="1589507"/>
          <a:ext cx="501650" cy="914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3" name="Rovnica" r:id="rId8" imgW="215640" imgH="393480" progId="Equation.3">
                  <p:embed/>
                </p:oleObj>
              </mc:Choice>
              <mc:Fallback>
                <p:oleObj name="Rovnica" r:id="rId8" imgW="215640" imgH="39348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1589507"/>
                        <a:ext cx="501650" cy="914774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ĺžnik 7"/>
          <p:cNvSpPr/>
          <p:nvPr/>
        </p:nvSpPr>
        <p:spPr>
          <a:xfrm>
            <a:off x="1725931" y="159366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490019"/>
              </p:ext>
            </p:extLst>
          </p:nvPr>
        </p:nvGraphicFramePr>
        <p:xfrm>
          <a:off x="449792" y="3029790"/>
          <a:ext cx="1206500" cy="110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4" name="Rovnica" r:id="rId10" imgW="431640" imgH="393480" progId="Equation.3">
                  <p:embed/>
                </p:oleObj>
              </mc:Choice>
              <mc:Fallback>
                <p:oleObj name="Rovnica" r:id="rId10" imgW="431640" imgH="39348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92" y="3029790"/>
                        <a:ext cx="1206500" cy="11000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619255"/>
              </p:ext>
            </p:extLst>
          </p:nvPr>
        </p:nvGraphicFramePr>
        <p:xfrm>
          <a:off x="1748790" y="3151965"/>
          <a:ext cx="1352550" cy="855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5" name="Rovnica" r:id="rId12" imgW="622080" imgH="393480" progId="Equation.3">
                  <p:embed/>
                </p:oleObj>
              </mc:Choice>
              <mc:Fallback>
                <p:oleObj name="Rovnica" r:id="rId12" imgW="622080" imgH="393480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8790" y="3151965"/>
                        <a:ext cx="1352550" cy="85569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647337"/>
              </p:ext>
            </p:extLst>
          </p:nvPr>
        </p:nvGraphicFramePr>
        <p:xfrm>
          <a:off x="391584" y="4764819"/>
          <a:ext cx="130175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6" name="Rovnica" r:id="rId14" imgW="482400" imgH="393480" progId="Equation.3">
                  <p:embed/>
                </p:oleObj>
              </mc:Choice>
              <mc:Fallback>
                <p:oleObj name="Rovnica" r:id="rId14" imgW="482400" imgH="393480" progId="Equation.3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584" y="4764819"/>
                        <a:ext cx="1301750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4"/>
          <p:cNvSpPr>
            <a:spLocks noChangeArrowheads="1"/>
          </p:cNvSpPr>
          <p:nvPr/>
        </p:nvSpPr>
        <p:spPr bwMode="auto">
          <a:xfrm flipV="1">
            <a:off x="1693334" y="5422851"/>
            <a:ext cx="31242079" cy="4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724837"/>
              </p:ext>
            </p:extLst>
          </p:nvPr>
        </p:nvGraphicFramePr>
        <p:xfrm>
          <a:off x="1693336" y="4799667"/>
          <a:ext cx="2503593" cy="1016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7" name="Rovnica" r:id="rId16" imgW="965160" imgH="393480" progId="Equation.3">
                  <p:embed/>
                </p:oleObj>
              </mc:Choice>
              <mc:Fallback>
                <p:oleObj name="Rovnica" r:id="rId16" imgW="965160" imgH="393480" progId="Equation.3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336" y="4799667"/>
                        <a:ext cx="2503593" cy="101631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862852"/>
              </p:ext>
            </p:extLst>
          </p:nvPr>
        </p:nvGraphicFramePr>
        <p:xfrm>
          <a:off x="3101340" y="3151965"/>
          <a:ext cx="717507" cy="85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8" name="Rovnica" r:id="rId18" imgW="330120" imgH="393480" progId="Equation.3">
                  <p:embed/>
                </p:oleObj>
              </mc:Choice>
              <mc:Fallback>
                <p:oleObj name="Rovnica" r:id="rId18" imgW="330120" imgH="393480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340" y="3151965"/>
                        <a:ext cx="717507" cy="8554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708" name="Picture 84" descr="kreslené tužkou ukazující prstem — Stock vektor #564951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 rot="420003">
            <a:off x="5601837" y="1690802"/>
            <a:ext cx="3361489" cy="3445911"/>
          </a:xfrm>
          <a:prstGeom prst="rect">
            <a:avLst/>
          </a:prstGeom>
          <a:noFill/>
        </p:spPr>
      </p:pic>
      <p:sp>
        <p:nvSpPr>
          <p:cNvPr id="16" name="Usmiata tvár 15">
            <a:hlinkClick r:id="rId21" action="ppaction://hlinksldjump"/>
          </p:cNvPr>
          <p:cNvSpPr/>
          <p:nvPr/>
        </p:nvSpPr>
        <p:spPr>
          <a:xfrm>
            <a:off x="10792496" y="5692462"/>
            <a:ext cx="945777" cy="927279"/>
          </a:xfrm>
          <a:prstGeom prst="smileyFac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5879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450</TotalTime>
  <Words>100</Words>
  <Application>Microsoft Office PowerPoint</Application>
  <PresentationFormat>Širokouhlá</PresentationFormat>
  <Paragraphs>30</Paragraphs>
  <Slides>12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Fazeta</vt:lpstr>
      <vt:lpstr>Rovnica</vt:lpstr>
      <vt:lpstr>Zlomky</vt:lpstr>
      <vt:lpstr>Obsah</vt:lpstr>
      <vt:lpstr>1.Vyjadri zlomkom vyfarbenú časť útvaru</vt:lpstr>
      <vt:lpstr>2.Vypočítaj</vt:lpstr>
      <vt:lpstr> 3.Vypočítaj celok   </vt:lpstr>
      <vt:lpstr>4.Premeň na zlomok </vt:lpstr>
      <vt:lpstr>5.Sčítaj zlomky </vt:lpstr>
      <vt:lpstr>6. Odčítaj zlomky</vt:lpstr>
      <vt:lpstr>7.Vynásob zlomky</vt:lpstr>
      <vt:lpstr>8.Vydeľ zlomky</vt:lpstr>
      <vt:lpstr>9.Vypočítaj úlohy so zátvorkami</vt:lpstr>
      <vt:lpstr>Prezentácia programu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Slavka</dc:creator>
  <cp:lastModifiedBy>PC</cp:lastModifiedBy>
  <cp:revision>48</cp:revision>
  <dcterms:created xsi:type="dcterms:W3CDTF">2015-11-24T19:30:37Z</dcterms:created>
  <dcterms:modified xsi:type="dcterms:W3CDTF">2016-01-20T18:11:33Z</dcterms:modified>
</cp:coreProperties>
</file>