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5D53-2F22-4CD8-82E2-5F3ADF75E558}" type="datetimeFigureOut">
              <a:rPr lang="sk-SK" smtClean="0"/>
              <a:t>25. 3. 2013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1DEBB-E2E4-4627-8C45-C45FE65A41F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5D53-2F22-4CD8-82E2-5F3ADF75E558}" type="datetimeFigureOut">
              <a:rPr lang="sk-SK" smtClean="0"/>
              <a:t>25. 3. 2013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1DEBB-E2E4-4627-8C45-C45FE65A41F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5D53-2F22-4CD8-82E2-5F3ADF75E558}" type="datetimeFigureOut">
              <a:rPr lang="sk-SK" smtClean="0"/>
              <a:t>25. 3. 2013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1DEBB-E2E4-4627-8C45-C45FE65A41F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5D53-2F22-4CD8-82E2-5F3ADF75E558}" type="datetimeFigureOut">
              <a:rPr lang="sk-SK" smtClean="0"/>
              <a:t>25. 3. 2013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1DEBB-E2E4-4627-8C45-C45FE65A41F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5D53-2F22-4CD8-82E2-5F3ADF75E558}" type="datetimeFigureOut">
              <a:rPr lang="sk-SK" smtClean="0"/>
              <a:t>25. 3. 2013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1DEBB-E2E4-4627-8C45-C45FE65A41F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5D53-2F22-4CD8-82E2-5F3ADF75E558}" type="datetimeFigureOut">
              <a:rPr lang="sk-SK" smtClean="0"/>
              <a:t>25. 3. 2013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1DEBB-E2E4-4627-8C45-C45FE65A41F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5D53-2F22-4CD8-82E2-5F3ADF75E558}" type="datetimeFigureOut">
              <a:rPr lang="sk-SK" smtClean="0"/>
              <a:t>25. 3. 2013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1DEBB-E2E4-4627-8C45-C45FE65A41F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5D53-2F22-4CD8-82E2-5F3ADF75E558}" type="datetimeFigureOut">
              <a:rPr lang="sk-SK" smtClean="0"/>
              <a:t>25. 3. 2013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1DEBB-E2E4-4627-8C45-C45FE65A41F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5D53-2F22-4CD8-82E2-5F3ADF75E558}" type="datetimeFigureOut">
              <a:rPr lang="sk-SK" smtClean="0"/>
              <a:t>25. 3. 2013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1DEBB-E2E4-4627-8C45-C45FE65A41F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5D53-2F22-4CD8-82E2-5F3ADF75E558}" type="datetimeFigureOut">
              <a:rPr lang="sk-SK" smtClean="0"/>
              <a:t>25. 3. 2013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1DEBB-E2E4-4627-8C45-C45FE65A41F1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5D53-2F22-4CD8-82E2-5F3ADF75E558}" type="datetimeFigureOut">
              <a:rPr lang="sk-SK" smtClean="0"/>
              <a:t>25. 3. 2013</a:t>
            </a:fld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21DEBB-E2E4-4627-8C45-C45FE65A41F1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221DEBB-E2E4-4627-8C45-C45FE65A41F1}" type="slidenum">
              <a:rPr lang="sk-SK" smtClean="0"/>
              <a:t>‹#›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75A5D53-2F22-4CD8-82E2-5F3ADF75E558}" type="datetimeFigureOut">
              <a:rPr lang="sk-SK" smtClean="0"/>
              <a:t>25. 3. 2013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03648" y="1772816"/>
            <a:ext cx="6400800" cy="3024336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002060"/>
                </a:solidFill>
              </a:rPr>
              <a:t>Zmena</a:t>
            </a:r>
            <a:r>
              <a:rPr lang="sk-SK" dirty="0" smtClean="0">
                <a:solidFill>
                  <a:srgbClr val="002060"/>
                </a:solidFill>
              </a:rPr>
              <a:t> čísla v danom pomere</a:t>
            </a:r>
            <a:br>
              <a:rPr lang="sk-SK" dirty="0" smtClean="0">
                <a:solidFill>
                  <a:srgbClr val="002060"/>
                </a:solidFill>
              </a:rPr>
            </a:br>
            <a:r>
              <a:rPr lang="sk-SK" dirty="0" smtClean="0">
                <a:solidFill>
                  <a:srgbClr val="002060"/>
                </a:solidFill>
              </a:rPr>
              <a:t/>
            </a:r>
            <a:br>
              <a:rPr lang="sk-SK" dirty="0" smtClean="0">
                <a:solidFill>
                  <a:srgbClr val="002060"/>
                </a:solidFill>
              </a:rPr>
            </a:br>
            <a:r>
              <a:rPr lang="sk-SK" b="1" dirty="0" smtClean="0">
                <a:solidFill>
                  <a:srgbClr val="FF0000"/>
                </a:solidFill>
              </a:rPr>
              <a:t>Rozdelenie</a:t>
            </a:r>
            <a:r>
              <a:rPr lang="sk-SK" dirty="0" smtClean="0"/>
              <a:t> </a:t>
            </a:r>
            <a:r>
              <a:rPr lang="sk-SK" dirty="0" smtClean="0">
                <a:solidFill>
                  <a:srgbClr val="FF0000"/>
                </a:solidFill>
              </a:rPr>
              <a:t>čísla v danom pomere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5157192"/>
            <a:ext cx="6400800" cy="762000"/>
          </a:xfrm>
        </p:spPr>
        <p:txBody>
          <a:bodyPr/>
          <a:lstStyle/>
          <a:p>
            <a:r>
              <a:rPr lang="sk-SK" dirty="0" smtClean="0"/>
              <a:t>Mgr. Z. Burzová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1140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7239000" cy="1143000"/>
          </a:xfrm>
        </p:spPr>
        <p:txBody>
          <a:bodyPr/>
          <a:lstStyle/>
          <a:p>
            <a:r>
              <a:rPr lang="sk-SK" dirty="0" smtClean="0"/>
              <a:t>Domáca úloha - kontrola</a:t>
            </a:r>
            <a:endParaRPr lang="sk-S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980728"/>
                <a:ext cx="7992888" cy="5544616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sk-SK" b="1" dirty="0" smtClean="0"/>
                  <a:t>1</a:t>
                </a:r>
                <a:r>
                  <a:rPr lang="sk-SK" sz="2200" b="1" dirty="0" smtClean="0"/>
                  <a:t>. </a:t>
                </a:r>
                <a:r>
                  <a:rPr lang="sk-SK" sz="2200" b="1" dirty="0" smtClean="0">
                    <a:solidFill>
                      <a:srgbClr val="FF0000"/>
                    </a:solidFill>
                  </a:rPr>
                  <a:t>Upravte </a:t>
                </a:r>
                <a:r>
                  <a:rPr lang="sk-SK" sz="2200" b="1" dirty="0">
                    <a:solidFill>
                      <a:srgbClr val="FF0000"/>
                    </a:solidFill>
                  </a:rPr>
                  <a:t>dané pomery na základný </a:t>
                </a:r>
                <a:r>
                  <a:rPr lang="sk-SK" sz="2200" b="1" dirty="0" smtClean="0">
                    <a:solidFill>
                      <a:srgbClr val="FF0000"/>
                    </a:solidFill>
                  </a:rPr>
                  <a:t>tvar</a:t>
                </a:r>
                <a:r>
                  <a:rPr lang="sk-SK" sz="2200" b="1" dirty="0"/>
                  <a:t>	</a:t>
                </a:r>
                <a:endParaRPr lang="sk-SK" sz="2200" b="1" dirty="0" smtClean="0"/>
              </a:p>
              <a:p>
                <a:pPr marL="0" indent="0">
                  <a:buNone/>
                </a:pPr>
                <a:r>
                  <a:rPr lang="sk-SK" sz="2200" b="1" dirty="0"/>
                  <a:t>	</a:t>
                </a:r>
                <a:r>
                  <a:rPr lang="sk-SK" sz="2200" b="1" dirty="0" smtClean="0"/>
                  <a:t>a</a:t>
                </a:r>
                <a:r>
                  <a:rPr lang="sk-SK" sz="2200" b="1" dirty="0"/>
                  <a:t>) 21 : 42 </a:t>
                </a:r>
                <a:r>
                  <a:rPr lang="sk-SK" sz="2200" b="1" dirty="0" smtClean="0"/>
                  <a:t>= 3:6= </a:t>
                </a:r>
                <a:r>
                  <a:rPr lang="sk-SK" sz="2200" b="1" dirty="0" smtClean="0">
                    <a:solidFill>
                      <a:srgbClr val="FF0000"/>
                    </a:solidFill>
                  </a:rPr>
                  <a:t>1 : 2</a:t>
                </a:r>
                <a:r>
                  <a:rPr lang="sk-SK" sz="2200" b="1" dirty="0"/>
                  <a:t>		b) 0,6 : 1,8 </a:t>
                </a:r>
                <a:r>
                  <a:rPr lang="sk-SK" sz="2200" b="1" dirty="0" smtClean="0"/>
                  <a:t>= </a:t>
                </a:r>
                <a:r>
                  <a:rPr lang="sk-SK" sz="2200" b="1" dirty="0" smtClean="0">
                    <a:solidFill>
                      <a:srgbClr val="FF0000"/>
                    </a:solidFill>
                  </a:rPr>
                  <a:t>1: 3</a:t>
                </a:r>
              </a:p>
              <a:p>
                <a:pPr marL="0" indent="0">
                  <a:buNone/>
                </a:pPr>
                <a:r>
                  <a:rPr lang="sk-SK" sz="2200" b="1" dirty="0"/>
                  <a:t>	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k-SK" sz="2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sk-SK" sz="2200" b="1" i="1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sk-SK" sz="2200" b="1" i="1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sk-SK" sz="2200" b="1" dirty="0"/>
                  <a:t>  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k-SK" sz="2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sk-SK" sz="2200" b="1" i="1"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sk-SK" sz="2200" b="1" i="1">
                            <a:latin typeface="Cambria Math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sk-SK" sz="2200" b="1" dirty="0"/>
                  <a:t> </a:t>
                </a:r>
                <a:r>
                  <a:rPr lang="sk-SK" sz="2200" b="1" dirty="0" smtClean="0"/>
                  <a:t>= </a:t>
                </a:r>
                <a:r>
                  <a:rPr lang="sk-SK" sz="2200" b="1" dirty="0" smtClean="0">
                    <a:solidFill>
                      <a:srgbClr val="FF0000"/>
                    </a:solidFill>
                  </a:rPr>
                  <a:t>5 : 4</a:t>
                </a:r>
                <a:r>
                  <a:rPr lang="sk-SK" sz="2200" b="1" dirty="0">
                    <a:solidFill>
                      <a:srgbClr val="FF0000"/>
                    </a:solidFill>
                  </a:rPr>
                  <a:t>	</a:t>
                </a:r>
                <a:r>
                  <a:rPr lang="sk-SK" sz="2200" b="1" dirty="0"/>
                  <a:t>		</a:t>
                </a:r>
              </a:p>
              <a:p>
                <a:pPr marL="0" indent="0">
                  <a:buNone/>
                </a:pPr>
                <a:r>
                  <a:rPr lang="sk-SK" sz="2200" b="1" dirty="0" smtClean="0"/>
                  <a:t>2</a:t>
                </a:r>
                <a:r>
                  <a:rPr lang="sk-SK" sz="2200" b="1" dirty="0" smtClean="0">
                    <a:solidFill>
                      <a:srgbClr val="00B050"/>
                    </a:solidFill>
                  </a:rPr>
                  <a:t>.  </a:t>
                </a:r>
                <a:r>
                  <a:rPr lang="sk-SK" sz="2200" b="1" dirty="0">
                    <a:solidFill>
                      <a:srgbClr val="00B050"/>
                    </a:solidFill>
                  </a:rPr>
                  <a:t>Zmeňte číslo 36 v pomere 5 : 6</a:t>
                </a:r>
                <a:r>
                  <a:rPr lang="sk-SK" sz="2200" b="1" dirty="0" smtClean="0">
                    <a:solidFill>
                      <a:srgbClr val="00B050"/>
                    </a:solidFill>
                  </a:rPr>
                  <a:t>.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k-SK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k-SK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sk-SK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𝟔</m:t>
                        </m:r>
                      </m:den>
                    </m:f>
                    <m:r>
                      <a:rPr lang="sk-SK" b="1" i="1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sk-SK" sz="2200" b="1" dirty="0" smtClean="0">
                    <a:solidFill>
                      <a:srgbClr val="FF0000"/>
                    </a:solidFill>
                  </a:rPr>
                  <a:t>z 36 = 36:6.5 = 30</a:t>
                </a:r>
                <a:r>
                  <a:rPr lang="sk-SK" sz="2200" b="1" dirty="0">
                    <a:solidFill>
                      <a:srgbClr val="00B050"/>
                    </a:solidFill>
                  </a:rPr>
                  <a:t>	</a:t>
                </a:r>
                <a:endParaRPr lang="sk-SK" sz="2200" b="1" dirty="0"/>
              </a:p>
              <a:p>
                <a:pPr marL="0" indent="0">
                  <a:buNone/>
                </a:pPr>
                <a:r>
                  <a:rPr lang="sk-SK" sz="2200" b="1" dirty="0" smtClean="0"/>
                  <a:t>3. </a:t>
                </a:r>
                <a:r>
                  <a:rPr lang="sk-SK" sz="2200" b="1" dirty="0" smtClean="0">
                    <a:solidFill>
                      <a:srgbClr val="002060"/>
                    </a:solidFill>
                  </a:rPr>
                  <a:t>Rozdeľte  </a:t>
                </a:r>
                <a:r>
                  <a:rPr lang="sk-SK" sz="2200" b="1" dirty="0">
                    <a:solidFill>
                      <a:srgbClr val="002060"/>
                    </a:solidFill>
                  </a:rPr>
                  <a:t>číslo 56 v pomere 6 : 2</a:t>
                </a:r>
                <a:r>
                  <a:rPr lang="sk-SK" sz="2200" b="1" dirty="0" smtClean="0">
                    <a:solidFill>
                      <a:srgbClr val="002060"/>
                    </a:solidFill>
                  </a:rPr>
                  <a:t>.</a:t>
                </a:r>
              </a:p>
              <a:p>
                <a:pPr marL="0" indent="0">
                  <a:buNone/>
                </a:pPr>
                <a:r>
                  <a:rPr lang="sk-SK" sz="2200" b="1" dirty="0" smtClean="0"/>
                  <a:t>	</a:t>
                </a:r>
                <a:r>
                  <a:rPr lang="sk-SK" sz="2200" b="1" dirty="0" smtClean="0">
                    <a:solidFill>
                      <a:srgbClr val="FF0000"/>
                    </a:solidFill>
                  </a:rPr>
                  <a:t>56 : 8 = 6	</a:t>
                </a:r>
                <a:r>
                  <a:rPr lang="sk-SK" sz="2200" b="1" dirty="0" err="1" smtClean="0">
                    <a:solidFill>
                      <a:srgbClr val="FF0000"/>
                    </a:solidFill>
                  </a:rPr>
                  <a:t>6</a:t>
                </a:r>
                <a:r>
                  <a:rPr lang="sk-SK" sz="2200" b="1" dirty="0" smtClean="0">
                    <a:solidFill>
                      <a:srgbClr val="FF0000"/>
                    </a:solidFill>
                  </a:rPr>
                  <a:t> . 6 = 36</a:t>
                </a:r>
              </a:p>
              <a:p>
                <a:pPr marL="0" indent="0">
                  <a:buNone/>
                </a:pPr>
                <a:r>
                  <a:rPr lang="sk-SK" b="1" dirty="0">
                    <a:solidFill>
                      <a:srgbClr val="FF0000"/>
                    </a:solidFill>
                  </a:rPr>
                  <a:t>	</a:t>
                </a:r>
                <a:r>
                  <a:rPr lang="sk-SK" b="1" dirty="0" smtClean="0">
                    <a:solidFill>
                      <a:srgbClr val="FF0000"/>
                    </a:solidFill>
                  </a:rPr>
                  <a:t>		6 . 2 = 12</a:t>
                </a:r>
              </a:p>
              <a:p>
                <a:pPr marL="0" indent="0">
                  <a:buNone/>
                </a:pPr>
                <a:r>
                  <a:rPr lang="sk-SK" b="1" dirty="0" smtClean="0">
                    <a:solidFill>
                      <a:srgbClr val="FF0000"/>
                    </a:solidFill>
                  </a:rPr>
                  <a:t>    Číslo 56 rozdelím v pomere 6:2 na 36 a 12</a:t>
                </a:r>
                <a:endParaRPr lang="sk-SK" sz="2200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sk-SK" sz="2200" b="1" dirty="0" smtClean="0"/>
                  <a:t>4. Rozdeľ 42 orechov na dve časti v pomere 3:4</a:t>
                </a:r>
              </a:p>
              <a:p>
                <a:pPr marL="0" indent="0">
                  <a:buNone/>
                </a:pPr>
                <a:r>
                  <a:rPr lang="sk-SK" sz="2200" b="1" dirty="0" smtClean="0"/>
                  <a:t>    42 orechov rozdelím v pomere 3:4 na 18 a 24 orechov.</a:t>
                </a:r>
              </a:p>
              <a:p>
                <a:pPr marL="0" indent="0">
                  <a:buNone/>
                </a:pPr>
                <a:r>
                  <a:rPr lang="sk-SK" sz="2200" b="1" dirty="0">
                    <a:solidFill>
                      <a:srgbClr val="7030A0"/>
                    </a:solidFill>
                  </a:rPr>
                  <a:t>5</a:t>
                </a:r>
                <a:r>
                  <a:rPr lang="sk-SK" sz="2200" b="1" dirty="0" smtClean="0">
                    <a:solidFill>
                      <a:srgbClr val="7030A0"/>
                    </a:solidFill>
                  </a:rPr>
                  <a:t>. Dvaja </a:t>
                </a:r>
                <a:r>
                  <a:rPr lang="sk-SK" sz="2200" b="1" dirty="0">
                    <a:solidFill>
                      <a:srgbClr val="7030A0"/>
                    </a:solidFill>
                  </a:rPr>
                  <a:t>kamaráti si zarobili na brigáde cez leto spolu </a:t>
                </a:r>
                <a:r>
                  <a:rPr lang="sk-SK" sz="2200" b="1" dirty="0" smtClean="0">
                    <a:solidFill>
                      <a:srgbClr val="7030A0"/>
                    </a:solidFill>
                  </a:rPr>
                  <a:t>55 </a:t>
                </a:r>
                <a:r>
                  <a:rPr lang="sk-SK" sz="2200" b="1" dirty="0">
                    <a:solidFill>
                      <a:srgbClr val="7030A0"/>
                    </a:solidFill>
                  </a:rPr>
                  <a:t>eur.  Peniaze si rozdelili   v pomere 7</a:t>
                </a:r>
                <a:r>
                  <a:rPr lang="sk-SK" sz="2200" b="1" dirty="0" smtClean="0">
                    <a:solidFill>
                      <a:srgbClr val="7030A0"/>
                    </a:solidFill>
                  </a:rPr>
                  <a:t> : 4. </a:t>
                </a:r>
                <a:r>
                  <a:rPr lang="sk-SK" sz="2200" b="1" dirty="0">
                    <a:solidFill>
                      <a:srgbClr val="7030A0"/>
                    </a:solidFill>
                  </a:rPr>
                  <a:t>Koľko si zarobil prvý</a:t>
                </a:r>
                <a:r>
                  <a:rPr lang="sk-SK" sz="2200" b="1" dirty="0" smtClean="0">
                    <a:solidFill>
                      <a:srgbClr val="7030A0"/>
                    </a:solidFill>
                  </a:rPr>
                  <a:t>?</a:t>
                </a:r>
              </a:p>
              <a:p>
                <a:pPr marL="0" indent="0">
                  <a:buNone/>
                </a:pPr>
                <a:r>
                  <a:rPr lang="sk-SK" b="1" dirty="0" smtClean="0">
                    <a:solidFill>
                      <a:srgbClr val="7030A0"/>
                    </a:solidFill>
                  </a:rPr>
                  <a:t>	55:11=5        5.7 = 35€</a:t>
                </a:r>
              </a:p>
              <a:p>
                <a:pPr marL="0" indent="0">
                  <a:buNone/>
                </a:pPr>
                <a:r>
                  <a:rPr lang="sk-SK" sz="2200" b="1" dirty="0">
                    <a:solidFill>
                      <a:srgbClr val="7030A0"/>
                    </a:solidFill>
                  </a:rPr>
                  <a:t>	</a:t>
                </a:r>
                <a:r>
                  <a:rPr lang="sk-SK" sz="2200" b="1" dirty="0" smtClean="0">
                    <a:solidFill>
                      <a:srgbClr val="7030A0"/>
                    </a:solidFill>
                  </a:rPr>
                  <a:t>      	        5. 4 = 20€</a:t>
                </a:r>
                <a:r>
                  <a:rPr lang="sk-SK" b="1" dirty="0">
                    <a:solidFill>
                      <a:srgbClr val="7030A0"/>
                    </a:solidFill>
                  </a:rPr>
                  <a:t>	</a:t>
                </a:r>
                <a:r>
                  <a:rPr lang="sk-SK" b="1" dirty="0" smtClean="0">
                    <a:solidFill>
                      <a:srgbClr val="7030A0"/>
                    </a:solidFill>
                  </a:rPr>
                  <a:t>Prvý si zarobil 35€</a:t>
                </a:r>
                <a:endParaRPr lang="sk-SK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980728"/>
                <a:ext cx="7992888" cy="5544616"/>
              </a:xfrm>
              <a:blipFill rotWithShape="1">
                <a:blip r:embed="rId2"/>
                <a:stretch>
                  <a:fillRect l="-992" t="-1320" b="-660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682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7560840" cy="5585793"/>
          </a:xfrm>
        </p:spPr>
        <p:txBody>
          <a:bodyPr/>
          <a:lstStyle/>
          <a:p>
            <a:r>
              <a:rPr lang="sk-SK" sz="2800" dirty="0" smtClean="0"/>
              <a:t>Opakovanie:</a:t>
            </a:r>
          </a:p>
          <a:p>
            <a:pPr marL="0" indent="0">
              <a:buNone/>
            </a:pPr>
            <a:r>
              <a:rPr lang="sk-SK" sz="2800" dirty="0" smtClean="0">
                <a:solidFill>
                  <a:srgbClr val="FF0000"/>
                </a:solidFill>
              </a:rPr>
              <a:t>1. Zmeň </a:t>
            </a:r>
            <a:r>
              <a:rPr lang="sk-SK" sz="2800" dirty="0" smtClean="0">
                <a:solidFill>
                  <a:srgbClr val="FF0000"/>
                </a:solidFill>
              </a:rPr>
              <a:t>číslo 15 v pomere 3 : </a:t>
            </a:r>
            <a:r>
              <a:rPr lang="sk-SK" sz="2800" dirty="0" smtClean="0">
                <a:solidFill>
                  <a:srgbClr val="FF0000"/>
                </a:solidFill>
              </a:rPr>
              <a:t>5</a:t>
            </a:r>
            <a:endParaRPr lang="sk-SK" sz="2800" dirty="0" smtClean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endParaRPr lang="sk-SK" sz="2800" dirty="0" smtClean="0"/>
          </a:p>
          <a:p>
            <a:pPr marL="342900" indent="-342900">
              <a:buAutoNum type="arabicPeriod"/>
            </a:pPr>
            <a:endParaRPr lang="sk-SK" sz="2800" dirty="0"/>
          </a:p>
          <a:p>
            <a:pPr marL="0" indent="0">
              <a:buNone/>
            </a:pPr>
            <a:r>
              <a:rPr lang="sk-SK" sz="2800" b="1" dirty="0" smtClean="0">
                <a:solidFill>
                  <a:srgbClr val="002060"/>
                </a:solidFill>
              </a:rPr>
              <a:t>2. Zmeň </a:t>
            </a:r>
            <a:r>
              <a:rPr lang="sk-SK" sz="2800" b="1" dirty="0">
                <a:solidFill>
                  <a:srgbClr val="002060"/>
                </a:solidFill>
              </a:rPr>
              <a:t>číslo 15 v </a:t>
            </a:r>
            <a:r>
              <a:rPr lang="sk-SK" sz="2800" b="1" dirty="0" smtClean="0">
                <a:solidFill>
                  <a:srgbClr val="002060"/>
                </a:solidFill>
              </a:rPr>
              <a:t>pomere</a:t>
            </a:r>
          </a:p>
          <a:p>
            <a:pPr marL="342900" indent="-342900">
              <a:buFont typeface="Wingdings" pitchFamily="2" charset="2"/>
              <a:buAutoNum type="arabicPeriod"/>
            </a:pPr>
            <a:endParaRPr lang="sk-SK" sz="2800" dirty="0" smtClean="0"/>
          </a:p>
          <a:p>
            <a:pPr marL="342900" indent="-342900">
              <a:buFont typeface="Wingdings" pitchFamily="2" charset="2"/>
              <a:buAutoNum type="arabicPeriod"/>
            </a:pPr>
            <a:endParaRPr lang="sk-SK" sz="2800" dirty="0"/>
          </a:p>
          <a:p>
            <a:pPr marL="0" indent="0">
              <a:buNone/>
            </a:pPr>
            <a:r>
              <a:rPr lang="sk-SK" sz="2800" b="1" dirty="0" smtClean="0">
                <a:solidFill>
                  <a:srgbClr val="00B050"/>
                </a:solidFill>
              </a:rPr>
              <a:t>3. Zväčši číslo 20 v pomere 4 : 2  </a:t>
            </a:r>
            <a:endParaRPr lang="sk-SK" sz="2800" b="1" dirty="0">
              <a:solidFill>
                <a:srgbClr val="00B050"/>
              </a:solidFill>
            </a:endParaRPr>
          </a:p>
          <a:p>
            <a:pPr marL="342900" indent="-342900">
              <a:buAutoNum type="arabicPeriod"/>
            </a:pPr>
            <a:endParaRPr lang="sk-SK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0568808"/>
              </p:ext>
            </p:extLst>
          </p:nvPr>
        </p:nvGraphicFramePr>
        <p:xfrm>
          <a:off x="4572000" y="2204864"/>
          <a:ext cx="292224" cy="75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Rovnica" r:id="rId3" imgW="152280" imgH="393480" progId="Equation.3">
                  <p:embed/>
                </p:oleObj>
              </mc:Choice>
              <mc:Fallback>
                <p:oleObj name="Rovnica" r:id="rId3" imgW="152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0" y="2204864"/>
                        <a:ext cx="292224" cy="754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5039033"/>
              </p:ext>
            </p:extLst>
          </p:nvPr>
        </p:nvGraphicFramePr>
        <p:xfrm>
          <a:off x="971600" y="1484784"/>
          <a:ext cx="4320480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Rovnica" r:id="rId5" imgW="1409400" imgH="393480" progId="Equation.3">
                  <p:embed/>
                </p:oleObj>
              </mc:Choice>
              <mc:Fallback>
                <p:oleObj name="Rovnica" r:id="rId5" imgW="14094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71600" y="1484784"/>
                        <a:ext cx="4320480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2092941"/>
              </p:ext>
            </p:extLst>
          </p:nvPr>
        </p:nvGraphicFramePr>
        <p:xfrm>
          <a:off x="1260475" y="2997200"/>
          <a:ext cx="4151158" cy="791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Rovnica" r:id="rId7" imgW="1231560" imgH="393480" progId="Equation.3">
                  <p:embed/>
                </p:oleObj>
              </mc:Choice>
              <mc:Fallback>
                <p:oleObj name="Rovnica" r:id="rId7" imgW="1231560" imgH="393480" progId="Equation.3">
                  <p:embed/>
                  <p:pic>
                    <p:nvPicPr>
                      <p:cNvPr id="0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475" y="2997200"/>
                        <a:ext cx="4151158" cy="7918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8091579"/>
              </p:ext>
            </p:extLst>
          </p:nvPr>
        </p:nvGraphicFramePr>
        <p:xfrm>
          <a:off x="1115616" y="4797152"/>
          <a:ext cx="4718008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Rovnica" r:id="rId9" imgW="1282680" imgH="393480" progId="Equation.3">
                  <p:embed/>
                </p:oleObj>
              </mc:Choice>
              <mc:Fallback>
                <p:oleObj name="Rovnica" r:id="rId9" imgW="1282680" imgH="393480" progId="Equation.3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4797152"/>
                        <a:ext cx="4718008" cy="8640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ál 6"/>
          <p:cNvSpPr/>
          <p:nvPr/>
        </p:nvSpPr>
        <p:spPr>
          <a:xfrm>
            <a:off x="4788024" y="1556792"/>
            <a:ext cx="576064" cy="5760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vál 7"/>
          <p:cNvSpPr/>
          <p:nvPr/>
        </p:nvSpPr>
        <p:spPr>
          <a:xfrm flipV="1">
            <a:off x="4662815" y="3068960"/>
            <a:ext cx="576064" cy="567680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vál 8"/>
          <p:cNvSpPr/>
          <p:nvPr/>
        </p:nvSpPr>
        <p:spPr>
          <a:xfrm>
            <a:off x="5076056" y="4869160"/>
            <a:ext cx="576064" cy="576064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088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332656"/>
            <a:ext cx="7848872" cy="6048672"/>
          </a:xfrm>
        </p:spPr>
        <p:txBody>
          <a:bodyPr/>
          <a:lstStyle/>
          <a:p>
            <a:pPr indent="0">
              <a:lnSpc>
                <a:spcPct val="100000"/>
              </a:lnSpc>
              <a:buNone/>
            </a:pPr>
            <a:r>
              <a:rPr lang="sk-SK" sz="2800" b="1" dirty="0" smtClean="0">
                <a:solidFill>
                  <a:srgbClr val="FF0000"/>
                </a:solidFill>
              </a:rPr>
              <a:t>4.  Zmenšite rozmery obdĺžnika s rozmermi</a:t>
            </a:r>
          </a:p>
          <a:p>
            <a:pPr indent="0">
              <a:lnSpc>
                <a:spcPct val="100000"/>
              </a:lnSpc>
              <a:buNone/>
            </a:pPr>
            <a:r>
              <a:rPr lang="sk-SK" sz="2800" b="1" dirty="0" smtClean="0">
                <a:solidFill>
                  <a:srgbClr val="FF0000"/>
                </a:solidFill>
              </a:rPr>
              <a:t> </a:t>
            </a:r>
            <a:r>
              <a:rPr lang="sk-SK" sz="2800" b="1" dirty="0" smtClean="0">
                <a:solidFill>
                  <a:srgbClr val="FF0000"/>
                </a:solidFill>
              </a:rPr>
              <a:t>    15 </a:t>
            </a:r>
            <a:r>
              <a:rPr lang="sk-SK" sz="2800" b="1" dirty="0" smtClean="0">
                <a:solidFill>
                  <a:srgbClr val="FF0000"/>
                </a:solidFill>
              </a:rPr>
              <a:t>cm a 3 dm v pomere 4 : 5. V akom pomere </a:t>
            </a:r>
            <a:r>
              <a:rPr lang="sk-SK" sz="2800" b="1" dirty="0" smtClean="0">
                <a:solidFill>
                  <a:srgbClr val="FF0000"/>
                </a:solidFill>
              </a:rPr>
              <a:t>  </a:t>
            </a:r>
          </a:p>
          <a:p>
            <a:pPr indent="0">
              <a:lnSpc>
                <a:spcPct val="100000"/>
              </a:lnSpc>
              <a:buNone/>
            </a:pPr>
            <a:r>
              <a:rPr lang="sk-SK" sz="2800" b="1" dirty="0">
                <a:solidFill>
                  <a:srgbClr val="FF0000"/>
                </a:solidFill>
              </a:rPr>
              <a:t> </a:t>
            </a:r>
            <a:r>
              <a:rPr lang="sk-SK" sz="2800" b="1" dirty="0" smtClean="0">
                <a:solidFill>
                  <a:srgbClr val="FF0000"/>
                </a:solidFill>
              </a:rPr>
              <a:t>     </a:t>
            </a:r>
            <a:r>
              <a:rPr lang="sk-SK" sz="2800" b="1" dirty="0" smtClean="0">
                <a:solidFill>
                  <a:srgbClr val="FF0000"/>
                </a:solidFill>
              </a:rPr>
              <a:t>budú </a:t>
            </a:r>
            <a:r>
              <a:rPr lang="sk-SK" sz="2800" b="1" dirty="0" smtClean="0">
                <a:solidFill>
                  <a:srgbClr val="FF0000"/>
                </a:solidFill>
              </a:rPr>
              <a:t>obsahy oboch obdĺžnikov ?</a:t>
            </a:r>
            <a:endParaRPr lang="sk-SK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35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332656"/>
            <a:ext cx="8280920" cy="4361657"/>
          </a:xfrm>
        </p:spPr>
        <p:txBody>
          <a:bodyPr>
            <a:normAutofit/>
          </a:bodyPr>
          <a:lstStyle/>
          <a:p>
            <a:pPr indent="0">
              <a:lnSpc>
                <a:spcPct val="100000"/>
              </a:lnSpc>
              <a:buNone/>
            </a:pPr>
            <a:r>
              <a:rPr lang="sk-SK" sz="2800" b="1" dirty="0" smtClean="0">
                <a:solidFill>
                  <a:srgbClr val="00B050"/>
                </a:solidFill>
              </a:rPr>
              <a:t>5. Strany trojuholníka sú v pomere 2 : 2,8 : 3,5.    </a:t>
            </a:r>
          </a:p>
          <a:p>
            <a:pPr indent="0">
              <a:lnSpc>
                <a:spcPct val="100000"/>
              </a:lnSpc>
              <a:buNone/>
            </a:pPr>
            <a:r>
              <a:rPr lang="sk-SK" sz="2800" b="1" dirty="0">
                <a:solidFill>
                  <a:srgbClr val="00B050"/>
                </a:solidFill>
              </a:rPr>
              <a:t> </a:t>
            </a:r>
            <a:r>
              <a:rPr lang="sk-SK" sz="2800" b="1" dirty="0" smtClean="0">
                <a:solidFill>
                  <a:srgbClr val="00B050"/>
                </a:solidFill>
              </a:rPr>
              <a:t>    Obvod meria 332 mm. Vypočítajte veľkosti         </a:t>
            </a:r>
          </a:p>
          <a:p>
            <a:pPr indent="0">
              <a:lnSpc>
                <a:spcPct val="100000"/>
              </a:lnSpc>
              <a:buNone/>
            </a:pPr>
            <a:r>
              <a:rPr lang="sk-SK" sz="2800" b="1" dirty="0">
                <a:solidFill>
                  <a:srgbClr val="00B050"/>
                </a:solidFill>
              </a:rPr>
              <a:t> </a:t>
            </a:r>
            <a:r>
              <a:rPr lang="sk-SK" sz="2800" b="1" dirty="0" smtClean="0">
                <a:solidFill>
                  <a:srgbClr val="00B050"/>
                </a:solidFill>
              </a:rPr>
              <a:t>    strán trojuholníka.</a:t>
            </a:r>
            <a:endParaRPr lang="sk-SK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59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332656"/>
            <a:ext cx="7416824" cy="5184576"/>
          </a:xfrm>
        </p:spPr>
        <p:txBody>
          <a:bodyPr/>
          <a:lstStyle/>
          <a:p>
            <a:pPr indent="0">
              <a:lnSpc>
                <a:spcPct val="100000"/>
              </a:lnSpc>
              <a:buNone/>
            </a:pPr>
            <a:r>
              <a:rPr lang="sk-SK" sz="2800" b="1" dirty="0" smtClean="0">
                <a:solidFill>
                  <a:srgbClr val="7030A0"/>
                </a:solidFill>
              </a:rPr>
              <a:t>6. Rozdeľte </a:t>
            </a:r>
            <a:r>
              <a:rPr lang="sk-SK" sz="2800" b="1" dirty="0" smtClean="0">
                <a:solidFill>
                  <a:srgbClr val="7030A0"/>
                </a:solidFill>
              </a:rPr>
              <a:t>číslo 420 na sčítance v pomere:</a:t>
            </a:r>
          </a:p>
          <a:p>
            <a:pPr indent="0">
              <a:lnSpc>
                <a:spcPct val="100000"/>
              </a:lnSpc>
              <a:buNone/>
            </a:pPr>
            <a:r>
              <a:rPr lang="sk-SK" sz="2800" b="1" dirty="0">
                <a:solidFill>
                  <a:srgbClr val="7030A0"/>
                </a:solidFill>
              </a:rPr>
              <a:t> </a:t>
            </a:r>
            <a:r>
              <a:rPr lang="sk-SK" sz="2800" b="1" dirty="0" smtClean="0">
                <a:solidFill>
                  <a:srgbClr val="7030A0"/>
                </a:solidFill>
              </a:rPr>
              <a:t>    a) 7 : 8                  b) 1 : 3 : 24</a:t>
            </a:r>
            <a:endParaRPr lang="sk-SK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05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404664"/>
            <a:ext cx="7776864" cy="4361657"/>
          </a:xfrm>
        </p:spPr>
        <p:txBody>
          <a:bodyPr/>
          <a:lstStyle/>
          <a:p>
            <a:pPr indent="0">
              <a:lnSpc>
                <a:spcPct val="100000"/>
              </a:lnSpc>
              <a:buNone/>
            </a:pPr>
            <a:r>
              <a:rPr lang="sk-SK" sz="2800" b="1" dirty="0" smtClean="0">
                <a:solidFill>
                  <a:srgbClr val="FF0000"/>
                </a:solidFill>
              </a:rPr>
              <a:t> 7. Mamička rozdelila svojim trom deťom Adamovi, Michalovi a Zuzke 125 cukríkov  v pomere 7: </a:t>
            </a:r>
            <a:r>
              <a:rPr lang="sk-SK" sz="2800" b="1" dirty="0" smtClean="0">
                <a:solidFill>
                  <a:srgbClr val="FF0000"/>
                </a:solidFill>
              </a:rPr>
              <a:t>8 :10. </a:t>
            </a:r>
            <a:r>
              <a:rPr lang="sk-SK" sz="2800" b="1" dirty="0" smtClean="0">
                <a:solidFill>
                  <a:srgbClr val="FF0000"/>
                </a:solidFill>
              </a:rPr>
              <a:t>Ktoré dieťa dostalo najviac cukríkov  a koľko ?</a:t>
            </a:r>
          </a:p>
          <a:p>
            <a:pPr indent="0">
              <a:buNone/>
            </a:pPr>
            <a:endParaRPr lang="sk-SK" dirty="0"/>
          </a:p>
        </p:txBody>
      </p:sp>
      <p:sp>
        <p:nvSpPr>
          <p:cNvPr id="2" name="BlokTextu 1"/>
          <p:cNvSpPr txBox="1"/>
          <p:nvPr/>
        </p:nvSpPr>
        <p:spPr>
          <a:xfrm>
            <a:off x="683568" y="2420888"/>
            <a:ext cx="7200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rgbClr val="002060"/>
                </a:solidFill>
              </a:rPr>
              <a:t>125 cukríkov rozdeliť v pomere......7 : 8 : 10 = A : M : Z</a:t>
            </a:r>
          </a:p>
          <a:p>
            <a:r>
              <a:rPr lang="sk-SK" sz="2400" dirty="0" smtClean="0">
                <a:solidFill>
                  <a:srgbClr val="002060"/>
                </a:solidFill>
              </a:rPr>
              <a:t>125 ...........  7 + 8 + 10 = 25 d.</a:t>
            </a:r>
          </a:p>
          <a:p>
            <a:r>
              <a:rPr lang="sk-SK" sz="2400" b="1" dirty="0" smtClean="0">
                <a:solidFill>
                  <a:srgbClr val="00B050"/>
                </a:solidFill>
              </a:rPr>
              <a:t>125 : 25 = 5 c. ................  1 d.</a:t>
            </a:r>
          </a:p>
          <a:p>
            <a:endParaRPr lang="sk-SK" sz="2400" dirty="0" smtClean="0">
              <a:solidFill>
                <a:srgbClr val="002060"/>
              </a:solidFill>
            </a:endParaRPr>
          </a:p>
          <a:p>
            <a:r>
              <a:rPr lang="sk-SK" sz="2400" dirty="0">
                <a:solidFill>
                  <a:srgbClr val="002060"/>
                </a:solidFill>
              </a:rPr>
              <a:t>	</a:t>
            </a:r>
            <a:r>
              <a:rPr lang="sk-SK" sz="2400" b="1" dirty="0" smtClean="0">
                <a:solidFill>
                  <a:srgbClr val="00B050"/>
                </a:solidFill>
              </a:rPr>
              <a:t>5 . 7 =   35 </a:t>
            </a:r>
            <a:r>
              <a:rPr lang="sk-SK" sz="2400" dirty="0" smtClean="0">
                <a:solidFill>
                  <a:srgbClr val="002060"/>
                </a:solidFill>
              </a:rPr>
              <a:t>cukríkov pre Adama</a:t>
            </a:r>
          </a:p>
          <a:p>
            <a:r>
              <a:rPr lang="sk-SK" sz="2400" dirty="0">
                <a:solidFill>
                  <a:srgbClr val="002060"/>
                </a:solidFill>
              </a:rPr>
              <a:t>	</a:t>
            </a:r>
            <a:r>
              <a:rPr lang="sk-SK" sz="2400" b="1" dirty="0" smtClean="0">
                <a:solidFill>
                  <a:srgbClr val="00B050"/>
                </a:solidFill>
              </a:rPr>
              <a:t>5 . 8 =   40</a:t>
            </a:r>
            <a:r>
              <a:rPr lang="sk-SK" sz="2400" dirty="0" smtClean="0">
                <a:solidFill>
                  <a:srgbClr val="002060"/>
                </a:solidFill>
              </a:rPr>
              <a:t> cukríkov pre Michala</a:t>
            </a:r>
          </a:p>
          <a:p>
            <a:r>
              <a:rPr lang="sk-SK" sz="2400" dirty="0">
                <a:solidFill>
                  <a:srgbClr val="002060"/>
                </a:solidFill>
              </a:rPr>
              <a:t>	</a:t>
            </a:r>
            <a:r>
              <a:rPr lang="sk-SK" sz="2400" b="1" dirty="0" smtClean="0">
                <a:solidFill>
                  <a:srgbClr val="00B050"/>
                </a:solidFill>
              </a:rPr>
              <a:t>5 . 10 </a:t>
            </a:r>
            <a:r>
              <a:rPr lang="sk-SK" sz="2400" b="1" u="sng" dirty="0" smtClean="0">
                <a:solidFill>
                  <a:srgbClr val="00B050"/>
                </a:solidFill>
              </a:rPr>
              <a:t>= 50 </a:t>
            </a:r>
            <a:r>
              <a:rPr lang="sk-SK" sz="2400" u="sng" dirty="0" smtClean="0">
                <a:solidFill>
                  <a:srgbClr val="002060"/>
                </a:solidFill>
              </a:rPr>
              <a:t>cukríkov </a:t>
            </a:r>
            <a:r>
              <a:rPr lang="sk-SK" sz="2400" dirty="0" smtClean="0">
                <a:solidFill>
                  <a:srgbClr val="002060"/>
                </a:solidFill>
              </a:rPr>
              <a:t>pre Zuzku</a:t>
            </a:r>
          </a:p>
          <a:p>
            <a:r>
              <a:rPr lang="sk-SK" sz="2400" dirty="0" smtClean="0">
                <a:solidFill>
                  <a:srgbClr val="002060"/>
                </a:solidFill>
              </a:rPr>
              <a:t>Skúška -Spolu :125 cukríkov</a:t>
            </a:r>
          </a:p>
          <a:p>
            <a:endParaRPr lang="sk-SK" sz="2400" dirty="0">
              <a:solidFill>
                <a:srgbClr val="002060"/>
              </a:solidFill>
            </a:endParaRPr>
          </a:p>
          <a:p>
            <a:r>
              <a:rPr lang="sk-SK" sz="2400" b="1" dirty="0" smtClean="0">
                <a:solidFill>
                  <a:srgbClr val="FF0000"/>
                </a:solidFill>
              </a:rPr>
              <a:t>Najviac cukríkov dostala Zuzka, bolo ich 50.</a:t>
            </a:r>
            <a:endParaRPr lang="sk-SK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8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476672"/>
            <a:ext cx="7992888" cy="4968552"/>
          </a:xfrm>
        </p:spPr>
        <p:txBody>
          <a:bodyPr>
            <a:normAutofit/>
          </a:bodyPr>
          <a:lstStyle/>
          <a:p>
            <a:pPr indent="0">
              <a:lnSpc>
                <a:spcPct val="100000"/>
              </a:lnSpc>
              <a:buNone/>
            </a:pPr>
            <a:r>
              <a:rPr lang="sk-SK" sz="2800" b="1" dirty="0" smtClean="0"/>
              <a:t>    </a:t>
            </a:r>
            <a:r>
              <a:rPr lang="sk-SK" sz="2800" b="1" dirty="0" smtClean="0">
                <a:solidFill>
                  <a:srgbClr val="FF0000"/>
                </a:solidFill>
              </a:rPr>
              <a:t>Domáca úloha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k-SK" sz="2800" b="1" dirty="0" smtClean="0"/>
              <a:t>1.  Zmenši č. 70 v pomere 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k-SK" sz="2800" b="1" dirty="0"/>
              <a:t>	</a:t>
            </a:r>
            <a:r>
              <a:rPr lang="sk-SK" sz="2800" b="1" dirty="0" smtClean="0"/>
              <a:t>a) 5 :7	   b) 3 : 10    c) 0,2 : 3,5     d)</a:t>
            </a:r>
          </a:p>
          <a:p>
            <a:pPr marL="0" indent="0">
              <a:lnSpc>
                <a:spcPct val="100000"/>
              </a:lnSpc>
              <a:buNone/>
            </a:pPr>
            <a:endParaRPr lang="sk-SK" sz="2800" b="1" dirty="0">
              <a:solidFill>
                <a:srgbClr val="00B05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sk-SK" sz="2800" b="1" dirty="0" smtClean="0">
                <a:solidFill>
                  <a:srgbClr val="00B050"/>
                </a:solidFill>
              </a:rPr>
              <a:t>2. Obvod štvoruholníka je 216 m. Jeho strany sú v 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k-SK" sz="2800" b="1" dirty="0">
                <a:solidFill>
                  <a:srgbClr val="00B050"/>
                </a:solidFill>
              </a:rPr>
              <a:t> </a:t>
            </a:r>
            <a:r>
              <a:rPr lang="sk-SK" sz="2800" b="1" dirty="0" smtClean="0">
                <a:solidFill>
                  <a:srgbClr val="00B050"/>
                </a:solidFill>
              </a:rPr>
              <a:t>    pomere 2 : 3 : 7 : 6. Vypočítaj dĺžky strán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k-SK" sz="2800" b="1" dirty="0">
                <a:solidFill>
                  <a:srgbClr val="00B050"/>
                </a:solidFill>
              </a:rPr>
              <a:t> </a:t>
            </a:r>
            <a:r>
              <a:rPr lang="sk-SK" sz="2800" b="1" dirty="0" smtClean="0">
                <a:solidFill>
                  <a:srgbClr val="00B050"/>
                </a:solidFill>
              </a:rPr>
              <a:t>    štvoruholníka.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k-SK" sz="2800" b="1" dirty="0" smtClean="0">
                <a:solidFill>
                  <a:srgbClr val="7030A0"/>
                </a:solidFill>
              </a:rPr>
              <a:t>3. Rozdeľ 36 orechov trom deťom v pomere</a:t>
            </a:r>
          </a:p>
          <a:p>
            <a:pPr indent="0">
              <a:lnSpc>
                <a:spcPct val="100000"/>
              </a:lnSpc>
              <a:buNone/>
            </a:pPr>
            <a:r>
              <a:rPr lang="sk-SK" sz="2800" b="1" dirty="0">
                <a:solidFill>
                  <a:srgbClr val="7030A0"/>
                </a:solidFill>
              </a:rPr>
              <a:t> </a:t>
            </a:r>
            <a:r>
              <a:rPr lang="sk-SK" sz="2800" b="1" dirty="0" smtClean="0">
                <a:solidFill>
                  <a:srgbClr val="7030A0"/>
                </a:solidFill>
              </a:rPr>
              <a:t>     1 : 2 : 3</a:t>
            </a:r>
            <a:endParaRPr lang="sk-SK" sz="28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1766321"/>
              </p:ext>
            </p:extLst>
          </p:nvPr>
        </p:nvGraphicFramePr>
        <p:xfrm>
          <a:off x="6444208" y="1196752"/>
          <a:ext cx="29210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Rovnica" r:id="rId3" imgW="152280" imgH="393480" progId="Equation.3">
                  <p:embed/>
                </p:oleObj>
              </mc:Choice>
              <mc:Fallback>
                <p:oleObj name="Rovnica" r:id="rId3" imgW="152280" imgH="393480" progId="Equation.3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1196752"/>
                        <a:ext cx="292100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98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usediace">
  <a:themeElements>
    <a:clrScheme name="Susediac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sediac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66</TotalTime>
  <Words>209</Words>
  <Application>Microsoft Office PowerPoint</Application>
  <PresentationFormat>Prezentácia na obrazovke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snímok</vt:lpstr>
      </vt:variant>
      <vt:variant>
        <vt:i4>8</vt:i4>
      </vt:variant>
    </vt:vector>
  </HeadingPairs>
  <TitlesOfParts>
    <vt:vector size="11" baseType="lpstr">
      <vt:lpstr>Susediace</vt:lpstr>
      <vt:lpstr>Rovnica</vt:lpstr>
      <vt:lpstr>Microsoft Equation 3.0</vt:lpstr>
      <vt:lpstr>Zmena čísla v danom pomere  Rozdelenie čísla v danom pomere</vt:lpstr>
      <vt:lpstr>Domáca úloha - kontrola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Zmena čísla v danom pomere Rozdelenie čísla v danom pomere</dc:title>
  <dc:creator>VI.C</dc:creator>
  <cp:lastModifiedBy>VI.C</cp:lastModifiedBy>
  <cp:revision>12</cp:revision>
  <dcterms:created xsi:type="dcterms:W3CDTF">2013-03-19T18:33:41Z</dcterms:created>
  <dcterms:modified xsi:type="dcterms:W3CDTF">2013-03-25T18:33:01Z</dcterms:modified>
</cp:coreProperties>
</file>